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20" r:id="rId2"/>
    <p:sldId id="513" r:id="rId3"/>
    <p:sldId id="498" r:id="rId4"/>
    <p:sldId id="522" r:id="rId5"/>
    <p:sldId id="519" r:id="rId6"/>
    <p:sldId id="524" r:id="rId7"/>
    <p:sldId id="509" r:id="rId8"/>
    <p:sldId id="540" r:id="rId9"/>
    <p:sldId id="515" r:id="rId10"/>
    <p:sldId id="514" r:id="rId11"/>
    <p:sldId id="517" r:id="rId12"/>
    <p:sldId id="530" r:id="rId13"/>
    <p:sldId id="531" r:id="rId14"/>
    <p:sldId id="520" r:id="rId15"/>
    <p:sldId id="533" r:id="rId16"/>
    <p:sldId id="535" r:id="rId17"/>
    <p:sldId id="512" r:id="rId18"/>
    <p:sldId id="511" r:id="rId19"/>
    <p:sldId id="537" r:id="rId20"/>
    <p:sldId id="548" r:id="rId21"/>
    <p:sldId id="538" r:id="rId22"/>
    <p:sldId id="525" r:id="rId23"/>
    <p:sldId id="542" r:id="rId24"/>
    <p:sldId id="546" r:id="rId25"/>
    <p:sldId id="544" r:id="rId26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Wingdings 3" panose="05040102010807070707" pitchFamily="18" charset="2"/>
      <p:regular r:id="rId38"/>
    </p:embeddedFont>
  </p:embeddedFontLst>
  <p:defaultTextStyle>
    <a:defPPr>
      <a:defRPr lang="ru-RU"/>
    </a:defPPr>
    <a:lvl1pPr algn="l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Tahoma" panose="020B0604030504040204" pitchFamily="34" charset="0"/>
        <a:ea typeface="+mn-ea"/>
        <a:cs typeface="Tahoma" panose="020B0604030504040204" pitchFamily="34" charset="0"/>
      </a:defRPr>
    </a:lvl1pPr>
    <a:lvl2pPr marL="457200" algn="l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Tahoma" panose="020B0604030504040204" pitchFamily="34" charset="0"/>
        <a:ea typeface="+mn-ea"/>
        <a:cs typeface="Tahoma" panose="020B0604030504040204" pitchFamily="34" charset="0"/>
      </a:defRPr>
    </a:lvl2pPr>
    <a:lvl3pPr marL="914400" algn="l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Tahoma" panose="020B0604030504040204" pitchFamily="34" charset="0"/>
        <a:ea typeface="+mn-ea"/>
        <a:cs typeface="Tahoma" panose="020B0604030504040204" pitchFamily="34" charset="0"/>
      </a:defRPr>
    </a:lvl3pPr>
    <a:lvl4pPr marL="1371600" algn="l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Tahoma" panose="020B0604030504040204" pitchFamily="34" charset="0"/>
        <a:ea typeface="+mn-ea"/>
        <a:cs typeface="Tahoma" panose="020B0604030504040204" pitchFamily="34" charset="0"/>
      </a:defRPr>
    </a:lvl4pPr>
    <a:lvl5pPr marL="1828800" algn="l" rtl="0" fontAlgn="base">
      <a:spcBef>
        <a:spcPct val="50000"/>
      </a:spcBef>
      <a:spcAft>
        <a:spcPct val="0"/>
      </a:spcAft>
      <a:defRPr sz="2400" b="1" kern="1200">
        <a:solidFill>
          <a:schemeClr val="accent2"/>
        </a:solidFill>
        <a:latin typeface="Tahoma" panose="020B0604030504040204" pitchFamily="34" charset="0"/>
        <a:ea typeface="+mn-ea"/>
        <a:cs typeface="Tahoma" panose="020B0604030504040204" pitchFamily="34" charset="0"/>
      </a:defRPr>
    </a:lvl5pPr>
    <a:lvl6pPr marL="2286000" algn="l" defTabSz="914400" rtl="0" eaLnBrk="1" latinLnBrk="0" hangingPunct="1">
      <a:defRPr sz="2400" b="1" kern="1200">
        <a:solidFill>
          <a:schemeClr val="accent2"/>
        </a:solidFill>
        <a:latin typeface="Tahoma" panose="020B0604030504040204" pitchFamily="34" charset="0"/>
        <a:ea typeface="+mn-ea"/>
        <a:cs typeface="Tahoma" panose="020B0604030504040204" pitchFamily="34" charset="0"/>
      </a:defRPr>
    </a:lvl6pPr>
    <a:lvl7pPr marL="2743200" algn="l" defTabSz="914400" rtl="0" eaLnBrk="1" latinLnBrk="0" hangingPunct="1">
      <a:defRPr sz="2400" b="1" kern="1200">
        <a:solidFill>
          <a:schemeClr val="accent2"/>
        </a:solidFill>
        <a:latin typeface="Tahoma" panose="020B0604030504040204" pitchFamily="34" charset="0"/>
        <a:ea typeface="+mn-ea"/>
        <a:cs typeface="Tahoma" panose="020B0604030504040204" pitchFamily="34" charset="0"/>
      </a:defRPr>
    </a:lvl7pPr>
    <a:lvl8pPr marL="3200400" algn="l" defTabSz="914400" rtl="0" eaLnBrk="1" latinLnBrk="0" hangingPunct="1">
      <a:defRPr sz="2400" b="1" kern="1200">
        <a:solidFill>
          <a:schemeClr val="accent2"/>
        </a:solidFill>
        <a:latin typeface="Tahoma" panose="020B0604030504040204" pitchFamily="34" charset="0"/>
        <a:ea typeface="+mn-ea"/>
        <a:cs typeface="Tahoma" panose="020B0604030504040204" pitchFamily="34" charset="0"/>
      </a:defRPr>
    </a:lvl8pPr>
    <a:lvl9pPr marL="3657600" algn="l" defTabSz="914400" rtl="0" eaLnBrk="1" latinLnBrk="0" hangingPunct="1">
      <a:defRPr sz="2400" b="1" kern="1200">
        <a:solidFill>
          <a:schemeClr val="accent2"/>
        </a:solidFill>
        <a:latin typeface="Tahoma" panose="020B0604030504040204" pitchFamily="34" charset="0"/>
        <a:ea typeface="+mn-ea"/>
        <a:cs typeface="Tahom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6868"/>
    <a:srgbClr val="888888"/>
    <a:srgbClr val="175D17"/>
    <a:srgbClr val="1D751D"/>
    <a:srgbClr val="238D23"/>
    <a:srgbClr val="0000EE"/>
    <a:srgbClr val="3737FF"/>
    <a:srgbClr val="8A921E"/>
    <a:srgbClr val="2CB22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50" autoAdjust="0"/>
  </p:normalViewPr>
  <p:slideViewPr>
    <p:cSldViewPr>
      <p:cViewPr varScale="1">
        <p:scale>
          <a:sx n="100" d="100"/>
          <a:sy n="100" d="100"/>
        </p:scale>
        <p:origin x="15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4EB03D6-57CC-4FBD-B2D6-8678518DE9B1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770CC8-CFF8-493C-AD94-7D33012A5A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8998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70CC8-CFF8-493C-AD94-7D33012A5A9D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179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34F9D-8A69-4E4C-8E8C-8DB4CFB57B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8417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B3C36-F3C9-4D06-8499-884BC576F5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277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57467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57467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0282A0-2B9B-4CC1-838C-8C7D6774A5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6441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8313" y="1628775"/>
            <a:ext cx="4038600" cy="4392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59313" y="1628775"/>
            <a:ext cx="4038600" cy="211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59313" y="3900488"/>
            <a:ext cx="4038600" cy="2120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7850B7-E1E0-4FA1-ADD0-13B9C603D3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6183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8313" y="1628775"/>
            <a:ext cx="4038600" cy="4392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392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175368-5DAC-436E-BAB7-BAAEB4E440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4708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68313" y="1628775"/>
            <a:ext cx="4038600" cy="4392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59313" y="1628775"/>
            <a:ext cx="4038600" cy="439261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4B529-EBB3-4B26-AE4E-651A7008BE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622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C8F97-1706-4604-A5BE-F0FA0258FC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0782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10C40-7B3C-42AB-9503-5F74E50D13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16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39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39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616EF-12B6-40E3-9FBF-16FFFA7BEC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9575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EABDD-FB14-47C6-8CA6-9ABF3A3DF7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159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231DC-6222-43EE-B6C0-216402555D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0295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9CC13-D2AC-49A1-B43C-C4D5E35776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499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2540E-9FF4-46B8-BCC9-6CAD5E2048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9393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F5A745-7E16-4AA9-BF6A-4A941B0235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458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9FFFF"/>
            </a:gs>
            <a:gs pos="100000">
              <a:srgbClr val="FFFFB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fld id="{BA62E6AE-37E4-4CCE-9F56-193FCB1928F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Tahom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Tahom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Tahom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Tahoma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Tahoma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Tahoma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7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6"/>
          <p:cNvSpPr>
            <a:spLocks noGrp="1" noChangeAspect="1" noChangeArrowheads="1"/>
          </p:cNvSpPr>
          <p:nvPr>
            <p:ph type="subTitle" idx="1"/>
          </p:nvPr>
        </p:nvSpPr>
        <p:spPr>
          <a:xfrm>
            <a:off x="188144" y="3068960"/>
            <a:ext cx="8496300" cy="2125663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  <a:spcBef>
                <a:spcPct val="0"/>
              </a:spcBef>
              <a:defRPr/>
            </a:pPr>
            <a:r>
              <a:rPr lang="ru-RU" altLang="ru-RU" sz="2400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Горяев Ф.Ф.</a:t>
            </a:r>
            <a:r>
              <a:rPr lang="ru-RU" altLang="ru-RU" sz="2400" baseline="30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r>
              <a:rPr lang="ru-RU" alt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ru-RU" altLang="ru-RU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Гречнев</a:t>
            </a:r>
            <a:r>
              <a:rPr lang="ru-RU" alt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В.В.</a:t>
            </a:r>
            <a:r>
              <a:rPr lang="ru-RU" altLang="ru-RU" sz="2400" baseline="30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ru-RU" alt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Родькин Д.Г.</a:t>
            </a:r>
            <a:r>
              <a:rPr lang="ru-RU" altLang="ru-RU" sz="2400" baseline="30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r>
              <a:rPr lang="ru-RU" alt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ru-RU" altLang="ru-RU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Слемзин</a:t>
            </a:r>
            <a:r>
              <a:rPr lang="ru-RU" alt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В.А.</a:t>
            </a:r>
            <a:r>
              <a:rPr lang="ru-RU" altLang="ru-RU" sz="2400" baseline="30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r>
              <a:rPr lang="ru-RU" alt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Кочанов А.А.</a:t>
            </a:r>
            <a:r>
              <a:rPr lang="ru-RU" altLang="ru-RU" sz="2400" baseline="30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ru-RU" alt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ru-RU" altLang="ru-RU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Уралов</a:t>
            </a:r>
            <a:r>
              <a:rPr lang="ru-RU" alt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А.М.</a:t>
            </a:r>
            <a:r>
              <a:rPr lang="ru-RU" altLang="ru-RU" sz="2400" baseline="30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ru-RU" alt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Киселев В.И.</a:t>
            </a:r>
            <a:r>
              <a:rPr lang="ru-RU" altLang="ru-RU" sz="2400" baseline="30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US" alt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alt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altLang="ru-RU" sz="2000" dirty="0" smtClean="0"/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defRPr/>
            </a:pPr>
            <a:r>
              <a:rPr lang="ru-RU" altLang="ru-RU" sz="1800" baseline="30000" dirty="0" smtClean="0">
                <a:solidFill>
                  <a:srgbClr val="252571"/>
                </a:solidFill>
              </a:rPr>
              <a:t>1</a:t>
            </a:r>
            <a:r>
              <a:rPr lang="ru-RU" altLang="ru-RU" sz="1800" dirty="0" smtClean="0">
                <a:solidFill>
                  <a:srgbClr val="252571"/>
                </a:solidFill>
              </a:rPr>
              <a:t>ФИАН </a:t>
            </a:r>
            <a:r>
              <a:rPr lang="ru-RU" altLang="ru-RU" sz="1800" dirty="0">
                <a:solidFill>
                  <a:srgbClr val="252571"/>
                </a:solidFill>
              </a:rPr>
              <a:t>РАН, г. Москва, Россия, </a:t>
            </a:r>
            <a:r>
              <a:rPr lang="ru-RU" altLang="ru-RU" sz="1800" dirty="0">
                <a:solidFill>
                  <a:srgbClr val="0000EE"/>
                </a:solidFill>
              </a:rPr>
              <a:t>goryaev_farid@mail.ru</a:t>
            </a:r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defRPr/>
            </a:pPr>
            <a:r>
              <a:rPr lang="ru-RU" altLang="ru-RU" sz="1800" baseline="30000" dirty="0" smtClean="0">
                <a:solidFill>
                  <a:srgbClr val="252571"/>
                </a:solidFill>
              </a:rPr>
              <a:t>2</a:t>
            </a:r>
            <a:r>
              <a:rPr lang="ru-RU" altLang="ru-RU" sz="1800" dirty="0" smtClean="0">
                <a:solidFill>
                  <a:srgbClr val="252571"/>
                </a:solidFill>
              </a:rPr>
              <a:t>ИСЗФ </a:t>
            </a:r>
            <a:r>
              <a:rPr lang="ru-RU" altLang="ru-RU" sz="1800" dirty="0">
                <a:solidFill>
                  <a:srgbClr val="252571"/>
                </a:solidFill>
              </a:rPr>
              <a:t>СО РАН, г. Иркутск, </a:t>
            </a:r>
            <a:r>
              <a:rPr lang="ru-RU" altLang="ru-RU" sz="1800" dirty="0" smtClean="0">
                <a:solidFill>
                  <a:srgbClr val="252571"/>
                </a:solidFill>
              </a:rPr>
              <a:t>Россия</a:t>
            </a:r>
            <a:endParaRPr lang="en-US" altLang="ru-RU" sz="1800" dirty="0" smtClean="0">
              <a:solidFill>
                <a:srgbClr val="252571"/>
              </a:solidFill>
            </a:endParaRP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80962"/>
            <a:ext cx="8677275" cy="2699966"/>
          </a:xfrm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sz="3600" dirty="0"/>
              <a:t>НАГРЕВ, УСКОРЕНИЕ И ФОРМИРОВАНИЕ ИОННОГО СОСТАВА КОРОНАЛЬНОГО ВЫБРОСА МАССЫ И ТРАНЗИЕНТА СОЛНЕЧНОГО ВЕТРА </a:t>
            </a:r>
            <a:endParaRPr lang="en-US" altLang="ru-RU" sz="3600" dirty="0"/>
          </a:p>
        </p:txBody>
      </p:sp>
      <p:sp>
        <p:nvSpPr>
          <p:cNvPr id="4" name="Rectangle 36"/>
          <p:cNvSpPr txBox="1">
            <a:spLocks noChangeAspect="1" noChangeArrowheads="1"/>
          </p:cNvSpPr>
          <p:nvPr/>
        </p:nvSpPr>
        <p:spPr bwMode="auto">
          <a:xfrm>
            <a:off x="269875" y="5913276"/>
            <a:ext cx="8496300" cy="43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30000"/>
              </a:spcBef>
              <a:defRPr/>
            </a:pPr>
            <a:r>
              <a:rPr lang="ru-RU" altLang="ru-RU" sz="1400" b="0" kern="0" dirty="0" smtClean="0"/>
              <a:t>Москва ИКИ</a:t>
            </a:r>
            <a:r>
              <a:rPr lang="en-US" altLang="ru-RU" sz="1400" b="0" kern="0" dirty="0" smtClean="0"/>
              <a:t>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120172" y="1016732"/>
            <a:ext cx="2957252" cy="5529759"/>
            <a:chOff x="6120172" y="1016732"/>
            <a:chExt cx="2957252" cy="55297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172" y="1016732"/>
              <a:ext cx="2957252" cy="5529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609821" y="1088740"/>
              <a:ext cx="1390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STEREO-B</a:t>
              </a:r>
              <a:endParaRPr lang="ru-RU" sz="18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00" y="188640"/>
            <a:ext cx="8928992" cy="702316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ru-RU" sz="3600" dirty="0" smtClean="0"/>
              <a:t>Направление магнитного поля в жгуте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297" y="1088740"/>
            <a:ext cx="5147803" cy="471652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Вероятно соответствует волокну и вспышечной аркаде</a:t>
            </a:r>
          </a:p>
          <a:p>
            <a:r>
              <a:rPr lang="ru-RU" dirty="0" smtClean="0"/>
              <a:t>Ось волокна (</a:t>
            </a:r>
            <a:r>
              <a:rPr lang="en-US" dirty="0" smtClean="0"/>
              <a:t>a) – </a:t>
            </a:r>
            <a:r>
              <a:rPr lang="ru-RU" dirty="0" smtClean="0"/>
              <a:t>нейтральная линия</a:t>
            </a:r>
          </a:p>
          <a:p>
            <a:r>
              <a:rPr lang="ru-RU" dirty="0"/>
              <a:t>Осевое </a:t>
            </a:r>
            <a:r>
              <a:rPr lang="ru-RU" dirty="0" smtClean="0"/>
              <a:t>поле </a:t>
            </a:r>
            <a:r>
              <a:rPr lang="ru-RU" dirty="0" smtClean="0">
                <a:sym typeface="Symbol"/>
              </a:rPr>
              <a:t></a:t>
            </a:r>
            <a:r>
              <a:rPr lang="ru-RU" dirty="0" smtClean="0"/>
              <a:t> </a:t>
            </a:r>
            <a:r>
              <a:rPr lang="en-US" dirty="0"/>
              <a:t>NW</a:t>
            </a:r>
            <a:r>
              <a:rPr lang="ru-RU" dirty="0" smtClean="0"/>
              <a:t>:</a:t>
            </a:r>
          </a:p>
          <a:p>
            <a:pPr lvl="1"/>
            <a:r>
              <a:rPr lang="ru-RU" dirty="0" smtClean="0"/>
              <a:t>По раскручиванию и магнитограмме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en-US" dirty="0" smtClean="0"/>
              <a:t>c</a:t>
            </a:r>
            <a:r>
              <a:rPr lang="ru-RU" dirty="0" smtClean="0"/>
              <a:t>)</a:t>
            </a:r>
          </a:p>
          <a:p>
            <a:pPr lvl="1"/>
            <a:r>
              <a:rPr lang="ru-RU" dirty="0" smtClean="0"/>
              <a:t>По восточным петлям (</a:t>
            </a:r>
            <a:r>
              <a:rPr lang="en-US" dirty="0" smtClean="0"/>
              <a:t>b</a:t>
            </a:r>
            <a:r>
              <a:rPr lang="ru-RU" dirty="0" smtClean="0"/>
              <a:t>) </a:t>
            </a:r>
            <a:endParaRPr lang="ru-RU" dirty="0"/>
          </a:p>
          <a:p>
            <a:r>
              <a:rPr lang="ru-RU" dirty="0"/>
              <a:t>Азимутальное поле:</a:t>
            </a:r>
          </a:p>
          <a:p>
            <a:pPr lvl="1"/>
            <a:r>
              <a:rPr lang="ru-RU" dirty="0"/>
              <a:t>Аркада, магнитограмма </a:t>
            </a:r>
            <a:r>
              <a:rPr lang="ru-RU" dirty="0">
                <a:sym typeface="Symbol"/>
              </a:rPr>
              <a:t></a:t>
            </a:r>
            <a:r>
              <a:rPr lang="ru-RU" dirty="0"/>
              <a:t> </a:t>
            </a:r>
            <a:r>
              <a:rPr lang="en-US" dirty="0"/>
              <a:t>NE</a:t>
            </a:r>
            <a:endParaRPr lang="ru-RU" dirty="0"/>
          </a:p>
          <a:p>
            <a:pPr lvl="1"/>
            <a:r>
              <a:rPr lang="ru-RU" dirty="0"/>
              <a:t>Жгут левовинтовой</a:t>
            </a:r>
          </a:p>
          <a:p>
            <a:r>
              <a:rPr lang="ru-RU" dirty="0" smtClean="0"/>
              <a:t>Север Солнца + </a:t>
            </a:r>
            <a:r>
              <a:rPr lang="ru-RU" dirty="0"/>
              <a:t>7</a:t>
            </a:r>
            <a:r>
              <a:rPr lang="ru-RU" dirty="0">
                <a:sym typeface="Symbol"/>
              </a:rPr>
              <a:t> </a:t>
            </a:r>
            <a:r>
              <a:rPr lang="ru-RU" dirty="0" smtClean="0">
                <a:sym typeface="Wingdings 3"/>
              </a:rPr>
              <a:t> к эклиптике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ym typeface="Symbol" panose="05050102010706020507" pitchFamily="18" charset="2"/>
              </a:rPr>
              <a:t>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  <a:r>
              <a:rPr lang="ru-RU" dirty="0" smtClean="0"/>
              <a:t>Ожидаемая ориентация оси жгута 48</a:t>
            </a:r>
            <a:r>
              <a:rPr lang="ru-RU" dirty="0" smtClean="0">
                <a:sym typeface="Symbol" panose="05050102010706020507" pitchFamily="18" charset="2"/>
              </a:rPr>
              <a:t></a:t>
            </a:r>
            <a:r>
              <a:rPr lang="en-US" dirty="0" smtClean="0"/>
              <a:t>–</a:t>
            </a:r>
            <a:r>
              <a:rPr lang="ru-RU" dirty="0" smtClean="0"/>
              <a:t>73</a:t>
            </a:r>
            <a:r>
              <a:rPr lang="ru-RU" dirty="0" smtClean="0">
                <a:sym typeface="Symbol" panose="05050102010706020507" pitchFamily="18" charset="2"/>
              </a:rPr>
              <a:t> к плоскости эклиптики</a:t>
            </a:r>
            <a:endParaRPr lang="ru-RU" dirty="0" smtClean="0"/>
          </a:p>
        </p:txBody>
      </p:sp>
      <p:grpSp>
        <p:nvGrpSpPr>
          <p:cNvPr id="22" name="Группа 21"/>
          <p:cNvGrpSpPr/>
          <p:nvPr/>
        </p:nvGrpSpPr>
        <p:grpSpPr>
          <a:xfrm>
            <a:off x="6660232" y="1592796"/>
            <a:ext cx="1476215" cy="4040288"/>
            <a:chOff x="6660232" y="1764976"/>
            <a:chExt cx="1476215" cy="404028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6660232" y="1764976"/>
              <a:ext cx="1476214" cy="2348100"/>
              <a:chOff x="6660232" y="1764976"/>
              <a:chExt cx="1476214" cy="2348100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6696235" y="3457164"/>
                <a:ext cx="1440211" cy="655912"/>
                <a:chOff x="6696235" y="3457164"/>
                <a:chExt cx="1440211" cy="655912"/>
              </a:xfrm>
            </p:grpSpPr>
            <p:sp>
              <p:nvSpPr>
                <p:cNvPr id="13" name="Полилиния 12"/>
                <p:cNvSpPr/>
                <p:nvPr/>
              </p:nvSpPr>
              <p:spPr bwMode="auto">
                <a:xfrm>
                  <a:off x="6774371" y="3457164"/>
                  <a:ext cx="1362075" cy="655912"/>
                </a:xfrm>
                <a:custGeom>
                  <a:avLst/>
                  <a:gdLst>
                    <a:gd name="connsiteX0" fmla="*/ 0 w 1362075"/>
                    <a:gd name="connsiteY0" fmla="*/ 0 h 669449"/>
                    <a:gd name="connsiteX1" fmla="*/ 485775 w 1362075"/>
                    <a:gd name="connsiteY1" fmla="*/ 542925 h 669449"/>
                    <a:gd name="connsiteX2" fmla="*/ 866775 w 1362075"/>
                    <a:gd name="connsiteY2" fmla="*/ 647700 h 669449"/>
                    <a:gd name="connsiteX3" fmla="*/ 1362075 w 1362075"/>
                    <a:gd name="connsiteY3" fmla="*/ 219075 h 669449"/>
                    <a:gd name="connsiteX0" fmla="*/ 0 w 1362075"/>
                    <a:gd name="connsiteY0" fmla="*/ 0 h 655912"/>
                    <a:gd name="connsiteX1" fmla="*/ 485775 w 1362075"/>
                    <a:gd name="connsiteY1" fmla="*/ 542925 h 655912"/>
                    <a:gd name="connsiteX2" fmla="*/ 866775 w 1362075"/>
                    <a:gd name="connsiteY2" fmla="*/ 647700 h 655912"/>
                    <a:gd name="connsiteX3" fmla="*/ 1162050 w 1362075"/>
                    <a:gd name="connsiteY3" fmla="*/ 409575 h 655912"/>
                    <a:gd name="connsiteX4" fmla="*/ 1362075 w 1362075"/>
                    <a:gd name="connsiteY4" fmla="*/ 219075 h 655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2075" h="655912">
                      <a:moveTo>
                        <a:pt x="0" y="0"/>
                      </a:moveTo>
                      <a:cubicBezTo>
                        <a:pt x="170656" y="217487"/>
                        <a:pt x="341313" y="434975"/>
                        <a:pt x="485775" y="542925"/>
                      </a:cubicBezTo>
                      <a:cubicBezTo>
                        <a:pt x="630237" y="650875"/>
                        <a:pt x="754063" y="669925"/>
                        <a:pt x="866775" y="647700"/>
                      </a:cubicBezTo>
                      <a:cubicBezTo>
                        <a:pt x="979487" y="625475"/>
                        <a:pt x="1079500" y="481013"/>
                        <a:pt x="1162050" y="409575"/>
                      </a:cubicBezTo>
                      <a:cubicBezTo>
                        <a:pt x="1244600" y="338138"/>
                        <a:pt x="1328738" y="250825"/>
                        <a:pt x="1362075" y="219075"/>
                      </a:cubicBezTo>
                    </a:path>
                  </a:pathLst>
                </a:custGeom>
                <a:noFill/>
                <a:ln w="50800" cap="flat" cmpd="sng" algn="ctr">
                  <a:solidFill>
                    <a:srgbClr val="3737FF">
                      <a:alpha val="64000"/>
                    </a:srgbClr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1" i="0" u="none" strike="noStrike" cap="none" normalizeH="0" baseline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Полилиния 13"/>
                <p:cNvSpPr/>
                <p:nvPr/>
              </p:nvSpPr>
              <p:spPr bwMode="auto">
                <a:xfrm>
                  <a:off x="6696235" y="3691308"/>
                  <a:ext cx="871452" cy="390335"/>
                </a:xfrm>
                <a:custGeom>
                  <a:avLst/>
                  <a:gdLst>
                    <a:gd name="connsiteX0" fmla="*/ 0 w 1362075"/>
                    <a:gd name="connsiteY0" fmla="*/ 0 h 669449"/>
                    <a:gd name="connsiteX1" fmla="*/ 485775 w 1362075"/>
                    <a:gd name="connsiteY1" fmla="*/ 542925 h 669449"/>
                    <a:gd name="connsiteX2" fmla="*/ 866775 w 1362075"/>
                    <a:gd name="connsiteY2" fmla="*/ 647700 h 669449"/>
                    <a:gd name="connsiteX3" fmla="*/ 1362075 w 1362075"/>
                    <a:gd name="connsiteY3" fmla="*/ 219075 h 669449"/>
                    <a:gd name="connsiteX0" fmla="*/ 0 w 1362075"/>
                    <a:gd name="connsiteY0" fmla="*/ 0 h 655912"/>
                    <a:gd name="connsiteX1" fmla="*/ 485775 w 1362075"/>
                    <a:gd name="connsiteY1" fmla="*/ 542925 h 655912"/>
                    <a:gd name="connsiteX2" fmla="*/ 866775 w 1362075"/>
                    <a:gd name="connsiteY2" fmla="*/ 647700 h 655912"/>
                    <a:gd name="connsiteX3" fmla="*/ 1162050 w 1362075"/>
                    <a:gd name="connsiteY3" fmla="*/ 409575 h 655912"/>
                    <a:gd name="connsiteX4" fmla="*/ 1362075 w 1362075"/>
                    <a:gd name="connsiteY4" fmla="*/ 219075 h 655912"/>
                    <a:gd name="connsiteX0" fmla="*/ 0 w 1428750"/>
                    <a:gd name="connsiteY0" fmla="*/ 276225 h 431779"/>
                    <a:gd name="connsiteX1" fmla="*/ 552450 w 1428750"/>
                    <a:gd name="connsiteY1" fmla="*/ 323850 h 431779"/>
                    <a:gd name="connsiteX2" fmla="*/ 933450 w 1428750"/>
                    <a:gd name="connsiteY2" fmla="*/ 428625 h 431779"/>
                    <a:gd name="connsiteX3" fmla="*/ 1228725 w 1428750"/>
                    <a:gd name="connsiteY3" fmla="*/ 190500 h 431779"/>
                    <a:gd name="connsiteX4" fmla="*/ 1428750 w 1428750"/>
                    <a:gd name="connsiteY4" fmla="*/ 0 h 431779"/>
                    <a:gd name="connsiteX0" fmla="*/ 0 w 1428750"/>
                    <a:gd name="connsiteY0" fmla="*/ 276225 h 429680"/>
                    <a:gd name="connsiteX1" fmla="*/ 933450 w 1428750"/>
                    <a:gd name="connsiteY1" fmla="*/ 428625 h 429680"/>
                    <a:gd name="connsiteX2" fmla="*/ 1228725 w 1428750"/>
                    <a:gd name="connsiteY2" fmla="*/ 190500 h 429680"/>
                    <a:gd name="connsiteX3" fmla="*/ 1428750 w 1428750"/>
                    <a:gd name="connsiteY3" fmla="*/ 0 h 429680"/>
                    <a:gd name="connsiteX0" fmla="*/ 0 w 1428750"/>
                    <a:gd name="connsiteY0" fmla="*/ 276225 h 391953"/>
                    <a:gd name="connsiteX1" fmla="*/ 828675 w 1428750"/>
                    <a:gd name="connsiteY1" fmla="*/ 390525 h 391953"/>
                    <a:gd name="connsiteX2" fmla="*/ 1228725 w 1428750"/>
                    <a:gd name="connsiteY2" fmla="*/ 190500 h 391953"/>
                    <a:gd name="connsiteX3" fmla="*/ 1428750 w 1428750"/>
                    <a:gd name="connsiteY3" fmla="*/ 0 h 391953"/>
                    <a:gd name="connsiteX0" fmla="*/ 0 w 1428750"/>
                    <a:gd name="connsiteY0" fmla="*/ 276225 h 391212"/>
                    <a:gd name="connsiteX1" fmla="*/ 828675 w 1428750"/>
                    <a:gd name="connsiteY1" fmla="*/ 390525 h 391212"/>
                    <a:gd name="connsiteX2" fmla="*/ 962025 w 1428750"/>
                    <a:gd name="connsiteY2" fmla="*/ 219075 h 391212"/>
                    <a:gd name="connsiteX3" fmla="*/ 1428750 w 1428750"/>
                    <a:gd name="connsiteY3" fmla="*/ 0 h 391212"/>
                    <a:gd name="connsiteX0" fmla="*/ 0 w 981318"/>
                    <a:gd name="connsiteY0" fmla="*/ 266700 h 381687"/>
                    <a:gd name="connsiteX1" fmla="*/ 828675 w 981318"/>
                    <a:gd name="connsiteY1" fmla="*/ 381000 h 381687"/>
                    <a:gd name="connsiteX2" fmla="*/ 962025 w 981318"/>
                    <a:gd name="connsiteY2" fmla="*/ 209550 h 381687"/>
                    <a:gd name="connsiteX3" fmla="*/ 866775 w 981318"/>
                    <a:gd name="connsiteY3" fmla="*/ 0 h 381687"/>
                    <a:gd name="connsiteX0" fmla="*/ 0 w 981318"/>
                    <a:gd name="connsiteY0" fmla="*/ 266700 h 381687"/>
                    <a:gd name="connsiteX1" fmla="*/ 781050 w 981318"/>
                    <a:gd name="connsiteY1" fmla="*/ 381000 h 381687"/>
                    <a:gd name="connsiteX2" fmla="*/ 962025 w 981318"/>
                    <a:gd name="connsiteY2" fmla="*/ 209550 h 381687"/>
                    <a:gd name="connsiteX3" fmla="*/ 866775 w 981318"/>
                    <a:gd name="connsiteY3" fmla="*/ 0 h 381687"/>
                    <a:gd name="connsiteX0" fmla="*/ 0 w 929531"/>
                    <a:gd name="connsiteY0" fmla="*/ 266700 h 382158"/>
                    <a:gd name="connsiteX1" fmla="*/ 781050 w 929531"/>
                    <a:gd name="connsiteY1" fmla="*/ 381000 h 382158"/>
                    <a:gd name="connsiteX2" fmla="*/ 904875 w 929531"/>
                    <a:gd name="connsiteY2" fmla="*/ 190500 h 382158"/>
                    <a:gd name="connsiteX3" fmla="*/ 866775 w 929531"/>
                    <a:gd name="connsiteY3" fmla="*/ 0 h 382158"/>
                    <a:gd name="connsiteX0" fmla="*/ 0 w 871452"/>
                    <a:gd name="connsiteY0" fmla="*/ 266700 h 390335"/>
                    <a:gd name="connsiteX1" fmla="*/ 781050 w 871452"/>
                    <a:gd name="connsiteY1" fmla="*/ 381000 h 390335"/>
                    <a:gd name="connsiteX2" fmla="*/ 866775 w 871452"/>
                    <a:gd name="connsiteY2" fmla="*/ 0 h 390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1452" h="390335">
                      <a:moveTo>
                        <a:pt x="0" y="266700"/>
                      </a:moveTo>
                      <a:cubicBezTo>
                        <a:pt x="194469" y="298450"/>
                        <a:pt x="636588" y="425450"/>
                        <a:pt x="781050" y="381000"/>
                      </a:cubicBezTo>
                      <a:cubicBezTo>
                        <a:pt x="925512" y="336550"/>
                        <a:pt x="848916" y="79375"/>
                        <a:pt x="866775" y="0"/>
                      </a:cubicBezTo>
                    </a:path>
                  </a:pathLst>
                </a:custGeom>
                <a:noFill/>
                <a:ln w="50800" cap="flat" cmpd="sng" algn="ctr">
                  <a:solidFill>
                    <a:srgbClr val="3737FF">
                      <a:alpha val="64000"/>
                    </a:srgbClr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1" i="0" u="none" strike="noStrike" cap="none" normalizeH="0" baseline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6660232" y="1764976"/>
                <a:ext cx="1440211" cy="655912"/>
                <a:chOff x="6696235" y="3457164"/>
                <a:chExt cx="1440211" cy="655912"/>
              </a:xfrm>
            </p:grpSpPr>
            <p:sp>
              <p:nvSpPr>
                <p:cNvPr id="17" name="Полилиния 16"/>
                <p:cNvSpPr/>
                <p:nvPr/>
              </p:nvSpPr>
              <p:spPr bwMode="auto">
                <a:xfrm>
                  <a:off x="6774371" y="3457164"/>
                  <a:ext cx="1362075" cy="655912"/>
                </a:xfrm>
                <a:custGeom>
                  <a:avLst/>
                  <a:gdLst>
                    <a:gd name="connsiteX0" fmla="*/ 0 w 1362075"/>
                    <a:gd name="connsiteY0" fmla="*/ 0 h 669449"/>
                    <a:gd name="connsiteX1" fmla="*/ 485775 w 1362075"/>
                    <a:gd name="connsiteY1" fmla="*/ 542925 h 669449"/>
                    <a:gd name="connsiteX2" fmla="*/ 866775 w 1362075"/>
                    <a:gd name="connsiteY2" fmla="*/ 647700 h 669449"/>
                    <a:gd name="connsiteX3" fmla="*/ 1362075 w 1362075"/>
                    <a:gd name="connsiteY3" fmla="*/ 219075 h 669449"/>
                    <a:gd name="connsiteX0" fmla="*/ 0 w 1362075"/>
                    <a:gd name="connsiteY0" fmla="*/ 0 h 655912"/>
                    <a:gd name="connsiteX1" fmla="*/ 485775 w 1362075"/>
                    <a:gd name="connsiteY1" fmla="*/ 542925 h 655912"/>
                    <a:gd name="connsiteX2" fmla="*/ 866775 w 1362075"/>
                    <a:gd name="connsiteY2" fmla="*/ 647700 h 655912"/>
                    <a:gd name="connsiteX3" fmla="*/ 1162050 w 1362075"/>
                    <a:gd name="connsiteY3" fmla="*/ 409575 h 655912"/>
                    <a:gd name="connsiteX4" fmla="*/ 1362075 w 1362075"/>
                    <a:gd name="connsiteY4" fmla="*/ 219075 h 655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2075" h="655912">
                      <a:moveTo>
                        <a:pt x="0" y="0"/>
                      </a:moveTo>
                      <a:cubicBezTo>
                        <a:pt x="170656" y="217487"/>
                        <a:pt x="341313" y="434975"/>
                        <a:pt x="485775" y="542925"/>
                      </a:cubicBezTo>
                      <a:cubicBezTo>
                        <a:pt x="630237" y="650875"/>
                        <a:pt x="754063" y="669925"/>
                        <a:pt x="866775" y="647700"/>
                      </a:cubicBezTo>
                      <a:cubicBezTo>
                        <a:pt x="979487" y="625475"/>
                        <a:pt x="1079500" y="481013"/>
                        <a:pt x="1162050" y="409575"/>
                      </a:cubicBezTo>
                      <a:cubicBezTo>
                        <a:pt x="1244600" y="338138"/>
                        <a:pt x="1328738" y="250825"/>
                        <a:pt x="1362075" y="219075"/>
                      </a:cubicBezTo>
                    </a:path>
                  </a:pathLst>
                </a:custGeom>
                <a:noFill/>
                <a:ln w="50800" cap="flat" cmpd="sng" algn="ctr">
                  <a:solidFill>
                    <a:srgbClr val="3737FF">
                      <a:alpha val="64000"/>
                    </a:srgbClr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1" i="0" u="none" strike="noStrike" cap="none" normalizeH="0" baseline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Полилиния 17"/>
                <p:cNvSpPr/>
                <p:nvPr/>
              </p:nvSpPr>
              <p:spPr bwMode="auto">
                <a:xfrm>
                  <a:off x="6696235" y="3691308"/>
                  <a:ext cx="871452" cy="390335"/>
                </a:xfrm>
                <a:custGeom>
                  <a:avLst/>
                  <a:gdLst>
                    <a:gd name="connsiteX0" fmla="*/ 0 w 1362075"/>
                    <a:gd name="connsiteY0" fmla="*/ 0 h 669449"/>
                    <a:gd name="connsiteX1" fmla="*/ 485775 w 1362075"/>
                    <a:gd name="connsiteY1" fmla="*/ 542925 h 669449"/>
                    <a:gd name="connsiteX2" fmla="*/ 866775 w 1362075"/>
                    <a:gd name="connsiteY2" fmla="*/ 647700 h 669449"/>
                    <a:gd name="connsiteX3" fmla="*/ 1362075 w 1362075"/>
                    <a:gd name="connsiteY3" fmla="*/ 219075 h 669449"/>
                    <a:gd name="connsiteX0" fmla="*/ 0 w 1362075"/>
                    <a:gd name="connsiteY0" fmla="*/ 0 h 655912"/>
                    <a:gd name="connsiteX1" fmla="*/ 485775 w 1362075"/>
                    <a:gd name="connsiteY1" fmla="*/ 542925 h 655912"/>
                    <a:gd name="connsiteX2" fmla="*/ 866775 w 1362075"/>
                    <a:gd name="connsiteY2" fmla="*/ 647700 h 655912"/>
                    <a:gd name="connsiteX3" fmla="*/ 1162050 w 1362075"/>
                    <a:gd name="connsiteY3" fmla="*/ 409575 h 655912"/>
                    <a:gd name="connsiteX4" fmla="*/ 1362075 w 1362075"/>
                    <a:gd name="connsiteY4" fmla="*/ 219075 h 655912"/>
                    <a:gd name="connsiteX0" fmla="*/ 0 w 1428750"/>
                    <a:gd name="connsiteY0" fmla="*/ 276225 h 431779"/>
                    <a:gd name="connsiteX1" fmla="*/ 552450 w 1428750"/>
                    <a:gd name="connsiteY1" fmla="*/ 323850 h 431779"/>
                    <a:gd name="connsiteX2" fmla="*/ 933450 w 1428750"/>
                    <a:gd name="connsiteY2" fmla="*/ 428625 h 431779"/>
                    <a:gd name="connsiteX3" fmla="*/ 1228725 w 1428750"/>
                    <a:gd name="connsiteY3" fmla="*/ 190500 h 431779"/>
                    <a:gd name="connsiteX4" fmla="*/ 1428750 w 1428750"/>
                    <a:gd name="connsiteY4" fmla="*/ 0 h 431779"/>
                    <a:gd name="connsiteX0" fmla="*/ 0 w 1428750"/>
                    <a:gd name="connsiteY0" fmla="*/ 276225 h 429680"/>
                    <a:gd name="connsiteX1" fmla="*/ 933450 w 1428750"/>
                    <a:gd name="connsiteY1" fmla="*/ 428625 h 429680"/>
                    <a:gd name="connsiteX2" fmla="*/ 1228725 w 1428750"/>
                    <a:gd name="connsiteY2" fmla="*/ 190500 h 429680"/>
                    <a:gd name="connsiteX3" fmla="*/ 1428750 w 1428750"/>
                    <a:gd name="connsiteY3" fmla="*/ 0 h 429680"/>
                    <a:gd name="connsiteX0" fmla="*/ 0 w 1428750"/>
                    <a:gd name="connsiteY0" fmla="*/ 276225 h 391953"/>
                    <a:gd name="connsiteX1" fmla="*/ 828675 w 1428750"/>
                    <a:gd name="connsiteY1" fmla="*/ 390525 h 391953"/>
                    <a:gd name="connsiteX2" fmla="*/ 1228725 w 1428750"/>
                    <a:gd name="connsiteY2" fmla="*/ 190500 h 391953"/>
                    <a:gd name="connsiteX3" fmla="*/ 1428750 w 1428750"/>
                    <a:gd name="connsiteY3" fmla="*/ 0 h 391953"/>
                    <a:gd name="connsiteX0" fmla="*/ 0 w 1428750"/>
                    <a:gd name="connsiteY0" fmla="*/ 276225 h 391212"/>
                    <a:gd name="connsiteX1" fmla="*/ 828675 w 1428750"/>
                    <a:gd name="connsiteY1" fmla="*/ 390525 h 391212"/>
                    <a:gd name="connsiteX2" fmla="*/ 962025 w 1428750"/>
                    <a:gd name="connsiteY2" fmla="*/ 219075 h 391212"/>
                    <a:gd name="connsiteX3" fmla="*/ 1428750 w 1428750"/>
                    <a:gd name="connsiteY3" fmla="*/ 0 h 391212"/>
                    <a:gd name="connsiteX0" fmla="*/ 0 w 981318"/>
                    <a:gd name="connsiteY0" fmla="*/ 266700 h 381687"/>
                    <a:gd name="connsiteX1" fmla="*/ 828675 w 981318"/>
                    <a:gd name="connsiteY1" fmla="*/ 381000 h 381687"/>
                    <a:gd name="connsiteX2" fmla="*/ 962025 w 981318"/>
                    <a:gd name="connsiteY2" fmla="*/ 209550 h 381687"/>
                    <a:gd name="connsiteX3" fmla="*/ 866775 w 981318"/>
                    <a:gd name="connsiteY3" fmla="*/ 0 h 381687"/>
                    <a:gd name="connsiteX0" fmla="*/ 0 w 981318"/>
                    <a:gd name="connsiteY0" fmla="*/ 266700 h 381687"/>
                    <a:gd name="connsiteX1" fmla="*/ 781050 w 981318"/>
                    <a:gd name="connsiteY1" fmla="*/ 381000 h 381687"/>
                    <a:gd name="connsiteX2" fmla="*/ 962025 w 981318"/>
                    <a:gd name="connsiteY2" fmla="*/ 209550 h 381687"/>
                    <a:gd name="connsiteX3" fmla="*/ 866775 w 981318"/>
                    <a:gd name="connsiteY3" fmla="*/ 0 h 381687"/>
                    <a:gd name="connsiteX0" fmla="*/ 0 w 929531"/>
                    <a:gd name="connsiteY0" fmla="*/ 266700 h 382158"/>
                    <a:gd name="connsiteX1" fmla="*/ 781050 w 929531"/>
                    <a:gd name="connsiteY1" fmla="*/ 381000 h 382158"/>
                    <a:gd name="connsiteX2" fmla="*/ 904875 w 929531"/>
                    <a:gd name="connsiteY2" fmla="*/ 190500 h 382158"/>
                    <a:gd name="connsiteX3" fmla="*/ 866775 w 929531"/>
                    <a:gd name="connsiteY3" fmla="*/ 0 h 382158"/>
                    <a:gd name="connsiteX0" fmla="*/ 0 w 871452"/>
                    <a:gd name="connsiteY0" fmla="*/ 266700 h 390335"/>
                    <a:gd name="connsiteX1" fmla="*/ 781050 w 871452"/>
                    <a:gd name="connsiteY1" fmla="*/ 381000 h 390335"/>
                    <a:gd name="connsiteX2" fmla="*/ 866775 w 871452"/>
                    <a:gd name="connsiteY2" fmla="*/ 0 h 390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1452" h="390335">
                      <a:moveTo>
                        <a:pt x="0" y="266700"/>
                      </a:moveTo>
                      <a:cubicBezTo>
                        <a:pt x="194469" y="298450"/>
                        <a:pt x="636588" y="425450"/>
                        <a:pt x="781050" y="381000"/>
                      </a:cubicBezTo>
                      <a:cubicBezTo>
                        <a:pt x="925512" y="336550"/>
                        <a:pt x="848916" y="79375"/>
                        <a:pt x="866775" y="0"/>
                      </a:cubicBezTo>
                    </a:path>
                  </a:pathLst>
                </a:custGeom>
                <a:noFill/>
                <a:ln w="50800" cap="flat" cmpd="sng" algn="ctr">
                  <a:solidFill>
                    <a:srgbClr val="3737FF">
                      <a:alpha val="64000"/>
                    </a:srgbClr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1" i="0" u="none" strike="noStrike" cap="none" normalizeH="0" baseline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p:grpSp>
          <p:nvGrpSpPr>
            <p:cNvPr id="19" name="Группа 18"/>
            <p:cNvGrpSpPr/>
            <p:nvPr/>
          </p:nvGrpSpPr>
          <p:grpSpPr>
            <a:xfrm>
              <a:off x="6696236" y="5149352"/>
              <a:ext cx="1440211" cy="655912"/>
              <a:chOff x="6696235" y="3457164"/>
              <a:chExt cx="1440211" cy="655912"/>
            </a:xfrm>
          </p:grpSpPr>
          <p:sp>
            <p:nvSpPr>
              <p:cNvPr id="20" name="Полилиния 19"/>
              <p:cNvSpPr/>
              <p:nvPr/>
            </p:nvSpPr>
            <p:spPr bwMode="auto">
              <a:xfrm>
                <a:off x="6774371" y="3457164"/>
                <a:ext cx="1362075" cy="655912"/>
              </a:xfrm>
              <a:custGeom>
                <a:avLst/>
                <a:gdLst>
                  <a:gd name="connsiteX0" fmla="*/ 0 w 1362075"/>
                  <a:gd name="connsiteY0" fmla="*/ 0 h 669449"/>
                  <a:gd name="connsiteX1" fmla="*/ 485775 w 1362075"/>
                  <a:gd name="connsiteY1" fmla="*/ 542925 h 669449"/>
                  <a:gd name="connsiteX2" fmla="*/ 866775 w 1362075"/>
                  <a:gd name="connsiteY2" fmla="*/ 647700 h 669449"/>
                  <a:gd name="connsiteX3" fmla="*/ 1362075 w 1362075"/>
                  <a:gd name="connsiteY3" fmla="*/ 219075 h 669449"/>
                  <a:gd name="connsiteX0" fmla="*/ 0 w 1362075"/>
                  <a:gd name="connsiteY0" fmla="*/ 0 h 655912"/>
                  <a:gd name="connsiteX1" fmla="*/ 485775 w 1362075"/>
                  <a:gd name="connsiteY1" fmla="*/ 542925 h 655912"/>
                  <a:gd name="connsiteX2" fmla="*/ 866775 w 1362075"/>
                  <a:gd name="connsiteY2" fmla="*/ 647700 h 655912"/>
                  <a:gd name="connsiteX3" fmla="*/ 1162050 w 1362075"/>
                  <a:gd name="connsiteY3" fmla="*/ 409575 h 655912"/>
                  <a:gd name="connsiteX4" fmla="*/ 1362075 w 1362075"/>
                  <a:gd name="connsiteY4" fmla="*/ 219075 h 655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075" h="655912">
                    <a:moveTo>
                      <a:pt x="0" y="0"/>
                    </a:moveTo>
                    <a:cubicBezTo>
                      <a:pt x="170656" y="217487"/>
                      <a:pt x="341313" y="434975"/>
                      <a:pt x="485775" y="542925"/>
                    </a:cubicBezTo>
                    <a:cubicBezTo>
                      <a:pt x="630237" y="650875"/>
                      <a:pt x="754063" y="669925"/>
                      <a:pt x="866775" y="647700"/>
                    </a:cubicBezTo>
                    <a:cubicBezTo>
                      <a:pt x="979487" y="625475"/>
                      <a:pt x="1079500" y="481013"/>
                      <a:pt x="1162050" y="409575"/>
                    </a:cubicBezTo>
                    <a:cubicBezTo>
                      <a:pt x="1244600" y="338138"/>
                      <a:pt x="1328738" y="250825"/>
                      <a:pt x="1362075" y="219075"/>
                    </a:cubicBezTo>
                  </a:path>
                </a:pathLst>
              </a:custGeom>
              <a:noFill/>
              <a:ln w="50800" cap="flat" cmpd="sng" algn="ctr">
                <a:solidFill>
                  <a:srgbClr val="3737FF">
                    <a:alpha val="64000"/>
                  </a:srgb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1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1" name="Полилиния 20"/>
              <p:cNvSpPr/>
              <p:nvPr/>
            </p:nvSpPr>
            <p:spPr bwMode="auto">
              <a:xfrm>
                <a:off x="6696235" y="3691308"/>
                <a:ext cx="871452" cy="390335"/>
              </a:xfrm>
              <a:custGeom>
                <a:avLst/>
                <a:gdLst>
                  <a:gd name="connsiteX0" fmla="*/ 0 w 1362075"/>
                  <a:gd name="connsiteY0" fmla="*/ 0 h 669449"/>
                  <a:gd name="connsiteX1" fmla="*/ 485775 w 1362075"/>
                  <a:gd name="connsiteY1" fmla="*/ 542925 h 669449"/>
                  <a:gd name="connsiteX2" fmla="*/ 866775 w 1362075"/>
                  <a:gd name="connsiteY2" fmla="*/ 647700 h 669449"/>
                  <a:gd name="connsiteX3" fmla="*/ 1362075 w 1362075"/>
                  <a:gd name="connsiteY3" fmla="*/ 219075 h 669449"/>
                  <a:gd name="connsiteX0" fmla="*/ 0 w 1362075"/>
                  <a:gd name="connsiteY0" fmla="*/ 0 h 655912"/>
                  <a:gd name="connsiteX1" fmla="*/ 485775 w 1362075"/>
                  <a:gd name="connsiteY1" fmla="*/ 542925 h 655912"/>
                  <a:gd name="connsiteX2" fmla="*/ 866775 w 1362075"/>
                  <a:gd name="connsiteY2" fmla="*/ 647700 h 655912"/>
                  <a:gd name="connsiteX3" fmla="*/ 1162050 w 1362075"/>
                  <a:gd name="connsiteY3" fmla="*/ 409575 h 655912"/>
                  <a:gd name="connsiteX4" fmla="*/ 1362075 w 1362075"/>
                  <a:gd name="connsiteY4" fmla="*/ 219075 h 655912"/>
                  <a:gd name="connsiteX0" fmla="*/ 0 w 1428750"/>
                  <a:gd name="connsiteY0" fmla="*/ 276225 h 431779"/>
                  <a:gd name="connsiteX1" fmla="*/ 552450 w 1428750"/>
                  <a:gd name="connsiteY1" fmla="*/ 323850 h 431779"/>
                  <a:gd name="connsiteX2" fmla="*/ 933450 w 1428750"/>
                  <a:gd name="connsiteY2" fmla="*/ 428625 h 431779"/>
                  <a:gd name="connsiteX3" fmla="*/ 1228725 w 1428750"/>
                  <a:gd name="connsiteY3" fmla="*/ 190500 h 431779"/>
                  <a:gd name="connsiteX4" fmla="*/ 1428750 w 1428750"/>
                  <a:gd name="connsiteY4" fmla="*/ 0 h 431779"/>
                  <a:gd name="connsiteX0" fmla="*/ 0 w 1428750"/>
                  <a:gd name="connsiteY0" fmla="*/ 276225 h 429680"/>
                  <a:gd name="connsiteX1" fmla="*/ 933450 w 1428750"/>
                  <a:gd name="connsiteY1" fmla="*/ 428625 h 429680"/>
                  <a:gd name="connsiteX2" fmla="*/ 1228725 w 1428750"/>
                  <a:gd name="connsiteY2" fmla="*/ 190500 h 429680"/>
                  <a:gd name="connsiteX3" fmla="*/ 1428750 w 1428750"/>
                  <a:gd name="connsiteY3" fmla="*/ 0 h 429680"/>
                  <a:gd name="connsiteX0" fmla="*/ 0 w 1428750"/>
                  <a:gd name="connsiteY0" fmla="*/ 276225 h 391953"/>
                  <a:gd name="connsiteX1" fmla="*/ 828675 w 1428750"/>
                  <a:gd name="connsiteY1" fmla="*/ 390525 h 391953"/>
                  <a:gd name="connsiteX2" fmla="*/ 1228725 w 1428750"/>
                  <a:gd name="connsiteY2" fmla="*/ 190500 h 391953"/>
                  <a:gd name="connsiteX3" fmla="*/ 1428750 w 1428750"/>
                  <a:gd name="connsiteY3" fmla="*/ 0 h 391953"/>
                  <a:gd name="connsiteX0" fmla="*/ 0 w 1428750"/>
                  <a:gd name="connsiteY0" fmla="*/ 276225 h 391212"/>
                  <a:gd name="connsiteX1" fmla="*/ 828675 w 1428750"/>
                  <a:gd name="connsiteY1" fmla="*/ 390525 h 391212"/>
                  <a:gd name="connsiteX2" fmla="*/ 962025 w 1428750"/>
                  <a:gd name="connsiteY2" fmla="*/ 219075 h 391212"/>
                  <a:gd name="connsiteX3" fmla="*/ 1428750 w 1428750"/>
                  <a:gd name="connsiteY3" fmla="*/ 0 h 391212"/>
                  <a:gd name="connsiteX0" fmla="*/ 0 w 981318"/>
                  <a:gd name="connsiteY0" fmla="*/ 266700 h 381687"/>
                  <a:gd name="connsiteX1" fmla="*/ 828675 w 981318"/>
                  <a:gd name="connsiteY1" fmla="*/ 381000 h 381687"/>
                  <a:gd name="connsiteX2" fmla="*/ 962025 w 981318"/>
                  <a:gd name="connsiteY2" fmla="*/ 209550 h 381687"/>
                  <a:gd name="connsiteX3" fmla="*/ 866775 w 981318"/>
                  <a:gd name="connsiteY3" fmla="*/ 0 h 381687"/>
                  <a:gd name="connsiteX0" fmla="*/ 0 w 981318"/>
                  <a:gd name="connsiteY0" fmla="*/ 266700 h 381687"/>
                  <a:gd name="connsiteX1" fmla="*/ 781050 w 981318"/>
                  <a:gd name="connsiteY1" fmla="*/ 381000 h 381687"/>
                  <a:gd name="connsiteX2" fmla="*/ 962025 w 981318"/>
                  <a:gd name="connsiteY2" fmla="*/ 209550 h 381687"/>
                  <a:gd name="connsiteX3" fmla="*/ 866775 w 981318"/>
                  <a:gd name="connsiteY3" fmla="*/ 0 h 381687"/>
                  <a:gd name="connsiteX0" fmla="*/ 0 w 929531"/>
                  <a:gd name="connsiteY0" fmla="*/ 266700 h 382158"/>
                  <a:gd name="connsiteX1" fmla="*/ 781050 w 929531"/>
                  <a:gd name="connsiteY1" fmla="*/ 381000 h 382158"/>
                  <a:gd name="connsiteX2" fmla="*/ 904875 w 929531"/>
                  <a:gd name="connsiteY2" fmla="*/ 190500 h 382158"/>
                  <a:gd name="connsiteX3" fmla="*/ 866775 w 929531"/>
                  <a:gd name="connsiteY3" fmla="*/ 0 h 382158"/>
                  <a:gd name="connsiteX0" fmla="*/ 0 w 871452"/>
                  <a:gd name="connsiteY0" fmla="*/ 266700 h 390335"/>
                  <a:gd name="connsiteX1" fmla="*/ 781050 w 871452"/>
                  <a:gd name="connsiteY1" fmla="*/ 381000 h 390335"/>
                  <a:gd name="connsiteX2" fmla="*/ 866775 w 871452"/>
                  <a:gd name="connsiteY2" fmla="*/ 0 h 390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1452" h="390335">
                    <a:moveTo>
                      <a:pt x="0" y="266700"/>
                    </a:moveTo>
                    <a:cubicBezTo>
                      <a:pt x="194469" y="298450"/>
                      <a:pt x="636588" y="425450"/>
                      <a:pt x="781050" y="381000"/>
                    </a:cubicBezTo>
                    <a:cubicBezTo>
                      <a:pt x="925512" y="336550"/>
                      <a:pt x="848916" y="79375"/>
                      <a:pt x="866775" y="0"/>
                    </a:cubicBezTo>
                  </a:path>
                </a:pathLst>
              </a:custGeom>
              <a:noFill/>
              <a:ln w="50800" cap="flat" cmpd="sng" algn="ctr">
                <a:solidFill>
                  <a:srgbClr val="3737FF">
                    <a:alpha val="64000"/>
                  </a:srgbClr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1" i="0" u="none" strike="noStrike" cap="none" normalizeH="0" baseline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4516480" y="5149352"/>
            <a:ext cx="1603692" cy="1303984"/>
            <a:chOff x="4372930" y="5149352"/>
            <a:chExt cx="1603692" cy="130398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4372930" y="5383496"/>
              <a:ext cx="1459210" cy="1069840"/>
              <a:chOff x="4372930" y="5383496"/>
              <a:chExt cx="1459210" cy="1069840"/>
            </a:xfrm>
          </p:grpSpPr>
          <p:cxnSp>
            <p:nvCxnSpPr>
              <p:cNvPr id="24" name="Прямая со стрелкой 23"/>
              <p:cNvCxnSpPr/>
              <p:nvPr/>
            </p:nvCxnSpPr>
            <p:spPr bwMode="auto">
              <a:xfrm flipV="1">
                <a:off x="5112060" y="5383496"/>
                <a:ext cx="0" cy="853816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Прямая соединительная линия 25"/>
              <p:cNvCxnSpPr/>
              <p:nvPr/>
            </p:nvCxnSpPr>
            <p:spPr bwMode="auto">
              <a:xfrm>
                <a:off x="4391980" y="6237312"/>
                <a:ext cx="144016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Прямая соединительная линия 27"/>
              <p:cNvCxnSpPr/>
              <p:nvPr/>
            </p:nvCxnSpPr>
            <p:spPr bwMode="auto">
              <a:xfrm>
                <a:off x="4372930" y="6021288"/>
                <a:ext cx="1440160" cy="43204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5076522" y="5149352"/>
              <a:ext cx="900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>
                  <a:latin typeface="Arial Narrow" panose="020B0606020202030204" pitchFamily="34" charset="0"/>
                </a:rPr>
                <a:t>Solar N</a:t>
              </a:r>
              <a:endParaRPr lang="ru-RU" sz="2000" b="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 rot="900286">
            <a:off x="5004048" y="6269250"/>
            <a:ext cx="90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Arial Narrow" panose="020B0606020202030204" pitchFamily="34" charset="0"/>
              </a:rPr>
              <a:t>Ecliptic</a:t>
            </a:r>
            <a:endParaRPr lang="ru-RU" sz="2000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44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3" y="188640"/>
            <a:ext cx="8853969" cy="720080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/>
              <a:t>Проявления нагрева протуберанца</a:t>
            </a:r>
            <a:endParaRPr lang="ru-RU" altLang="ru-RU" dirty="0"/>
          </a:p>
        </p:txBody>
      </p:sp>
      <p:sp>
        <p:nvSpPr>
          <p:cNvPr id="47107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251520" y="1088740"/>
            <a:ext cx="5472607" cy="5508612"/>
          </a:xfrm>
          <a:noFill/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ru-RU" altLang="ru-RU" dirty="0" smtClean="0"/>
              <a:t>Протуберанец до эрупции тёмный во всех </a:t>
            </a:r>
            <a:r>
              <a:rPr lang="en-US" altLang="ru-RU" dirty="0" smtClean="0"/>
              <a:t>Fe-</a:t>
            </a:r>
            <a:r>
              <a:rPr lang="ru-RU" altLang="ru-RU" dirty="0" smtClean="0"/>
              <a:t>каналах </a:t>
            </a:r>
            <a:r>
              <a:rPr lang="en-US" altLang="ru-RU" dirty="0" smtClean="0"/>
              <a:t>AIA</a:t>
            </a:r>
            <a:r>
              <a:rPr lang="ru-RU" altLang="ru-RU" dirty="0" smtClean="0"/>
              <a:t> и заслоняет структуры за ним</a:t>
            </a:r>
          </a:p>
          <a:p>
            <a:pPr lvl="1">
              <a:lnSpc>
                <a:spcPct val="110000"/>
              </a:lnSpc>
              <a:defRPr/>
            </a:pPr>
            <a:r>
              <a:rPr lang="ru-RU" altLang="ru-RU" dirty="0" smtClean="0"/>
              <a:t>Поглощение в </a:t>
            </a:r>
            <a:r>
              <a:rPr lang="en-US" altLang="ru-RU" dirty="0" smtClean="0"/>
              <a:t>H </a:t>
            </a:r>
            <a:r>
              <a:rPr lang="ru-RU" altLang="ru-RU" dirty="0" smtClean="0"/>
              <a:t>и </a:t>
            </a:r>
            <a:r>
              <a:rPr lang="en-US" altLang="ru-RU" dirty="0" smtClean="0"/>
              <a:t>He</a:t>
            </a:r>
            <a:endParaRPr lang="ru-RU" altLang="ru-RU" dirty="0" smtClean="0"/>
          </a:p>
          <a:p>
            <a:pPr lvl="1">
              <a:lnSpc>
                <a:spcPct val="110000"/>
              </a:lnSpc>
              <a:defRPr/>
            </a:pPr>
            <a:r>
              <a:rPr lang="en-US" altLang="ru-RU" dirty="0" smtClean="0"/>
              <a:t>T &lt; 2</a:t>
            </a:r>
            <a:r>
              <a:rPr lang="en-US" altLang="ru-RU" dirty="0" smtClean="0">
                <a:sym typeface="Symbol" panose="05050102010706020507" pitchFamily="18" charset="2"/>
              </a:rPr>
              <a:t></a:t>
            </a:r>
            <a:r>
              <a:rPr lang="en-US" altLang="ru-RU" dirty="0" smtClean="0"/>
              <a:t>10</a:t>
            </a:r>
            <a:r>
              <a:rPr lang="en-US" altLang="ru-RU" baseline="30000" dirty="0" smtClean="0"/>
              <a:t>4</a:t>
            </a:r>
            <a:r>
              <a:rPr lang="en-US" altLang="ru-RU" dirty="0" smtClean="0"/>
              <a:t> </a:t>
            </a:r>
            <a:r>
              <a:rPr lang="ru-RU" altLang="ru-RU" dirty="0" smtClean="0"/>
              <a:t>К</a:t>
            </a:r>
          </a:p>
          <a:p>
            <a:pPr>
              <a:lnSpc>
                <a:spcPct val="110000"/>
              </a:lnSpc>
              <a:defRPr/>
            </a:pPr>
            <a:r>
              <a:rPr lang="ru-RU" altLang="ru-RU" dirty="0" smtClean="0"/>
              <a:t>Затем средняя яркость </a:t>
            </a:r>
            <a:r>
              <a:rPr lang="ru-RU" altLang="ru-RU" dirty="0"/>
              <a:t>соответствует</a:t>
            </a:r>
          </a:p>
          <a:p>
            <a:pPr lvl="1">
              <a:lnSpc>
                <a:spcPct val="110000"/>
              </a:lnSpc>
              <a:defRPr/>
            </a:pPr>
            <a:r>
              <a:rPr lang="ru-RU" altLang="ru-RU" dirty="0" smtClean="0"/>
              <a:t>На стадии инициации – </a:t>
            </a:r>
            <a:r>
              <a:rPr lang="ru-RU" altLang="ru-RU" u="sng" dirty="0" smtClean="0"/>
              <a:t>мягкому</a:t>
            </a:r>
            <a:r>
              <a:rPr lang="ru-RU" altLang="ru-RU" dirty="0" smtClean="0"/>
              <a:t> рентгену (вверху)</a:t>
            </a:r>
          </a:p>
          <a:p>
            <a:pPr lvl="1">
              <a:lnSpc>
                <a:spcPct val="110000"/>
              </a:lnSpc>
              <a:defRPr/>
            </a:pPr>
            <a:r>
              <a:rPr lang="ru-RU" altLang="ru-RU" dirty="0" smtClean="0"/>
              <a:t>При эрупции и вспышке – </a:t>
            </a:r>
            <a:r>
              <a:rPr lang="ru-RU" altLang="ru-RU" u="sng" dirty="0" smtClean="0"/>
              <a:t>жёсткому</a:t>
            </a:r>
            <a:r>
              <a:rPr lang="ru-RU" altLang="ru-RU" dirty="0" smtClean="0"/>
              <a:t> рентгену (внизу)</a:t>
            </a:r>
          </a:p>
          <a:p>
            <a:pPr>
              <a:lnSpc>
                <a:spcPct val="110000"/>
              </a:lnSpc>
              <a:defRPr/>
            </a:pPr>
            <a:r>
              <a:rPr lang="ru-RU" altLang="ru-RU" dirty="0" smtClean="0"/>
              <a:t>Возможные источники начального нагрева – электрические токи и </a:t>
            </a:r>
            <a:r>
              <a:rPr lang="ru-RU" altLang="ru-RU" dirty="0" err="1" smtClean="0"/>
              <a:t>пересоединение</a:t>
            </a:r>
            <a:endParaRPr lang="ru-RU" altLang="ru-RU" dirty="0" smtClean="0"/>
          </a:p>
          <a:p>
            <a:pPr>
              <a:lnSpc>
                <a:spcPct val="110000"/>
              </a:lnSpc>
              <a:defRPr/>
            </a:pPr>
            <a:r>
              <a:rPr lang="ru-RU" altLang="ru-RU" dirty="0" smtClean="0"/>
              <a:t>С началом эрупции и вспышки –  нагрев ускоренными электронами</a:t>
            </a:r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15" y="3212976"/>
            <a:ext cx="3286298" cy="3286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268" y="1016732"/>
            <a:ext cx="3131170" cy="218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3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59532" y="80628"/>
            <a:ext cx="8316924" cy="1116124"/>
          </a:xfrm>
        </p:spPr>
        <p:txBody>
          <a:bodyPr>
            <a:normAutofit fontScale="90000"/>
          </a:bodyPr>
          <a:lstStyle/>
          <a:p>
            <a:r>
              <a:rPr lang="ru-RU" altLang="ru-RU" sz="3600" dirty="0"/>
              <a:t>Анализ </a:t>
            </a:r>
            <a:r>
              <a:rPr lang="ru-RU" altLang="ru-RU" sz="3600" dirty="0" smtClean="0"/>
              <a:t>нагрева плазмы КВМ по ДМЭ</a:t>
            </a:r>
            <a:r>
              <a:rPr lang="ru-RU" altLang="ru-RU" sz="3600" dirty="0"/>
              <a:t>. </a:t>
            </a:r>
            <a:r>
              <a:rPr lang="ru-RU" altLang="ru-RU" sz="3600" dirty="0" smtClean="0"/>
              <a:t>1.Предэруптивный нагрев протуберанца</a:t>
            </a:r>
            <a:endParaRPr lang="ru-RU" altLang="ru-RU" sz="3600" dirty="0"/>
          </a:p>
        </p:txBody>
      </p:sp>
      <p:sp>
        <p:nvSpPr>
          <p:cNvPr id="47107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215516" y="1808820"/>
            <a:ext cx="2664297" cy="4824536"/>
          </a:xfrm>
          <a:noFill/>
        </p:spPr>
        <p:txBody>
          <a:bodyPr>
            <a:normAutofit fontScale="62500" lnSpcReduction="20000"/>
          </a:bodyPr>
          <a:lstStyle/>
          <a:p>
            <a:pPr>
              <a:lnSpc>
                <a:spcPct val="105000"/>
              </a:lnSpc>
              <a:defRPr/>
            </a:pPr>
            <a:r>
              <a:rPr lang="ru-RU" altLang="ru-RU" dirty="0" smtClean="0">
                <a:solidFill>
                  <a:srgbClr val="C00000"/>
                </a:solidFill>
              </a:rPr>
              <a:t>Красный контур</a:t>
            </a:r>
            <a:r>
              <a:rPr lang="ru-RU" altLang="ru-RU" dirty="0" smtClean="0"/>
              <a:t> </a:t>
            </a:r>
            <a:r>
              <a:rPr lang="ru-RU" altLang="ru-RU" dirty="0"/>
              <a:t>(</a:t>
            </a:r>
            <a:r>
              <a:rPr lang="en-US" altLang="ru-RU" dirty="0"/>
              <a:t>a</a:t>
            </a:r>
            <a:r>
              <a:rPr lang="ru-RU" altLang="ru-RU" dirty="0" smtClean="0"/>
              <a:t>) – яркое место раскручивания</a:t>
            </a:r>
          </a:p>
          <a:p>
            <a:pPr>
              <a:lnSpc>
                <a:spcPct val="105000"/>
              </a:lnSpc>
              <a:defRPr/>
            </a:pPr>
            <a:r>
              <a:rPr lang="ru-RU" altLang="ru-RU" dirty="0" smtClean="0">
                <a:solidFill>
                  <a:srgbClr val="0000EE"/>
                </a:solidFill>
              </a:rPr>
              <a:t>Синий контур</a:t>
            </a:r>
            <a:r>
              <a:rPr lang="ru-RU" altLang="ru-RU" dirty="0" smtClean="0"/>
              <a:t> </a:t>
            </a:r>
            <a:r>
              <a:rPr lang="ru-RU" altLang="ru-RU" dirty="0"/>
              <a:t>(</a:t>
            </a:r>
            <a:r>
              <a:rPr lang="en-US" altLang="ru-RU" dirty="0"/>
              <a:t>a</a:t>
            </a:r>
            <a:r>
              <a:rPr lang="ru-RU" altLang="ru-RU" dirty="0" smtClean="0"/>
              <a:t>) – оболочка</a:t>
            </a:r>
          </a:p>
          <a:p>
            <a:pPr>
              <a:lnSpc>
                <a:spcPct val="105000"/>
              </a:lnSpc>
              <a:defRPr/>
            </a:pPr>
            <a:r>
              <a:rPr lang="ru-RU" altLang="ru-RU" dirty="0" smtClean="0"/>
              <a:t>Пунктир – фон</a:t>
            </a:r>
          </a:p>
          <a:p>
            <a:pPr>
              <a:lnSpc>
                <a:spcPct val="105000"/>
              </a:lnSpc>
              <a:defRPr/>
            </a:pPr>
            <a:r>
              <a:rPr lang="ru-RU" altLang="ru-RU" dirty="0"/>
              <a:t>Толстые </a:t>
            </a:r>
            <a:r>
              <a:rPr lang="ru-RU" altLang="ru-RU" dirty="0" smtClean="0"/>
              <a:t>линии (</a:t>
            </a:r>
            <a:r>
              <a:rPr lang="en-US" altLang="ru-RU" dirty="0" smtClean="0"/>
              <a:t>b</a:t>
            </a:r>
            <a:r>
              <a:rPr lang="ru-RU" altLang="ru-RU" dirty="0" smtClean="0"/>
              <a:t>) – фон </a:t>
            </a:r>
            <a:r>
              <a:rPr lang="ru-RU" altLang="ru-RU" dirty="0"/>
              <a:t>2 МК </a:t>
            </a:r>
            <a:r>
              <a:rPr lang="ru-RU" altLang="ru-RU" dirty="0" smtClean="0"/>
              <a:t>снижен</a:t>
            </a:r>
          </a:p>
          <a:p>
            <a:pPr marL="342900" lvl="1" indent="-342900">
              <a:lnSpc>
                <a:spcPct val="105000"/>
              </a:lnSpc>
              <a:buFontTx/>
              <a:buChar char="•"/>
              <a:defRPr/>
            </a:pPr>
            <a:r>
              <a:rPr lang="ru-RU" altLang="ru-RU" sz="3200" dirty="0" smtClean="0"/>
              <a:t>Нагрев от </a:t>
            </a:r>
            <a:r>
              <a:rPr lang="en-US" altLang="ru-RU" sz="3200" dirty="0" smtClean="0"/>
              <a:t>&lt; 2</a:t>
            </a:r>
            <a:r>
              <a:rPr lang="en-US" altLang="ru-RU" sz="3200" dirty="0" smtClean="0">
                <a:sym typeface="Symbol" panose="05050102010706020507" pitchFamily="18" charset="2"/>
              </a:rPr>
              <a:t></a:t>
            </a:r>
            <a:r>
              <a:rPr lang="en-US" altLang="ru-RU" sz="3200" dirty="0" smtClean="0"/>
              <a:t>10</a:t>
            </a:r>
            <a:r>
              <a:rPr lang="en-US" altLang="ru-RU" sz="3200" baseline="30000" dirty="0" smtClean="0"/>
              <a:t>4</a:t>
            </a:r>
            <a:r>
              <a:rPr lang="en-US" altLang="ru-RU" sz="3200" dirty="0" smtClean="0"/>
              <a:t> </a:t>
            </a:r>
            <a:r>
              <a:rPr lang="ru-RU" altLang="ru-RU" sz="3200" dirty="0" smtClean="0"/>
              <a:t>К до </a:t>
            </a:r>
            <a:r>
              <a:rPr lang="ru-RU" altLang="ru-RU" sz="3200" dirty="0" smtClean="0">
                <a:sym typeface="Symbol" panose="05050102010706020507" pitchFamily="18" charset="2"/>
              </a:rPr>
              <a:t> </a:t>
            </a:r>
            <a:r>
              <a:rPr lang="ru-RU" altLang="ru-RU" sz="3200" b="1" dirty="0" smtClean="0">
                <a:sym typeface="Symbol" panose="05050102010706020507" pitchFamily="18" charset="2"/>
              </a:rPr>
              <a:t>7 МК</a:t>
            </a:r>
          </a:p>
          <a:p>
            <a:pPr lvl="1">
              <a:lnSpc>
                <a:spcPct val="105000"/>
              </a:lnSpc>
              <a:defRPr/>
            </a:pPr>
            <a:r>
              <a:rPr lang="ru-RU" altLang="ru-RU" dirty="0" smtClean="0">
                <a:sym typeface="Symbol" panose="05050102010706020507" pitchFamily="18" charset="2"/>
              </a:rPr>
              <a:t>Рост давления в </a:t>
            </a:r>
            <a:r>
              <a:rPr lang="en-US" altLang="ru-RU" dirty="0" smtClean="0">
                <a:sym typeface="Symbol" panose="05050102010706020507" pitchFamily="18" charset="2"/>
              </a:rPr>
              <a:t>&gt;3</a:t>
            </a:r>
            <a:r>
              <a:rPr lang="ru-RU" altLang="ru-RU" dirty="0" smtClean="0">
                <a:sym typeface="Symbol" panose="05050102010706020507" pitchFamily="18" charset="2"/>
              </a:rPr>
              <a:t>5</a:t>
            </a:r>
            <a:r>
              <a:rPr lang="en-US" altLang="ru-RU" dirty="0" smtClean="0">
                <a:sym typeface="Symbol" panose="05050102010706020507" pitchFamily="18" charset="2"/>
              </a:rPr>
              <a:t>0 </a:t>
            </a:r>
            <a:r>
              <a:rPr lang="ru-RU" altLang="ru-RU" dirty="0" smtClean="0">
                <a:sym typeface="Symbol" panose="05050102010706020507" pitchFamily="18" charset="2"/>
              </a:rPr>
              <a:t>раз </a:t>
            </a:r>
          </a:p>
          <a:p>
            <a:pPr>
              <a:lnSpc>
                <a:spcPct val="105000"/>
              </a:lnSpc>
              <a:defRPr/>
            </a:pPr>
            <a:r>
              <a:rPr lang="ru-RU" altLang="ru-RU" dirty="0" smtClean="0">
                <a:sym typeface="Symbol" panose="05050102010706020507" pitchFamily="18" charset="2"/>
              </a:rPr>
              <a:t>– Возможная причина развития неустойчивости </a:t>
            </a:r>
            <a:endParaRPr lang="ru-RU" alt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47564" y="1268760"/>
            <a:ext cx="7884876" cy="473996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b="0" dirty="0" smtClean="0"/>
              <a:t>ДМЭ </a:t>
            </a:r>
            <a:r>
              <a:rPr lang="ru-RU" altLang="ru-RU" b="0" dirty="0"/>
              <a:t>анализировалась методом </a:t>
            </a:r>
            <a:r>
              <a:rPr lang="ru-RU" altLang="ru-RU" b="0" dirty="0" err="1"/>
              <a:t>Plowman</a:t>
            </a:r>
            <a:r>
              <a:rPr lang="ru-RU" altLang="ru-RU" b="0" dirty="0"/>
              <a:t> </a:t>
            </a:r>
            <a:r>
              <a:rPr lang="en-US" altLang="ru-RU" b="0" dirty="0"/>
              <a:t>et al. </a:t>
            </a:r>
            <a:r>
              <a:rPr lang="ru-RU" altLang="ru-RU" b="0" dirty="0"/>
              <a:t>(</a:t>
            </a:r>
            <a:r>
              <a:rPr lang="ru-RU" altLang="ru-RU" b="0" dirty="0" err="1"/>
              <a:t>ApJ</a:t>
            </a:r>
            <a:r>
              <a:rPr lang="ru-RU" altLang="ru-RU" b="0" dirty="0"/>
              <a:t> 2013)</a:t>
            </a:r>
            <a:endParaRPr lang="ru-RU" altLang="ru-RU" b="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0212" y="4869160"/>
            <a:ext cx="2448272" cy="1197896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>
              <a:defRPr/>
            </a:pPr>
            <a:r>
              <a:rPr lang="ru-RU" altLang="ru-RU" sz="2200" b="0" dirty="0" smtClean="0">
                <a:solidFill>
                  <a:schemeClr val="tx1"/>
                </a:solidFill>
              </a:rPr>
              <a:t>Температурные </a:t>
            </a:r>
            <a:r>
              <a:rPr lang="ru-RU" altLang="ru-RU" sz="2200" b="0" dirty="0">
                <a:solidFill>
                  <a:schemeClr val="tx1"/>
                </a:solidFill>
              </a:rPr>
              <a:t>гистограммы </a:t>
            </a:r>
            <a:r>
              <a:rPr lang="ru-RU" altLang="ru-RU" sz="2200" b="0" dirty="0" smtClean="0">
                <a:solidFill>
                  <a:schemeClr val="tx1"/>
                </a:solidFill>
              </a:rPr>
              <a:t>обозначенных слева областей</a:t>
            </a:r>
            <a:endParaRPr lang="ru-RU" altLang="ru-RU" sz="2200" b="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3868" y="4931404"/>
            <a:ext cx="2556284" cy="1197896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algn="ctr">
              <a:defRPr/>
            </a:pPr>
            <a:r>
              <a:rPr lang="ru-RU" altLang="ru-RU" sz="2200" b="0" dirty="0" smtClean="0">
                <a:solidFill>
                  <a:schemeClr val="tx1"/>
                </a:solidFill>
              </a:rPr>
              <a:t>Изображение суммарной ДМЭ в интервале 5–14 МК</a:t>
            </a:r>
            <a:endParaRPr lang="ru-RU" altLang="ru-RU" sz="2200" b="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336" y="1831718"/>
            <a:ext cx="6199372" cy="309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9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820980" cy="706090"/>
          </a:xfrm>
        </p:spPr>
        <p:txBody>
          <a:bodyPr>
            <a:normAutofit/>
          </a:bodyPr>
          <a:lstStyle/>
          <a:p>
            <a:r>
              <a:rPr lang="ru-RU" altLang="ru-RU" sz="3200" dirty="0"/>
              <a:t>2. Импульсный нагрев </a:t>
            </a:r>
            <a:r>
              <a:rPr lang="ru-RU" altLang="ru-RU" sz="3200" dirty="0" smtClean="0"/>
              <a:t>при вспышке</a:t>
            </a:r>
            <a:endParaRPr lang="ru-RU" altLang="ru-RU" sz="3200" dirty="0"/>
          </a:p>
        </p:txBody>
      </p:sp>
      <p:sp>
        <p:nvSpPr>
          <p:cNvPr id="47107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43508" y="1232756"/>
            <a:ext cx="2880320" cy="5256584"/>
          </a:xfrm>
          <a:noFill/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ru-RU" altLang="ru-RU" dirty="0" smtClean="0"/>
              <a:t>Быстрое расширение выброса скомпенсировано</a:t>
            </a:r>
          </a:p>
          <a:p>
            <a:pPr>
              <a:lnSpc>
                <a:spcPct val="110000"/>
              </a:lnSpc>
              <a:defRPr/>
            </a:pPr>
            <a:r>
              <a:rPr lang="ru-RU" altLang="ru-RU" dirty="0" smtClean="0"/>
              <a:t>Нагрев быстрого кольца до </a:t>
            </a:r>
            <a:endParaRPr lang="en-US" altLang="ru-RU" dirty="0" smtClean="0"/>
          </a:p>
          <a:p>
            <a:pPr lvl="1">
              <a:lnSpc>
                <a:spcPct val="110000"/>
              </a:lnSpc>
              <a:defRPr/>
            </a:pPr>
            <a:r>
              <a:rPr lang="ru-RU" altLang="ru-RU" dirty="0" smtClean="0"/>
              <a:t>07:29: </a:t>
            </a:r>
            <a:r>
              <a:rPr lang="en-US" altLang="ru-RU" b="1" dirty="0" smtClean="0"/>
              <a:t>9 </a:t>
            </a:r>
            <a:r>
              <a:rPr lang="ru-RU" altLang="ru-RU" b="1" dirty="0" smtClean="0"/>
              <a:t>МК</a:t>
            </a:r>
            <a:endParaRPr lang="ru-RU" altLang="ru-RU" dirty="0" smtClean="0"/>
          </a:p>
          <a:p>
            <a:pPr lvl="1">
              <a:lnSpc>
                <a:spcPct val="110000"/>
              </a:lnSpc>
              <a:defRPr/>
            </a:pPr>
            <a:r>
              <a:rPr lang="ru-RU" altLang="ru-RU" dirty="0" smtClean="0"/>
              <a:t>07:30: </a:t>
            </a:r>
            <a:r>
              <a:rPr lang="ru-RU" altLang="ru-RU" b="1" dirty="0" smtClean="0"/>
              <a:t>10 МК</a:t>
            </a:r>
            <a:r>
              <a:rPr lang="ru-RU" altLang="ru-RU" dirty="0" smtClean="0"/>
              <a:t>, </a:t>
            </a:r>
            <a:r>
              <a:rPr lang="en-US" altLang="ru-RU" b="1" dirty="0" smtClean="0"/>
              <a:t>n</a:t>
            </a:r>
            <a:r>
              <a:rPr lang="en-US" altLang="ru-RU" b="1" dirty="0" smtClean="0">
                <a:sym typeface="Symbol" panose="05050102010706020507" pitchFamily="18" charset="2"/>
              </a:rPr>
              <a:t>210</a:t>
            </a:r>
            <a:r>
              <a:rPr lang="en-US" altLang="ru-RU" b="1" baseline="30000" dirty="0" smtClean="0">
                <a:sym typeface="Symbol" panose="05050102010706020507" pitchFamily="18" charset="2"/>
              </a:rPr>
              <a:t>9</a:t>
            </a:r>
            <a:r>
              <a:rPr lang="en-US" altLang="ru-RU" b="1" dirty="0" smtClean="0">
                <a:sym typeface="Symbol" panose="05050102010706020507" pitchFamily="18" charset="2"/>
              </a:rPr>
              <a:t> </a:t>
            </a:r>
            <a:r>
              <a:rPr lang="ru-RU" altLang="ru-RU" b="1" dirty="0" smtClean="0">
                <a:sym typeface="Symbol" panose="05050102010706020507" pitchFamily="18" charset="2"/>
              </a:rPr>
              <a:t>см</a:t>
            </a:r>
            <a:r>
              <a:rPr lang="en-US" altLang="ru-RU" b="1" baseline="30000" dirty="0" smtClean="0">
                <a:sym typeface="Symbol" panose="05050102010706020507" pitchFamily="18" charset="2"/>
              </a:rPr>
              <a:t>-3</a:t>
            </a:r>
            <a:endParaRPr lang="ru-RU" altLang="ru-RU" b="1" baseline="30000" dirty="0" smtClean="0"/>
          </a:p>
          <a:p>
            <a:pPr lvl="1">
              <a:lnSpc>
                <a:spcPct val="110000"/>
              </a:lnSpc>
              <a:defRPr/>
            </a:pPr>
            <a:r>
              <a:rPr lang="ru-RU" altLang="ru-RU" dirty="0" smtClean="0"/>
              <a:t>07:31: </a:t>
            </a:r>
            <a:r>
              <a:rPr lang="ru-RU" altLang="ru-RU" b="1" dirty="0" smtClean="0"/>
              <a:t>1</a:t>
            </a:r>
            <a:r>
              <a:rPr lang="en-US" altLang="ru-RU" b="1" dirty="0" smtClean="0"/>
              <a:t>1</a:t>
            </a:r>
            <a:r>
              <a:rPr lang="ru-RU" altLang="ru-RU" b="1" dirty="0" smtClean="0"/>
              <a:t>-1</a:t>
            </a:r>
            <a:r>
              <a:rPr lang="en-US" altLang="ru-RU" b="1" dirty="0" smtClean="0"/>
              <a:t>2</a:t>
            </a:r>
            <a:r>
              <a:rPr lang="ru-RU" altLang="ru-RU" b="1" dirty="0" smtClean="0"/>
              <a:t> МК</a:t>
            </a:r>
            <a:endParaRPr lang="ru-RU" altLang="ru-RU" dirty="0" smtClean="0"/>
          </a:p>
          <a:p>
            <a:pPr lvl="1">
              <a:lnSpc>
                <a:spcPct val="110000"/>
              </a:lnSpc>
              <a:defRPr/>
            </a:pPr>
            <a:r>
              <a:rPr lang="ru-RU" altLang="ru-RU" dirty="0" smtClean="0"/>
              <a:t>Затем кольцо не обнаружимо</a:t>
            </a:r>
          </a:p>
          <a:p>
            <a:pPr>
              <a:lnSpc>
                <a:spcPct val="110000"/>
              </a:lnSpc>
              <a:defRPr/>
            </a:pPr>
            <a:r>
              <a:rPr lang="ru-RU" altLang="ru-RU" dirty="0" smtClean="0">
                <a:solidFill>
                  <a:srgbClr val="0000EE"/>
                </a:solidFill>
              </a:rPr>
              <a:t>Плазма быстрого кольца нагрелась выше </a:t>
            </a:r>
            <a:r>
              <a:rPr lang="ru-RU" altLang="ru-RU" b="1" dirty="0" smtClean="0">
                <a:solidFill>
                  <a:srgbClr val="0000EE"/>
                </a:solidFill>
              </a:rPr>
              <a:t>10 МК</a:t>
            </a:r>
            <a:r>
              <a:rPr lang="ru-RU" altLang="ru-RU" dirty="0" smtClean="0">
                <a:solidFill>
                  <a:srgbClr val="0000EE"/>
                </a:solidFill>
              </a:rPr>
              <a:t> </a:t>
            </a:r>
          </a:p>
          <a:p>
            <a:pPr>
              <a:lnSpc>
                <a:spcPct val="110000"/>
              </a:lnSpc>
              <a:defRPr/>
            </a:pPr>
            <a:r>
              <a:rPr lang="ru-RU" altLang="ru-RU" dirty="0" smtClean="0"/>
              <a:t>Справа – медленное кольцо в 07:32</a:t>
            </a:r>
            <a:r>
              <a:rPr lang="en-US" altLang="ru-RU" dirty="0" smtClean="0"/>
              <a:t> (a</a:t>
            </a:r>
            <a:r>
              <a:rPr lang="ru-RU" altLang="ru-RU" dirty="0" smtClean="0"/>
              <a:t>)</a:t>
            </a:r>
          </a:p>
          <a:p>
            <a:pPr>
              <a:lnSpc>
                <a:spcPct val="110000"/>
              </a:lnSpc>
              <a:defRPr/>
            </a:pPr>
            <a:r>
              <a:rPr lang="ru-RU" altLang="ru-RU" dirty="0" smtClean="0"/>
              <a:t>Температура достигла </a:t>
            </a:r>
            <a:r>
              <a:rPr lang="ru-RU" altLang="ru-RU" b="1" dirty="0" smtClean="0"/>
              <a:t>8 МК</a:t>
            </a:r>
            <a:r>
              <a:rPr lang="en-US" altLang="ru-RU" b="1" dirty="0"/>
              <a:t> </a:t>
            </a:r>
            <a:r>
              <a:rPr lang="en-US" altLang="ru-RU" dirty="0"/>
              <a:t> </a:t>
            </a:r>
            <a:r>
              <a:rPr lang="en-US" altLang="ru-RU" dirty="0" smtClean="0"/>
              <a:t>(b</a:t>
            </a:r>
            <a:r>
              <a:rPr lang="ru-RU" altLang="ru-RU" dirty="0" smtClea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0212" y="4401108"/>
            <a:ext cx="2448272" cy="1197896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>
              <a:defRPr/>
            </a:pPr>
            <a:r>
              <a:rPr lang="ru-RU" altLang="ru-RU" sz="2200" b="0" dirty="0" smtClean="0">
                <a:solidFill>
                  <a:schemeClr val="tx1"/>
                </a:solidFill>
              </a:rPr>
              <a:t>Температурные </a:t>
            </a:r>
            <a:r>
              <a:rPr lang="ru-RU" altLang="ru-RU" sz="2200" b="0" dirty="0">
                <a:solidFill>
                  <a:schemeClr val="tx1"/>
                </a:solidFill>
              </a:rPr>
              <a:t>гистограммы </a:t>
            </a:r>
            <a:r>
              <a:rPr lang="ru-RU" altLang="ru-RU" sz="2200" b="0" dirty="0" smtClean="0">
                <a:solidFill>
                  <a:schemeClr val="tx1"/>
                </a:solidFill>
              </a:rPr>
              <a:t>обозначенных слева областей</a:t>
            </a:r>
            <a:endParaRPr lang="ru-RU" altLang="ru-RU" sz="2200" b="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3868" y="4463352"/>
            <a:ext cx="2556284" cy="1197896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algn="ctr">
              <a:defRPr/>
            </a:pPr>
            <a:r>
              <a:rPr lang="ru-RU" altLang="ru-RU" sz="2200" b="0" dirty="0" smtClean="0">
                <a:solidFill>
                  <a:schemeClr val="tx1"/>
                </a:solidFill>
              </a:rPr>
              <a:t>Изображение суммарной ДМЭ в интервале 5–14 МК</a:t>
            </a:r>
            <a:endParaRPr lang="ru-RU" altLang="ru-RU" sz="2200" b="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276189"/>
            <a:ext cx="6105822" cy="305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636"/>
            <a:ext cx="8229600" cy="1102134"/>
          </a:xfrm>
        </p:spPr>
        <p:txBody>
          <a:bodyPr>
            <a:noAutofit/>
          </a:bodyPr>
          <a:lstStyle/>
          <a:p>
            <a:r>
              <a:rPr lang="ru-RU" altLang="ru-RU" sz="3600" dirty="0"/>
              <a:t>Расчет эволюции ионного состава плазмы КВМ при движении в короне</a:t>
            </a:r>
          </a:p>
        </p:txBody>
      </p:sp>
      <p:sp>
        <p:nvSpPr>
          <p:cNvPr id="47107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323528" y="3969060"/>
            <a:ext cx="8136904" cy="2628292"/>
          </a:xfrm>
          <a:noFill/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ru-RU" altLang="ru-RU" dirty="0" smtClean="0"/>
              <a:t>Из-за </a:t>
            </a:r>
            <a:r>
              <a:rPr lang="ru-RU" altLang="ru-RU" dirty="0"/>
              <a:t>быстрого падения плотности расширяющегося КВМ его ионный состав становится практически неизменным </a:t>
            </a:r>
            <a:r>
              <a:rPr lang="ru-RU" altLang="ru-RU" dirty="0" smtClean="0"/>
              <a:t>(«замораживается») начиная </a:t>
            </a:r>
            <a:r>
              <a:rPr lang="ru-RU" altLang="ru-RU" dirty="0"/>
              <a:t>с </a:t>
            </a:r>
            <a:r>
              <a:rPr lang="ru-RU" altLang="ru-RU" dirty="0" smtClean="0"/>
              <a:t>некоторой высоты над поверхностью Солнца </a:t>
            </a:r>
            <a:r>
              <a:rPr lang="ru-RU" altLang="ru-RU" dirty="0" smtClean="0">
                <a:sym typeface="Symbol" panose="05050102010706020507" pitchFamily="18" charset="2"/>
              </a:rPr>
              <a:t></a:t>
            </a:r>
            <a:endParaRPr lang="ru-RU" altLang="ru-RU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651101"/>
              </p:ext>
            </p:extLst>
          </p:nvPr>
        </p:nvGraphicFramePr>
        <p:xfrm>
          <a:off x="457200" y="2024844"/>
          <a:ext cx="4779731" cy="1355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" name="Формула" r:id="rId3" imgW="3302000" imgH="762000" progId="Equation.3">
                  <p:embed/>
                </p:oleObj>
              </mc:Choice>
              <mc:Fallback>
                <p:oleObj name="Формула" r:id="rId3" imgW="3302000" imgH="76200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24844"/>
                        <a:ext cx="4779731" cy="1355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891" y="1461125"/>
            <a:ext cx="4769040" cy="635727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r>
              <a:rPr lang="ru-RU" altLang="ru-RU" b="0" dirty="0">
                <a:solidFill>
                  <a:schemeClr val="tx1"/>
                </a:solidFill>
              </a:rPr>
              <a:t>Уравнение баланса для расчета ионного состава плазмы: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spect="1" noChangeArrowheads="1"/>
          </p:cNvSpPr>
          <p:nvPr/>
        </p:nvSpPr>
        <p:spPr bwMode="auto">
          <a:xfrm>
            <a:off x="5472100" y="1664803"/>
            <a:ext cx="3492388" cy="177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buNone/>
              <a:defRPr/>
            </a:pPr>
            <a:r>
              <a:rPr lang="ru-RU" altLang="ru-RU" b="0" kern="0" dirty="0" err="1"/>
              <a:t>y</a:t>
            </a:r>
            <a:r>
              <a:rPr lang="ru-RU" altLang="ru-RU" b="0" kern="0" baseline="-25000" dirty="0" err="1"/>
              <a:t>i</a:t>
            </a:r>
            <a:r>
              <a:rPr lang="ru-RU" altLang="ru-RU" b="0" kern="0" dirty="0"/>
              <a:t> – относительные обилия ионов; </a:t>
            </a:r>
          </a:p>
          <a:p>
            <a:pPr marL="0" indent="0">
              <a:lnSpc>
                <a:spcPct val="105000"/>
              </a:lnSpc>
              <a:buNone/>
              <a:defRPr/>
            </a:pPr>
            <a:r>
              <a:rPr lang="ru-RU" altLang="ru-RU" b="0" kern="0" dirty="0" err="1"/>
              <a:t>N</a:t>
            </a:r>
            <a:r>
              <a:rPr lang="ru-RU" altLang="ru-RU" b="0" kern="0" baseline="-25000" dirty="0" err="1"/>
              <a:t>e</a:t>
            </a:r>
            <a:r>
              <a:rPr lang="ru-RU" altLang="ru-RU" b="0" kern="0" dirty="0"/>
              <a:t> – электронная плотность; </a:t>
            </a:r>
          </a:p>
          <a:p>
            <a:pPr marL="0" indent="0">
              <a:lnSpc>
                <a:spcPct val="105000"/>
              </a:lnSpc>
              <a:buNone/>
              <a:defRPr/>
            </a:pPr>
            <a:r>
              <a:rPr lang="ru-RU" altLang="ru-RU" b="0" kern="0" dirty="0" err="1"/>
              <a:t>T</a:t>
            </a:r>
            <a:r>
              <a:rPr lang="ru-RU" altLang="ru-RU" b="0" kern="0" baseline="-25000" dirty="0" err="1"/>
              <a:t>e</a:t>
            </a:r>
            <a:r>
              <a:rPr lang="ru-RU" altLang="ru-RU" b="0" kern="0" dirty="0"/>
              <a:t> – электронная температура; </a:t>
            </a:r>
          </a:p>
          <a:p>
            <a:pPr marL="0" indent="0">
              <a:lnSpc>
                <a:spcPct val="105000"/>
              </a:lnSpc>
              <a:buNone/>
              <a:defRPr/>
            </a:pPr>
            <a:r>
              <a:rPr lang="ru-RU" altLang="ru-RU" b="0" kern="0" dirty="0" err="1"/>
              <a:t>C</a:t>
            </a:r>
            <a:r>
              <a:rPr lang="ru-RU" altLang="ru-RU" b="0" kern="0" baseline="-25000" dirty="0" err="1"/>
              <a:t>i</a:t>
            </a:r>
            <a:r>
              <a:rPr lang="ru-RU" altLang="ru-RU" b="0" kern="0" dirty="0"/>
              <a:t> – скорость ионизации ионов в плазме; </a:t>
            </a:r>
          </a:p>
          <a:p>
            <a:pPr marL="0" indent="0">
              <a:lnSpc>
                <a:spcPct val="105000"/>
              </a:lnSpc>
              <a:buNone/>
              <a:defRPr/>
            </a:pPr>
            <a:r>
              <a:rPr lang="ru-RU" altLang="ru-RU" b="0" kern="0" dirty="0" err="1"/>
              <a:t>R</a:t>
            </a:r>
            <a:r>
              <a:rPr lang="ru-RU" altLang="ru-RU" b="0" kern="0" baseline="-25000" dirty="0" err="1"/>
              <a:t>i</a:t>
            </a:r>
            <a:r>
              <a:rPr lang="ru-RU" altLang="ru-RU" b="0" kern="0" dirty="0"/>
              <a:t> – скорость рекомбинации ионов в </a:t>
            </a:r>
            <a:r>
              <a:rPr lang="ru-RU" altLang="ru-RU" b="0" kern="0" dirty="0" smtClean="0"/>
              <a:t>плазме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3548" y="3441345"/>
            <a:ext cx="2484276" cy="311691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r>
              <a:rPr lang="ru-RU" altLang="ru-RU" b="0" dirty="0" smtClean="0">
                <a:solidFill>
                  <a:schemeClr val="tx1"/>
                </a:solidFill>
              </a:rPr>
              <a:t>Средний заряд ионов:</a:t>
            </a:r>
            <a:endParaRPr lang="ru-RU" b="0" dirty="0">
              <a:solidFill>
                <a:schemeClr val="tx1"/>
              </a:solidFill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817903"/>
              </p:ext>
            </p:extLst>
          </p:nvPr>
        </p:nvGraphicFramePr>
        <p:xfrm>
          <a:off x="2951820" y="3351224"/>
          <a:ext cx="1591843" cy="581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" name="Формула" r:id="rId5" imgW="939600" imgH="342720" progId="Equation.3">
                  <p:embed/>
                </p:oleObj>
              </mc:Choice>
              <mc:Fallback>
                <p:oleObj name="Формула" r:id="rId5" imgW="939600" imgH="342720" progId="Equation.3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820" y="3351224"/>
                        <a:ext cx="1591843" cy="5818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566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6" y="188640"/>
            <a:ext cx="8748972" cy="1102134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ru-RU" altLang="ru-RU" sz="3200" dirty="0"/>
              <a:t>Сравнение времени расширения плазмы </a:t>
            </a:r>
            <a:r>
              <a:rPr lang="ru-RU" altLang="ru-RU" sz="3200" dirty="0" smtClean="0">
                <a:sym typeface="Symbol" panose="05050102010706020507" pitchFamily="18" charset="2"/>
              </a:rPr>
              <a:t></a:t>
            </a:r>
            <a:r>
              <a:rPr lang="ru-RU" altLang="ru-RU" sz="3200" baseline="-25000" dirty="0" err="1" smtClean="0"/>
              <a:t>exp</a:t>
            </a:r>
            <a:r>
              <a:rPr lang="ru-RU" altLang="ru-RU" sz="3200" dirty="0" smtClean="0"/>
              <a:t> </a:t>
            </a:r>
            <a:r>
              <a:rPr lang="ru-RU" altLang="ru-RU" sz="3200" dirty="0"/>
              <a:t>с временем рекомбинации </a:t>
            </a:r>
            <a:r>
              <a:rPr lang="ru-RU" altLang="ru-RU" sz="3200" dirty="0" smtClean="0">
                <a:sym typeface="Symbol" panose="05050102010706020507" pitchFamily="18" charset="2"/>
              </a:rPr>
              <a:t></a:t>
            </a:r>
            <a:r>
              <a:rPr lang="ru-RU" altLang="ru-RU" sz="3200" baseline="-25000" dirty="0" err="1" smtClean="0"/>
              <a:t>rec</a:t>
            </a:r>
            <a:r>
              <a:rPr lang="ru-RU" altLang="ru-RU" sz="3200" dirty="0" smtClean="0"/>
              <a:t> </a:t>
            </a:r>
            <a:r>
              <a:rPr lang="ru-RU" altLang="ru-RU" sz="3200" dirty="0"/>
              <a:t>ионов </a:t>
            </a:r>
            <a:r>
              <a:rPr lang="ru-RU" altLang="ru-RU" sz="3200" dirty="0" err="1" smtClean="0"/>
              <a:t>Fe</a:t>
            </a:r>
            <a:endParaRPr lang="ru-RU" alt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7" y="1772815"/>
            <a:ext cx="2920093" cy="352052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ru-RU" dirty="0" smtClean="0"/>
              <a:t>Замораживание</a:t>
            </a:r>
          </a:p>
          <a:p>
            <a:pPr lvl="1">
              <a:lnSpc>
                <a:spcPct val="110000"/>
              </a:lnSpc>
            </a:pPr>
            <a:r>
              <a:rPr lang="ru-RU" dirty="0" smtClean="0"/>
              <a:t>Высоких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Fe</a:t>
            </a:r>
            <a:r>
              <a:rPr lang="en-US" dirty="0" smtClean="0"/>
              <a:t> </a:t>
            </a:r>
            <a:r>
              <a:rPr lang="ru-RU" dirty="0" smtClean="0"/>
              <a:t>на </a:t>
            </a:r>
            <a:r>
              <a:rPr lang="en-US" dirty="0" smtClean="0"/>
              <a:t>h &lt; 1R</a:t>
            </a:r>
            <a:r>
              <a:rPr lang="en-US" baseline="-25000" dirty="0" smtClean="0">
                <a:sym typeface="Wingdings" panose="05000000000000000000" pitchFamily="2" charset="2"/>
              </a:rPr>
              <a:t></a:t>
            </a:r>
            <a:endParaRPr lang="ru-RU" dirty="0" smtClean="0"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</a:pPr>
            <a:r>
              <a:rPr lang="ru-RU" dirty="0" smtClean="0">
                <a:sym typeface="Wingdings" panose="05000000000000000000" pitchFamily="2" charset="2"/>
              </a:rPr>
              <a:t>Низких </a:t>
            </a:r>
            <a:r>
              <a:rPr lang="en-US" dirty="0" err="1"/>
              <a:t>Q</a:t>
            </a:r>
            <a:r>
              <a:rPr lang="en-US" baseline="-25000" dirty="0" err="1"/>
              <a:t>Fe</a:t>
            </a:r>
            <a:r>
              <a:rPr lang="en-US" dirty="0"/>
              <a:t> </a:t>
            </a:r>
            <a:r>
              <a:rPr lang="ru-RU" dirty="0" smtClean="0">
                <a:sym typeface="Wingdings" panose="05000000000000000000" pitchFamily="2" charset="2"/>
              </a:rPr>
              <a:t>на </a:t>
            </a:r>
            <a:r>
              <a:rPr lang="en-US" dirty="0" smtClean="0"/>
              <a:t>1R</a:t>
            </a:r>
            <a:r>
              <a:rPr lang="en-US" baseline="-25000" dirty="0" smtClean="0">
                <a:sym typeface="Wingdings" panose="05000000000000000000" pitchFamily="2" charset="2"/>
              </a:rPr>
              <a:t></a:t>
            </a:r>
            <a:r>
              <a:rPr lang="ru-RU" dirty="0" smtClean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&lt; h &lt; </a:t>
            </a:r>
            <a:r>
              <a:rPr lang="en-US" dirty="0" smtClean="0"/>
              <a:t>2R</a:t>
            </a:r>
            <a:r>
              <a:rPr lang="en-US" baseline="-25000" dirty="0">
                <a:sym typeface="Wingdings" panose="05000000000000000000" pitchFamily="2" charset="2"/>
              </a:rPr>
              <a:t>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endParaRPr lang="ru-RU" dirty="0" smtClean="0">
              <a:sym typeface="Wingdings" panose="05000000000000000000" pitchFamily="2" charset="2"/>
            </a:endParaRPr>
          </a:p>
          <a:p>
            <a:pPr>
              <a:lnSpc>
                <a:spcPct val="110000"/>
              </a:lnSpc>
            </a:pPr>
            <a:r>
              <a:rPr lang="ru-RU" dirty="0" smtClean="0"/>
              <a:t>Формируется двугорбое распределение </a:t>
            </a:r>
            <a:r>
              <a:rPr lang="en-US" dirty="0" err="1"/>
              <a:t>Q</a:t>
            </a:r>
            <a:r>
              <a:rPr lang="en-US" baseline="-25000" dirty="0" err="1"/>
              <a:t>Fe</a:t>
            </a:r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3059832" y="1556792"/>
            <a:ext cx="5904655" cy="3996444"/>
            <a:chOff x="1979713" y="1529515"/>
            <a:chExt cx="6663602" cy="449819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3" y="1529515"/>
              <a:ext cx="3384000" cy="213944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092" y="1529515"/>
              <a:ext cx="3243222" cy="215221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716" y="3645024"/>
              <a:ext cx="3382129" cy="233331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229" y="3645025"/>
              <a:ext cx="3237086" cy="2382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5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4644"/>
            <a:ext cx="8229600" cy="1030126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ru-RU" altLang="ru-RU" dirty="0" smtClean="0"/>
              <a:t>Расчетная эволюция </a:t>
            </a:r>
            <a:r>
              <a:rPr lang="ru-RU" altLang="ru-RU" dirty="0"/>
              <a:t>зарядового состава ионов </a:t>
            </a:r>
            <a:r>
              <a:rPr lang="en-US" altLang="ru-RU" dirty="0" smtClean="0"/>
              <a:t>Fe </a:t>
            </a:r>
            <a:r>
              <a:rPr lang="ru-RU" altLang="ru-RU" dirty="0" smtClean="0"/>
              <a:t>в </a:t>
            </a:r>
            <a:r>
              <a:rPr lang="ru-RU" altLang="ru-RU" dirty="0"/>
              <a:t>плазме КВМ</a:t>
            </a:r>
          </a:p>
        </p:txBody>
      </p:sp>
      <p:sp>
        <p:nvSpPr>
          <p:cNvPr id="47107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251520" y="1556792"/>
            <a:ext cx="5400600" cy="3924436"/>
          </a:xfrm>
          <a:noFill/>
        </p:spPr>
        <p:txBody>
          <a:bodyPr>
            <a:normAutofit/>
          </a:bodyPr>
          <a:lstStyle/>
          <a:p>
            <a:pPr>
              <a:lnSpc>
                <a:spcPct val="105000"/>
              </a:lnSpc>
              <a:defRPr/>
            </a:pPr>
            <a:r>
              <a:rPr lang="ru-RU" altLang="ru-RU" dirty="0" smtClean="0"/>
              <a:t>Результаты расчёта </a:t>
            </a:r>
            <a:r>
              <a:rPr lang="en-US" altLang="ru-RU" dirty="0" err="1" smtClean="0"/>
              <a:t>Q</a:t>
            </a:r>
            <a:r>
              <a:rPr lang="en-US" altLang="ru-RU" baseline="-25000" dirty="0" err="1" smtClean="0"/>
              <a:t>Fe</a:t>
            </a:r>
            <a:r>
              <a:rPr lang="en-US" altLang="ru-RU" dirty="0" smtClean="0"/>
              <a:t> </a:t>
            </a:r>
            <a:r>
              <a:rPr lang="ru-RU" altLang="ru-RU" dirty="0" smtClean="0"/>
              <a:t>для измеренных кинематики КВМ и параметров его плазмы</a:t>
            </a:r>
          </a:p>
          <a:p>
            <a:pPr>
              <a:lnSpc>
                <a:spcPct val="105000"/>
              </a:lnSpc>
              <a:defRPr/>
            </a:pPr>
            <a:r>
              <a:rPr lang="ru-RU" dirty="0" smtClean="0"/>
              <a:t>Для </a:t>
            </a:r>
            <a:r>
              <a:rPr lang="en-US" dirty="0" smtClean="0"/>
              <a:t>h &gt;</a:t>
            </a:r>
            <a:r>
              <a:rPr lang="ru-RU" dirty="0" smtClean="0"/>
              <a:t> </a:t>
            </a:r>
            <a:r>
              <a:rPr lang="ru-RU" dirty="0"/>
              <a:t>2</a:t>
            </a:r>
            <a:r>
              <a:rPr lang="en-US" dirty="0"/>
              <a:t>R</a:t>
            </a:r>
            <a:r>
              <a:rPr lang="ru-RU" baseline="-25000" dirty="0">
                <a:sym typeface="Wingdings" panose="05000000000000000000" pitchFamily="2" charset="2"/>
              </a:rPr>
              <a:t></a:t>
            </a:r>
            <a:r>
              <a:rPr lang="ru-RU" dirty="0" smtClean="0"/>
              <a:t> снижение &lt;</a:t>
            </a:r>
            <a:r>
              <a:rPr lang="ru-RU" dirty="0" err="1" smtClean="0"/>
              <a:t>Q</a:t>
            </a:r>
            <a:r>
              <a:rPr lang="ru-RU" baseline="-25000" dirty="0" err="1" smtClean="0"/>
              <a:t>Fe</a:t>
            </a:r>
            <a:r>
              <a:rPr lang="ru-RU" dirty="0"/>
              <a:t>&gt; не </a:t>
            </a:r>
            <a:r>
              <a:rPr lang="ru-RU" dirty="0" smtClean="0"/>
              <a:t>превышает </a:t>
            </a:r>
            <a:r>
              <a:rPr lang="ru-RU" dirty="0"/>
              <a:t>3</a:t>
            </a:r>
            <a:r>
              <a:rPr lang="ru-RU" dirty="0" smtClean="0"/>
              <a:t>%</a:t>
            </a:r>
            <a:endParaRPr lang="ru-RU" altLang="ru-RU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0" y="1376772"/>
            <a:ext cx="3079108" cy="512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39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260648"/>
            <a:ext cx="8882510" cy="886110"/>
          </a:xfrm>
        </p:spPr>
        <p:txBody>
          <a:bodyPr/>
          <a:lstStyle/>
          <a:p>
            <a:r>
              <a:rPr lang="ru-RU" sz="3600" dirty="0" err="1" smtClean="0"/>
              <a:t>Транзиент</a:t>
            </a:r>
            <a:r>
              <a:rPr lang="ru-RU" sz="3600" dirty="0" smtClean="0"/>
              <a:t> на орбите Земли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1146758"/>
            <a:ext cx="4320480" cy="4998410"/>
          </a:xfrm>
        </p:spPr>
        <p:txBody>
          <a:bodyPr>
            <a:normAutofit fontScale="70000" lnSpcReduction="20000"/>
          </a:bodyPr>
          <a:lstStyle/>
          <a:p>
            <a:pPr marL="252000" indent="-252000"/>
            <a:r>
              <a:rPr lang="ru-RU" dirty="0" smtClean="0"/>
              <a:t>Ударная волна</a:t>
            </a:r>
          </a:p>
          <a:p>
            <a:pPr marL="612000" lvl="1" indent="-216000"/>
            <a:r>
              <a:rPr lang="ru-RU" dirty="0" smtClean="0"/>
              <a:t>Скачок параметров</a:t>
            </a:r>
          </a:p>
          <a:p>
            <a:pPr marL="252000" indent="-252000"/>
            <a:r>
              <a:rPr lang="ru-RU" sz="3100" dirty="0"/>
              <a:t>Оболочка</a:t>
            </a:r>
          </a:p>
          <a:p>
            <a:pPr marL="612000" lvl="1" indent="-216000"/>
            <a:r>
              <a:rPr lang="ru-RU" sz="2900" dirty="0"/>
              <a:t>высокие температура и плотность протонов</a:t>
            </a:r>
          </a:p>
          <a:p>
            <a:pPr marL="612000" lvl="1" indent="-216000"/>
            <a:r>
              <a:rPr lang="ru-RU" sz="2900" dirty="0"/>
              <a:t>β </a:t>
            </a:r>
            <a:r>
              <a:rPr lang="en-US" sz="2900" dirty="0"/>
              <a:t>~ 1</a:t>
            </a:r>
            <a:endParaRPr lang="ru-RU" sz="2900" dirty="0"/>
          </a:p>
          <a:p>
            <a:pPr marL="612000" lvl="1" indent="-216000"/>
            <a:r>
              <a:rPr lang="ru-RU" sz="2900" dirty="0"/>
              <a:t>резкие вариации магнитного </a:t>
            </a:r>
            <a:r>
              <a:rPr lang="ru-RU" dirty="0" smtClean="0"/>
              <a:t>поля </a:t>
            </a:r>
          </a:p>
          <a:p>
            <a:pPr marL="252000" indent="-252000"/>
            <a:r>
              <a:rPr lang="ru-RU" sz="3100" dirty="0"/>
              <a:t>Магнитное облако</a:t>
            </a:r>
            <a:endParaRPr lang="en-US" sz="3100" dirty="0"/>
          </a:p>
          <a:p>
            <a:pPr marL="612000" lvl="1" indent="-216000"/>
            <a:r>
              <a:rPr lang="ru-RU" sz="2900" dirty="0"/>
              <a:t>Низкие температура </a:t>
            </a:r>
            <a:r>
              <a:rPr lang="ru-RU" sz="2900" dirty="0" smtClean="0"/>
              <a:t>и плотность протонов</a:t>
            </a:r>
            <a:r>
              <a:rPr lang="en-US" sz="2900" dirty="0" smtClean="0"/>
              <a:t> </a:t>
            </a:r>
            <a:r>
              <a:rPr lang="en-US" sz="2900" dirty="0"/>
              <a:t>(</a:t>
            </a:r>
            <a:r>
              <a:rPr lang="en-US" sz="2900" dirty="0" err="1"/>
              <a:t>a,b,c</a:t>
            </a:r>
            <a:r>
              <a:rPr lang="en-US" sz="2900" dirty="0"/>
              <a:t>)</a:t>
            </a:r>
            <a:endParaRPr lang="ru-RU" sz="2900" dirty="0"/>
          </a:p>
          <a:p>
            <a:pPr marL="612000" lvl="1" indent="-216000"/>
            <a:r>
              <a:rPr lang="ru-RU" sz="2900" dirty="0"/>
              <a:t>β </a:t>
            </a:r>
            <a:r>
              <a:rPr lang="en-US" sz="2900" dirty="0"/>
              <a:t>&lt; 1 (d)</a:t>
            </a:r>
          </a:p>
          <a:p>
            <a:pPr marL="612000" lvl="1" indent="-216000"/>
            <a:r>
              <a:rPr lang="ru-RU" sz="2900" dirty="0" smtClean="0"/>
              <a:t>Плавный ход </a:t>
            </a:r>
            <a:r>
              <a:rPr lang="ru-RU" sz="2900" dirty="0"/>
              <a:t>магнитного поля</a:t>
            </a:r>
            <a:r>
              <a:rPr lang="en-US" sz="2900" dirty="0"/>
              <a:t> (e)</a:t>
            </a:r>
            <a:endParaRPr lang="ru-RU" sz="2900" dirty="0"/>
          </a:p>
          <a:p>
            <a:pPr marL="612000" lvl="1" indent="-216000"/>
            <a:r>
              <a:rPr lang="ru-RU" sz="2900" dirty="0"/>
              <a:t>Двунаправленные потоки </a:t>
            </a:r>
            <a:r>
              <a:rPr lang="ru-RU" sz="2900" dirty="0" err="1"/>
              <a:t>надтепловых</a:t>
            </a:r>
            <a:r>
              <a:rPr lang="ru-RU" sz="2900" dirty="0"/>
              <a:t> электронов </a:t>
            </a:r>
            <a:r>
              <a:rPr lang="en-US" sz="2900" dirty="0"/>
              <a:t>(f) </a:t>
            </a:r>
            <a:r>
              <a:rPr lang="ru-RU" sz="2900" dirty="0">
                <a:sym typeface="Symbol" panose="05050102010706020507" pitchFamily="18" charset="2"/>
              </a:rPr>
              <a:t> замкнутая </a:t>
            </a:r>
            <a:r>
              <a:rPr lang="ru-RU" sz="2900" dirty="0" smtClean="0">
                <a:sym typeface="Symbol" panose="05050102010706020507" pitchFamily="18" charset="2"/>
              </a:rPr>
              <a:t>структура</a:t>
            </a:r>
            <a:endParaRPr lang="ru-RU" sz="29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088" y="1088740"/>
            <a:ext cx="4598035" cy="5056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4028" y="6145168"/>
            <a:ext cx="3636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Данные </a:t>
            </a:r>
            <a:r>
              <a:rPr lang="en-US" dirty="0">
                <a:solidFill>
                  <a:schemeClr val="tx1"/>
                </a:solidFill>
              </a:rPr>
              <a:t>STEREO-B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8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110"/>
          </a:xfrm>
        </p:spPr>
        <p:txBody>
          <a:bodyPr/>
          <a:lstStyle/>
          <a:p>
            <a:r>
              <a:rPr lang="ru-RU" sz="3600" dirty="0" smtClean="0"/>
              <a:t>Магнитная структура облака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32757"/>
            <a:ext cx="4500500" cy="500455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95000"/>
              </a:lnSpc>
              <a:buNone/>
            </a:pPr>
            <a:r>
              <a:rPr lang="ru-RU" sz="2600" dirty="0" smtClean="0"/>
              <a:t>Аппроксимация </a:t>
            </a:r>
            <a:r>
              <a:rPr lang="ru-RU" sz="2600" dirty="0" err="1"/>
              <a:t>бессиловым</a:t>
            </a:r>
            <a:r>
              <a:rPr lang="ru-RU" sz="2600" dirty="0"/>
              <a:t> </a:t>
            </a:r>
            <a:r>
              <a:rPr lang="ru-RU" sz="2600" u="sng" dirty="0" smtClean="0"/>
              <a:t>левым</a:t>
            </a:r>
            <a:r>
              <a:rPr lang="ru-RU" sz="2600" dirty="0" smtClean="0"/>
              <a:t> </a:t>
            </a:r>
            <a:r>
              <a:rPr lang="ru-RU" sz="2600" smtClean="0"/>
              <a:t>цилиндрическим жгутом:</a:t>
            </a:r>
            <a:endParaRPr lang="ru-RU" sz="2600" dirty="0" smtClean="0"/>
          </a:p>
          <a:p>
            <a:pPr marL="0" indent="0" algn="ctr">
              <a:lnSpc>
                <a:spcPct val="95000"/>
              </a:lnSpc>
              <a:buNone/>
            </a:pPr>
            <a:r>
              <a:rPr lang="en-US" sz="2600" dirty="0" smtClean="0"/>
              <a:t>B</a:t>
            </a:r>
            <a:r>
              <a:rPr lang="en-US" sz="2600" baseline="-25000" dirty="0" smtClean="0">
                <a:sym typeface="Symbol" panose="05050102010706020507" pitchFamily="18" charset="2"/>
              </a:rPr>
              <a:t></a:t>
            </a:r>
            <a:r>
              <a:rPr lang="en-US" sz="2600" dirty="0" smtClean="0">
                <a:sym typeface="Symbol" panose="05050102010706020507" pitchFamily="18" charset="2"/>
              </a:rPr>
              <a:t> = 0, B</a:t>
            </a:r>
            <a:r>
              <a:rPr lang="en-US" sz="2600" baseline="-25000" dirty="0" smtClean="0">
                <a:sym typeface="Symbol" panose="05050102010706020507" pitchFamily="18" charset="2"/>
              </a:rPr>
              <a:t></a:t>
            </a:r>
            <a:r>
              <a:rPr lang="en-US" sz="2600" dirty="0" smtClean="0">
                <a:sym typeface="Symbol" panose="05050102010706020507" pitchFamily="18" charset="2"/>
              </a:rPr>
              <a:t> = B</a:t>
            </a:r>
            <a:r>
              <a:rPr lang="en-US" sz="2600" baseline="-25000" dirty="0" smtClean="0">
                <a:sym typeface="Symbol" panose="05050102010706020507" pitchFamily="18" charset="2"/>
              </a:rPr>
              <a:t>0</a:t>
            </a:r>
            <a:r>
              <a:rPr lang="en-US" sz="2600" dirty="0" smtClean="0">
                <a:sym typeface="Symbol" panose="05050102010706020507" pitchFamily="18" charset="2"/>
              </a:rPr>
              <a:t>J</a:t>
            </a:r>
            <a:r>
              <a:rPr lang="en-US" sz="2600" baseline="-25000" dirty="0" smtClean="0">
                <a:sym typeface="Symbol" panose="05050102010706020507" pitchFamily="18" charset="2"/>
              </a:rPr>
              <a:t>1</a:t>
            </a:r>
            <a:r>
              <a:rPr lang="en-US" sz="2600" dirty="0" smtClean="0">
                <a:sym typeface="Symbol" panose="05050102010706020507" pitchFamily="18" charset="2"/>
              </a:rPr>
              <a:t>(), </a:t>
            </a:r>
            <a:endParaRPr lang="ru-RU" sz="2600" dirty="0" smtClean="0">
              <a:sym typeface="Symbol" panose="05050102010706020507" pitchFamily="18" charset="2"/>
            </a:endParaRPr>
          </a:p>
          <a:p>
            <a:pPr marL="0" indent="0" algn="ctr">
              <a:lnSpc>
                <a:spcPct val="95000"/>
              </a:lnSpc>
              <a:buNone/>
            </a:pPr>
            <a:r>
              <a:rPr lang="en-US" sz="2600" dirty="0" err="1" smtClean="0">
                <a:sym typeface="Symbol" panose="05050102010706020507" pitchFamily="18" charset="2"/>
              </a:rPr>
              <a:t>B</a:t>
            </a:r>
            <a:r>
              <a:rPr lang="en-US" sz="2600" baseline="-25000" dirty="0" err="1" smtClean="0">
                <a:sym typeface="Symbol" panose="05050102010706020507" pitchFamily="18" charset="2"/>
              </a:rPr>
              <a:t>z</a:t>
            </a:r>
            <a:r>
              <a:rPr lang="en-US" sz="2600" dirty="0" smtClean="0">
                <a:sym typeface="Symbol" panose="05050102010706020507" pitchFamily="18" charset="2"/>
              </a:rPr>
              <a:t> = B</a:t>
            </a:r>
            <a:r>
              <a:rPr lang="en-US" sz="2600" baseline="-25000" dirty="0" smtClean="0">
                <a:sym typeface="Symbol" panose="05050102010706020507" pitchFamily="18" charset="2"/>
              </a:rPr>
              <a:t>0</a:t>
            </a:r>
            <a:r>
              <a:rPr lang="en-US" sz="2600" dirty="0" smtClean="0">
                <a:sym typeface="Symbol" panose="05050102010706020507" pitchFamily="18" charset="2"/>
              </a:rPr>
              <a:t>J</a:t>
            </a:r>
            <a:r>
              <a:rPr lang="en-US" sz="2600" baseline="-25000" dirty="0" smtClean="0">
                <a:sym typeface="Symbol" panose="05050102010706020507" pitchFamily="18" charset="2"/>
              </a:rPr>
              <a:t>0</a:t>
            </a:r>
            <a:r>
              <a:rPr lang="en-US" sz="2600" dirty="0" smtClean="0">
                <a:sym typeface="Symbol" panose="05050102010706020507" pitchFamily="18" charset="2"/>
              </a:rPr>
              <a:t>(</a:t>
            </a:r>
            <a:r>
              <a:rPr lang="en-US" sz="2600" dirty="0">
                <a:sym typeface="Symbol" panose="05050102010706020507" pitchFamily="18" charset="2"/>
              </a:rPr>
              <a:t>)</a:t>
            </a:r>
            <a:endParaRPr lang="ru-RU" sz="2600" baseline="-25000" dirty="0"/>
          </a:p>
          <a:p>
            <a:pPr marL="0" indent="0" algn="ctr">
              <a:lnSpc>
                <a:spcPct val="95000"/>
              </a:lnSpc>
              <a:buNone/>
            </a:pPr>
            <a:r>
              <a:rPr lang="ru-RU" sz="2600" dirty="0" smtClean="0"/>
              <a:t>Сжатие фронта не учтено</a:t>
            </a:r>
          </a:p>
          <a:p>
            <a:r>
              <a:rPr lang="ru-RU" dirty="0" smtClean="0"/>
              <a:t>Линии</a:t>
            </a:r>
          </a:p>
          <a:p>
            <a:pPr lvl="1"/>
            <a:r>
              <a:rPr lang="ru-RU" dirty="0" smtClean="0"/>
              <a:t>Чёрные: наблюдения </a:t>
            </a:r>
          </a:p>
          <a:p>
            <a:pPr lvl="1"/>
            <a:r>
              <a:rPr lang="ru-RU" b="1" dirty="0" smtClean="0"/>
              <a:t>Толстые цветные</a:t>
            </a:r>
            <a:r>
              <a:rPr lang="ru-RU" dirty="0" smtClean="0"/>
              <a:t>: аппроксимация</a:t>
            </a:r>
          </a:p>
          <a:p>
            <a:pPr lvl="1"/>
            <a:r>
              <a:rPr lang="ru-RU" dirty="0" smtClean="0"/>
              <a:t>Спад скорости близок к линейному </a:t>
            </a:r>
            <a:r>
              <a:rPr lang="ru-RU" dirty="0" smtClean="0">
                <a:sym typeface="Symbol" panose="05050102010706020507" pitchFamily="18" charset="2"/>
              </a:rPr>
              <a:t> автомодельное расширение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12" y="1304764"/>
            <a:ext cx="4357350" cy="531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8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08" y="166626"/>
            <a:ext cx="5374940" cy="778098"/>
          </a:xfrm>
        </p:spPr>
        <p:txBody>
          <a:bodyPr>
            <a:normAutofit/>
          </a:bodyPr>
          <a:lstStyle/>
          <a:p>
            <a:r>
              <a:rPr lang="ru-RU" altLang="ru-RU" dirty="0" smtClean="0"/>
              <a:t>Ориентация жгута </a:t>
            </a:r>
            <a:endParaRPr lang="ru-RU" altLang="ru-RU" dirty="0"/>
          </a:p>
        </p:txBody>
      </p:sp>
      <p:sp>
        <p:nvSpPr>
          <p:cNvPr id="47107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43508" y="1052736"/>
            <a:ext cx="4824536" cy="5570454"/>
          </a:xfrm>
          <a:noFill/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 altLang="ru-RU" dirty="0" smtClean="0"/>
              <a:t>Определена оптимизацией компонент магнитного поля в расширяющемся МКВМ</a:t>
            </a:r>
          </a:p>
          <a:p>
            <a:pPr>
              <a:defRPr/>
            </a:pPr>
            <a:r>
              <a:rPr lang="en-US" altLang="ru-RU" dirty="0"/>
              <a:t>B</a:t>
            </a:r>
            <a:r>
              <a:rPr lang="en-US" altLang="ru-RU" baseline="-25000" dirty="0"/>
              <a:t>0 </a:t>
            </a:r>
            <a:r>
              <a:rPr lang="ru-RU" dirty="0">
                <a:sym typeface="Symbol" panose="05050102010706020507" pitchFamily="18" charset="2"/>
              </a:rPr>
              <a:t></a:t>
            </a:r>
            <a:r>
              <a:rPr lang="en-US" dirty="0">
                <a:sym typeface="Symbol" panose="05050102010706020507" pitchFamily="18" charset="2"/>
              </a:rPr>
              <a:t> 15 </a:t>
            </a:r>
            <a:r>
              <a:rPr lang="ru-RU" dirty="0" err="1" smtClean="0">
                <a:sym typeface="Symbol" panose="05050102010706020507" pitchFamily="18" charset="2"/>
              </a:rPr>
              <a:t>нТл</a:t>
            </a:r>
            <a:r>
              <a:rPr lang="ru-RU" dirty="0" smtClean="0">
                <a:sym typeface="Symbol" panose="05050102010706020507" pitchFamily="18" charset="2"/>
              </a:rPr>
              <a:t> </a:t>
            </a:r>
            <a:r>
              <a:rPr lang="ru-RU" dirty="0">
                <a:sym typeface="Symbol" panose="05050102010706020507" pitchFamily="18" charset="2"/>
              </a:rPr>
              <a:t>– </a:t>
            </a:r>
            <a:r>
              <a:rPr lang="ru-RU" dirty="0" smtClean="0">
                <a:sym typeface="Symbol" panose="05050102010706020507" pitchFamily="18" charset="2"/>
              </a:rPr>
              <a:t>не прогнозируема из-за отсутствия магнитограммы</a:t>
            </a:r>
            <a:endParaRPr lang="ru-RU" altLang="ru-RU" dirty="0"/>
          </a:p>
          <a:p>
            <a:pPr>
              <a:defRPr/>
            </a:pPr>
            <a:r>
              <a:rPr lang="en-US" dirty="0" smtClean="0">
                <a:sym typeface="Symbol" panose="05050102010706020507" pitchFamily="18" charset="2"/>
              </a:rPr>
              <a:t>d/R </a:t>
            </a:r>
            <a:r>
              <a:rPr lang="ru-RU" dirty="0" smtClean="0">
                <a:sym typeface="Symbol" panose="05050102010706020507" pitchFamily="18" charset="2"/>
              </a:rPr>
              <a:t> </a:t>
            </a:r>
            <a:r>
              <a:rPr lang="ru-RU" dirty="0" smtClean="0"/>
              <a:t>0,5: приход </a:t>
            </a:r>
            <a:r>
              <a:rPr lang="ru-RU" dirty="0" smtClean="0">
                <a:sym typeface="Symbol" panose="05050102010706020507" pitchFamily="18" charset="2"/>
              </a:rPr>
              <a:t>МКВМ к </a:t>
            </a:r>
            <a:r>
              <a:rPr lang="en-US" dirty="0">
                <a:sym typeface="Symbol" panose="05050102010706020507" pitchFamily="18" charset="2"/>
              </a:rPr>
              <a:t>STEREO-B </a:t>
            </a:r>
            <a:r>
              <a:rPr lang="ru-RU" dirty="0" smtClean="0">
                <a:sym typeface="Symbol" panose="05050102010706020507" pitchFamily="18" charset="2"/>
              </a:rPr>
              <a:t>западнее </a:t>
            </a:r>
            <a:r>
              <a:rPr lang="ru-RU" dirty="0">
                <a:sym typeface="Symbol" panose="05050102010706020507" pitchFamily="18" charset="2"/>
              </a:rPr>
              <a:t>на </a:t>
            </a:r>
            <a:r>
              <a:rPr lang="en-US" smtClean="0">
                <a:sym typeface="Symbol" panose="05050102010706020507" pitchFamily="18" charset="2"/>
              </a:rPr>
              <a:t>&lt;2</a:t>
            </a:r>
            <a:r>
              <a:rPr lang="ru-RU" smtClean="0">
                <a:sym typeface="Symbol" panose="05050102010706020507" pitchFamily="18" charset="2"/>
              </a:rPr>
              <a:t></a:t>
            </a:r>
            <a:r>
              <a:rPr lang="ru-RU" dirty="0" smtClean="0">
                <a:sym typeface="Symbol" panose="05050102010706020507" pitchFamily="18" charset="2"/>
              </a:rPr>
              <a:t>, </a:t>
            </a:r>
            <a:r>
              <a:rPr lang="ru-RU" dirty="0">
                <a:sym typeface="Symbol" panose="05050102010706020507" pitchFamily="18" charset="2"/>
              </a:rPr>
              <a:t>чем </a:t>
            </a:r>
            <a:r>
              <a:rPr lang="ru-RU" dirty="0" smtClean="0">
                <a:sym typeface="Symbol" panose="05050102010706020507" pitchFamily="18" charset="2"/>
              </a:rPr>
              <a:t>ожидалось</a:t>
            </a:r>
            <a:endParaRPr lang="ru-RU" dirty="0" smtClean="0"/>
          </a:p>
          <a:p>
            <a:pPr>
              <a:defRPr/>
            </a:pPr>
            <a:r>
              <a:rPr lang="ru-RU" dirty="0">
                <a:sym typeface="Symbol" panose="05050102010706020507" pitchFamily="18" charset="2"/>
              </a:rPr>
              <a:t>Наклон к плоскости эклиптики  </a:t>
            </a:r>
            <a:r>
              <a:rPr lang="ru-RU" dirty="0" smtClean="0">
                <a:sym typeface="Symbol" panose="05050102010706020507" pitchFamily="18" charset="2"/>
              </a:rPr>
              <a:t>85 – отличен от ожидаемого:</a:t>
            </a:r>
          </a:p>
          <a:p>
            <a:pPr lvl="1">
              <a:defRPr/>
            </a:pPr>
            <a:r>
              <a:rPr lang="ru-RU" dirty="0" smtClean="0">
                <a:sym typeface="Symbol" panose="05050102010706020507" pitchFamily="18" charset="2"/>
              </a:rPr>
              <a:t>По </a:t>
            </a:r>
            <a:r>
              <a:rPr lang="en-US" dirty="0" smtClean="0">
                <a:sym typeface="Symbol" panose="05050102010706020507" pitchFamily="18" charset="2"/>
              </a:rPr>
              <a:t>COR2 </a:t>
            </a:r>
            <a:r>
              <a:rPr lang="ru-RU" dirty="0">
                <a:sym typeface="Symbol" panose="05050102010706020507" pitchFamily="18" charset="2"/>
              </a:rPr>
              <a:t>– </a:t>
            </a:r>
            <a:r>
              <a:rPr lang="ru-RU" dirty="0" smtClean="0">
                <a:sym typeface="Symbol" panose="05050102010706020507" pitchFamily="18" charset="2"/>
              </a:rPr>
              <a:t>на 12</a:t>
            </a:r>
          </a:p>
          <a:p>
            <a:pPr lvl="1">
              <a:defRPr/>
            </a:pPr>
            <a:r>
              <a:rPr lang="ru-RU" dirty="0" smtClean="0">
                <a:sym typeface="Symbol" panose="05050102010706020507" pitchFamily="18" charset="2"/>
              </a:rPr>
              <a:t>По области эрупции </a:t>
            </a:r>
            <a:r>
              <a:rPr lang="ru-RU" dirty="0">
                <a:sym typeface="Symbol" panose="05050102010706020507" pitchFamily="18" charset="2"/>
              </a:rPr>
              <a:t>– </a:t>
            </a:r>
            <a:r>
              <a:rPr lang="ru-RU" dirty="0" smtClean="0">
                <a:sym typeface="Symbol" panose="05050102010706020507" pitchFamily="18" charset="2"/>
              </a:rPr>
              <a:t>на 37</a:t>
            </a:r>
          </a:p>
          <a:p>
            <a:pPr lvl="1">
              <a:defRPr/>
            </a:pPr>
            <a:r>
              <a:rPr lang="ru-RU" dirty="0" smtClean="0">
                <a:sym typeface="Symbol" panose="05050102010706020507" pitchFamily="18" charset="2"/>
              </a:rPr>
              <a:t>Главный поворот (25) – вблизи Солнца  </a:t>
            </a:r>
            <a:endParaRPr lang="en-US" dirty="0">
              <a:sym typeface="Symbol" panose="05050102010706020507" pitchFamily="18" charset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20" t="3001" r="9677"/>
          <a:stretch/>
        </p:blipFill>
        <p:spPr>
          <a:xfrm>
            <a:off x="5207998" y="1628800"/>
            <a:ext cx="3792493" cy="517441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624228" y="234169"/>
            <a:ext cx="2232248" cy="1322623"/>
            <a:chOff x="6624228" y="234169"/>
            <a:chExt cx="2232248" cy="1322623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6624228" y="234169"/>
              <a:ext cx="2232248" cy="1322623"/>
              <a:chOff x="6624228" y="234169"/>
              <a:chExt cx="2232248" cy="1322623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6912260" y="260648"/>
                <a:ext cx="1836204" cy="1296144"/>
                <a:chOff x="6912260" y="260648"/>
                <a:chExt cx="1836204" cy="1296144"/>
              </a:xfrm>
            </p:grpSpPr>
            <p:sp>
              <p:nvSpPr>
                <p:cNvPr id="2" name="Овал 1"/>
                <p:cNvSpPr/>
                <p:nvPr/>
              </p:nvSpPr>
              <p:spPr bwMode="auto">
                <a:xfrm>
                  <a:off x="7236296" y="260648"/>
                  <a:ext cx="1296144" cy="1296144"/>
                </a:xfrm>
                <a:prstGeom prst="ellipse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ru-RU" sz="2400" b="1" i="0" u="none" strike="noStrike" cap="none" normalizeH="0" baseline="0" smtClean="0">
                    <a:ln>
                      <a:noFill/>
                    </a:ln>
                    <a:solidFill>
                      <a:schemeClr val="accent2"/>
                    </a:solidFill>
                    <a:effectLst/>
                    <a:latin typeface="Tahoma" pitchFamily="34" charset="0"/>
                    <a:cs typeface="Tahoma" pitchFamily="34" charset="0"/>
                  </a:endParaRPr>
                </a:p>
              </p:txBody>
            </p:sp>
            <p:cxnSp>
              <p:nvCxnSpPr>
                <p:cNvPr id="5" name="Прямая соединительная линия 4"/>
                <p:cNvCxnSpPr/>
                <p:nvPr/>
              </p:nvCxnSpPr>
              <p:spPr bwMode="auto">
                <a:xfrm>
                  <a:off x="6912260" y="908720"/>
                  <a:ext cx="1836204" cy="0"/>
                </a:xfrm>
                <a:prstGeom prst="line">
                  <a:avLst/>
                </a:prstGeom>
                <a:solidFill>
                  <a:schemeClr val="accent1"/>
                </a:solidFill>
                <a:ln w="15875" cap="flat" cmpd="sng" algn="ctr">
                  <a:solidFill>
                    <a:schemeClr val="tx1"/>
                  </a:solidFill>
                  <a:prstDash val="dashDot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8" name="Прямая соединительная линия 7"/>
              <p:cNvCxnSpPr/>
              <p:nvPr/>
            </p:nvCxnSpPr>
            <p:spPr bwMode="auto">
              <a:xfrm>
                <a:off x="6624228" y="592113"/>
                <a:ext cx="2232248" cy="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6624228" y="260648"/>
                <a:ext cx="6120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STB</a:t>
                </a:r>
                <a:endParaRPr lang="ru-RU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954553" y="548680"/>
                <a:ext cx="2901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d</a:t>
                </a:r>
                <a:endParaRPr lang="ru-RU" sz="1800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759402" y="234169"/>
                <a:ext cx="5400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0" dirty="0" smtClean="0">
                    <a:solidFill>
                      <a:schemeClr val="tx1"/>
                    </a:solidFill>
                    <a:sym typeface="Symbol" panose="05050102010706020507" pitchFamily="18" charset="2"/>
                  </a:rPr>
                  <a:t>R</a:t>
                </a:r>
                <a:endParaRPr lang="ru-RU" sz="1800" b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" name="Прямая со стрелкой 11"/>
              <p:cNvCxnSpPr>
                <a:stCxn id="2" idx="0"/>
              </p:cNvCxnSpPr>
              <p:nvPr/>
            </p:nvCxnSpPr>
            <p:spPr bwMode="auto">
              <a:xfrm>
                <a:off x="7884368" y="260648"/>
                <a:ext cx="0" cy="65736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stealth" w="lg" len="lg"/>
                <a:tailEnd type="stealth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5" name="Овал 14"/>
            <p:cNvSpPr/>
            <p:nvPr/>
          </p:nvSpPr>
          <p:spPr bwMode="auto">
            <a:xfrm>
              <a:off x="7266440" y="548678"/>
              <a:ext cx="108013" cy="10801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02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/>
          <a:lstStyle/>
          <a:p>
            <a:r>
              <a:rPr lang="ru-RU" dirty="0" smtClean="0"/>
              <a:t>Межпланетные КВМ.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1052736"/>
            <a:ext cx="8784976" cy="529258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КВМ и связанные с ними вспышки – мощные проявления спорадической солнечной активности </a:t>
            </a:r>
          </a:p>
          <a:p>
            <a:r>
              <a:rPr lang="ru-RU" dirty="0" smtClean="0"/>
              <a:t>На орбите Земли они проявляются как межпланетные </a:t>
            </a:r>
            <a:r>
              <a:rPr lang="ru-RU" dirty="0"/>
              <a:t>КВМ (МКВМ) </a:t>
            </a:r>
            <a:r>
              <a:rPr lang="ru-RU" dirty="0" smtClean="0"/>
              <a:t>– </a:t>
            </a:r>
            <a:r>
              <a:rPr lang="ru-RU" dirty="0" err="1" smtClean="0"/>
              <a:t>транзиентные</a:t>
            </a:r>
            <a:r>
              <a:rPr lang="ru-RU" dirty="0" smtClean="0"/>
              <a:t> потоки </a:t>
            </a:r>
            <a:r>
              <a:rPr lang="ru-RU" dirty="0"/>
              <a:t>солнечного </a:t>
            </a:r>
            <a:r>
              <a:rPr lang="ru-RU" dirty="0" smtClean="0"/>
              <a:t>ветра</a:t>
            </a:r>
          </a:p>
          <a:p>
            <a:r>
              <a:rPr lang="ru-RU" dirty="0" smtClean="0"/>
              <a:t>МКВМ и </a:t>
            </a:r>
            <a:r>
              <a:rPr lang="ru-RU" dirty="0"/>
              <a:t>вспышки </a:t>
            </a:r>
            <a:r>
              <a:rPr lang="ru-RU" dirty="0" smtClean="0"/>
              <a:t>вызывают мощные возмущения:</a:t>
            </a:r>
          </a:p>
          <a:p>
            <a:pPr lvl="1"/>
            <a:r>
              <a:rPr lang="ru-RU" dirty="0" smtClean="0"/>
              <a:t>Магнитные бури </a:t>
            </a:r>
          </a:p>
          <a:p>
            <a:pPr lvl="1"/>
            <a:r>
              <a:rPr lang="ru-RU" dirty="0" err="1" smtClean="0"/>
              <a:t>Форбуш</a:t>
            </a:r>
            <a:r>
              <a:rPr lang="ru-RU" dirty="0" smtClean="0"/>
              <a:t>-понижения</a:t>
            </a:r>
          </a:p>
          <a:p>
            <a:pPr lvl="1"/>
            <a:r>
              <a:rPr lang="ru-RU" dirty="0" smtClean="0"/>
              <a:t>Торможение космических аппаратов на низких орбитах</a:t>
            </a:r>
          </a:p>
          <a:p>
            <a:pPr lvl="1"/>
            <a:r>
              <a:rPr lang="ru-RU" dirty="0"/>
              <a:t>Потоки ускоренных частиц</a:t>
            </a:r>
          </a:p>
          <a:p>
            <a:pPr lvl="1"/>
            <a:r>
              <a:rPr lang="ru-RU" dirty="0" smtClean="0"/>
              <a:t>Нарушения радиосвязи и т.д.</a:t>
            </a:r>
          </a:p>
          <a:p>
            <a:r>
              <a:rPr lang="ru-RU" dirty="0" smtClean="0"/>
              <a:t>Актуальные задачи: </a:t>
            </a:r>
          </a:p>
          <a:p>
            <a:pPr lvl="1"/>
            <a:r>
              <a:rPr lang="ru-RU" dirty="0" smtClean="0"/>
              <a:t>Закономерности формирования КВМ</a:t>
            </a:r>
          </a:p>
          <a:p>
            <a:pPr lvl="1"/>
            <a:r>
              <a:rPr lang="ru-RU" dirty="0" smtClean="0"/>
              <a:t>Связь свойств МКВМ и КВМ вблизи солнечного источника</a:t>
            </a:r>
          </a:p>
          <a:p>
            <a:pPr lvl="1"/>
            <a:r>
              <a:rPr lang="ru-RU" dirty="0" smtClean="0"/>
              <a:t>Прогнозирование </a:t>
            </a:r>
            <a:r>
              <a:rPr lang="ru-RU" dirty="0"/>
              <a:t>параметров МКВМ вблизи Земли</a:t>
            </a:r>
            <a:endParaRPr lang="ru-RU" dirty="0" smtClean="0"/>
          </a:p>
          <a:p>
            <a:r>
              <a:rPr lang="ru-RU" dirty="0" smtClean="0"/>
              <a:t>Исследование по данным прямых </a:t>
            </a:r>
            <a:r>
              <a:rPr lang="ru-RU" dirty="0"/>
              <a:t>солнечных </a:t>
            </a:r>
            <a:r>
              <a:rPr lang="ru-RU" dirty="0" smtClean="0"/>
              <a:t>наблюдений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7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altLang="ru-RU" dirty="0" smtClean="0"/>
              <a:t>Зарядовый состав ионов </a:t>
            </a:r>
            <a:r>
              <a:rPr lang="en-US" altLang="ru-RU" dirty="0" smtClean="0"/>
              <a:t>Fe</a:t>
            </a:r>
            <a:endParaRPr lang="ru-RU" altLang="ru-RU" dirty="0"/>
          </a:p>
        </p:txBody>
      </p:sp>
      <p:sp>
        <p:nvSpPr>
          <p:cNvPr id="47107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546931" y="4869160"/>
            <a:ext cx="8489565" cy="1296144"/>
          </a:xfrm>
          <a:noFill/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ru-RU" altLang="ru-RU" dirty="0" smtClean="0"/>
              <a:t>Зарядовый состав ионов </a:t>
            </a:r>
            <a:r>
              <a:rPr lang="en-US" altLang="ru-RU" dirty="0" smtClean="0"/>
              <a:t>Fe</a:t>
            </a:r>
            <a:r>
              <a:rPr lang="ru-RU" altLang="ru-RU" dirty="0" smtClean="0"/>
              <a:t> </a:t>
            </a:r>
            <a:r>
              <a:rPr lang="ru-RU" altLang="ru-RU" dirty="0"/>
              <a:t>по </a:t>
            </a:r>
            <a:r>
              <a:rPr lang="ru-RU" altLang="ru-RU" dirty="0" smtClean="0"/>
              <a:t>данным STEREO-B/PLASTIC</a:t>
            </a:r>
          </a:p>
          <a:p>
            <a:pPr>
              <a:defRPr/>
            </a:pPr>
            <a:r>
              <a:rPr lang="ru-RU" altLang="ru-RU" dirty="0" smtClean="0"/>
              <a:t>Слева (</a:t>
            </a:r>
            <a:r>
              <a:rPr lang="en-US" altLang="ru-RU" dirty="0" smtClean="0"/>
              <a:t>a</a:t>
            </a:r>
            <a:r>
              <a:rPr lang="ru-RU" altLang="ru-RU" dirty="0" smtClean="0"/>
              <a:t>) – временной ход среднего заряда </a:t>
            </a:r>
            <a:r>
              <a:rPr lang="en-US" altLang="ru-RU" dirty="0" smtClean="0"/>
              <a:t>&lt;</a:t>
            </a:r>
            <a:r>
              <a:rPr lang="en-US" altLang="ru-RU" dirty="0" err="1" smtClean="0"/>
              <a:t>Q</a:t>
            </a:r>
            <a:r>
              <a:rPr lang="en-US" altLang="ru-RU" baseline="-25000" dirty="0" err="1" smtClean="0"/>
              <a:t>Fe</a:t>
            </a:r>
            <a:r>
              <a:rPr lang="en-US" altLang="ru-RU" dirty="0" smtClean="0"/>
              <a:t>&gt; </a:t>
            </a:r>
            <a:endParaRPr lang="ru-RU" altLang="ru-RU" dirty="0" smtClean="0"/>
          </a:p>
          <a:p>
            <a:pPr>
              <a:defRPr/>
            </a:pPr>
            <a:r>
              <a:rPr lang="ru-RU" altLang="ru-RU" dirty="0" smtClean="0"/>
              <a:t>Справа (</a:t>
            </a:r>
            <a:r>
              <a:rPr lang="en-US" altLang="ru-RU" dirty="0" smtClean="0"/>
              <a:t>b</a:t>
            </a:r>
            <a:r>
              <a:rPr lang="ru-RU" altLang="ru-RU" dirty="0" smtClean="0"/>
              <a:t>)</a:t>
            </a:r>
            <a:r>
              <a:rPr lang="en-US" altLang="ru-RU" dirty="0" smtClean="0"/>
              <a:t> </a:t>
            </a:r>
            <a:r>
              <a:rPr lang="ru-RU" altLang="ru-RU" dirty="0" smtClean="0"/>
              <a:t>– распределение </a:t>
            </a:r>
            <a:r>
              <a:rPr lang="en-US" altLang="ru-RU" dirty="0" err="1" smtClean="0"/>
              <a:t>Q</a:t>
            </a:r>
            <a:r>
              <a:rPr lang="en-US" altLang="ru-RU" baseline="-25000" dirty="0" err="1" smtClean="0"/>
              <a:t>fe</a:t>
            </a:r>
            <a:r>
              <a:rPr lang="ru-RU" altLang="ru-RU" dirty="0" smtClean="0"/>
              <a:t> для трёх моментов времени</a:t>
            </a:r>
            <a:endParaRPr lang="en-US" alt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636" y="1216707"/>
            <a:ext cx="7467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8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Сравнение расчёта с наблюдениями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1268761"/>
            <a:ext cx="4356484" cy="507656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5000"/>
              </a:lnSpc>
            </a:pPr>
            <a:r>
              <a:rPr lang="ru-RU" altLang="ru-RU" dirty="0" smtClean="0">
                <a:solidFill>
                  <a:srgbClr val="C00000"/>
                </a:solidFill>
              </a:rPr>
              <a:t>Красное</a:t>
            </a:r>
            <a:r>
              <a:rPr lang="ru-RU" altLang="ru-RU" dirty="0" smtClean="0"/>
              <a:t> – распределение, измеренное на STEREO-B/PLASTIC</a:t>
            </a:r>
          </a:p>
          <a:p>
            <a:pPr>
              <a:lnSpc>
                <a:spcPct val="105000"/>
              </a:lnSpc>
            </a:pPr>
            <a:r>
              <a:rPr lang="ru-RU" altLang="ru-RU" dirty="0" smtClean="0"/>
              <a:t>Чёрное –</a:t>
            </a:r>
            <a:r>
              <a:rPr lang="en-US" altLang="ru-RU" dirty="0" smtClean="0"/>
              <a:t> </a:t>
            </a:r>
            <a:r>
              <a:rPr lang="ru-RU" altLang="ru-RU" dirty="0" smtClean="0"/>
              <a:t>рассчитанное </a:t>
            </a:r>
            <a:r>
              <a:rPr lang="ru-RU" altLang="ru-RU" dirty="0"/>
              <a:t>«</a:t>
            </a:r>
            <a:r>
              <a:rPr lang="ru-RU" altLang="ru-RU" dirty="0" smtClean="0"/>
              <a:t>замороженное» распределение</a:t>
            </a:r>
          </a:p>
          <a:p>
            <a:pPr>
              <a:lnSpc>
                <a:spcPct val="105000"/>
              </a:lnSpc>
            </a:pPr>
            <a:r>
              <a:rPr lang="ru-RU" dirty="0" smtClean="0"/>
              <a:t>Двугорбый характер распределения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Fe</a:t>
            </a:r>
            <a:r>
              <a:rPr lang="en-US" dirty="0" smtClean="0"/>
              <a:t> </a:t>
            </a:r>
          </a:p>
          <a:p>
            <a:pPr>
              <a:lnSpc>
                <a:spcPct val="105000"/>
              </a:lnSpc>
            </a:pPr>
            <a:r>
              <a:rPr lang="ru-RU" dirty="0" smtClean="0"/>
              <a:t>Соответствие расчётных значений заряда </a:t>
            </a:r>
            <a:r>
              <a:rPr lang="ru-RU" dirty="0"/>
              <a:t>наблюдениям </a:t>
            </a:r>
            <a:r>
              <a:rPr lang="ru-RU" dirty="0" smtClean="0"/>
              <a:t>в целом и в каждом </a:t>
            </a:r>
            <a:r>
              <a:rPr lang="ru-RU" smtClean="0"/>
              <a:t>из горбов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68044" y="5157192"/>
            <a:ext cx="4032448" cy="115212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/>
            <a:r>
              <a:rPr lang="ru-RU" altLang="ru-RU" b="0" dirty="0" smtClean="0">
                <a:solidFill>
                  <a:schemeClr val="tx1"/>
                </a:solidFill>
              </a:rPr>
              <a:t>Распределение </a:t>
            </a:r>
            <a:r>
              <a:rPr lang="ru-RU" altLang="ru-RU" b="0" dirty="0">
                <a:solidFill>
                  <a:schemeClr val="tx1"/>
                </a:solidFill>
              </a:rPr>
              <a:t>заряда ионов </a:t>
            </a:r>
            <a:r>
              <a:rPr lang="en-US" altLang="ru-RU" b="0" dirty="0" smtClean="0">
                <a:solidFill>
                  <a:schemeClr val="tx1"/>
                </a:solidFill>
              </a:rPr>
              <a:t>Fe</a:t>
            </a:r>
            <a:r>
              <a:rPr lang="ru-RU" altLang="ru-RU" b="0" dirty="0" smtClean="0">
                <a:solidFill>
                  <a:schemeClr val="tx1"/>
                </a:solidFill>
              </a:rPr>
              <a:t> 26 февраля в 16:00 (пик 2)</a:t>
            </a:r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84" y="1448780"/>
            <a:ext cx="4123108" cy="3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9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111"/>
          </a:xfrm>
        </p:spPr>
        <p:txBody>
          <a:bodyPr>
            <a:normAutofit/>
          </a:bodyPr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1160749"/>
            <a:ext cx="8748972" cy="554461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ru-RU" dirty="0"/>
              <a:t>Выявлен нагрев </a:t>
            </a:r>
            <a:r>
              <a:rPr lang="ru-RU" dirty="0" smtClean="0"/>
              <a:t>протуберанца:</a:t>
            </a:r>
          </a:p>
          <a:p>
            <a:pPr lvl="1">
              <a:lnSpc>
                <a:spcPct val="115000"/>
              </a:lnSpc>
              <a:spcBef>
                <a:spcPts val="600"/>
              </a:spcBef>
            </a:pPr>
            <a:r>
              <a:rPr lang="ru-RU" dirty="0" smtClean="0"/>
              <a:t>на </a:t>
            </a:r>
            <a:r>
              <a:rPr lang="ru-RU" dirty="0"/>
              <a:t>стадии </a:t>
            </a:r>
            <a:r>
              <a:rPr lang="ru-RU" dirty="0" smtClean="0"/>
              <a:t>инициации соответствует мягкому рентгеновскому потоку;</a:t>
            </a:r>
          </a:p>
          <a:p>
            <a:pPr lvl="1">
              <a:lnSpc>
                <a:spcPct val="115000"/>
              </a:lnSpc>
              <a:spcBef>
                <a:spcPts val="600"/>
              </a:spcBef>
            </a:pPr>
            <a:r>
              <a:rPr lang="ru-RU" dirty="0" smtClean="0"/>
              <a:t>разогрев </a:t>
            </a:r>
            <a:r>
              <a:rPr lang="ru-RU" dirty="0"/>
              <a:t>ускоренными электронами во время вспышки при </a:t>
            </a:r>
            <a:r>
              <a:rPr lang="ru-RU" dirty="0" smtClean="0"/>
              <a:t>эрупции.</a:t>
            </a:r>
            <a:endParaRPr lang="ru-RU" dirty="0"/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ru-RU" dirty="0"/>
              <a:t>Установлены ожидаемая ориентация жгута КВМ и направление закрутки магнитного поля в нём. </a:t>
            </a: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ru-RU" dirty="0" smtClean="0"/>
              <a:t>В целом</a:t>
            </a:r>
            <a:r>
              <a:rPr lang="ru-RU" dirty="0"/>
              <a:t>, </a:t>
            </a:r>
            <a:r>
              <a:rPr lang="ru-RU" dirty="0" smtClean="0"/>
              <a:t>измеренные </a:t>
            </a:r>
            <a:r>
              <a:rPr lang="ru-RU" dirty="0"/>
              <a:t>на </a:t>
            </a:r>
            <a:r>
              <a:rPr lang="ru-RU" dirty="0" smtClean="0"/>
              <a:t>орбите </a:t>
            </a:r>
            <a:r>
              <a:rPr lang="ru-RU" dirty="0"/>
              <a:t>Земли</a:t>
            </a:r>
            <a:r>
              <a:rPr lang="ru-RU" dirty="0" smtClean="0"/>
              <a:t> составляющие </a:t>
            </a:r>
            <a:r>
              <a:rPr lang="ru-RU" dirty="0"/>
              <a:t>магнитного поля </a:t>
            </a:r>
            <a:r>
              <a:rPr lang="ru-RU" dirty="0" err="1" smtClean="0"/>
              <a:t>транзиента</a:t>
            </a:r>
            <a:r>
              <a:rPr lang="ru-RU" dirty="0" smtClean="0"/>
              <a:t> соответствуют оценкам </a:t>
            </a:r>
            <a:r>
              <a:rPr lang="ru-RU" dirty="0"/>
              <a:t>по области источника и модельным представлениям о </a:t>
            </a:r>
            <a:r>
              <a:rPr lang="ru-RU" dirty="0" smtClean="0"/>
              <a:t>его магнитной структуре.</a:t>
            </a:r>
            <a:endParaRPr lang="ru-RU" dirty="0"/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ru-RU" dirty="0" smtClean="0"/>
              <a:t>Ионный состав </a:t>
            </a:r>
            <a:r>
              <a:rPr lang="ru-RU" dirty="0"/>
              <a:t>плазмы выброса </a:t>
            </a:r>
            <a:r>
              <a:rPr lang="ru-RU" dirty="0" smtClean="0"/>
              <a:t>стал </a:t>
            </a:r>
            <a:r>
              <a:rPr lang="ru-RU" dirty="0"/>
              <a:t>практически </a:t>
            </a:r>
            <a:r>
              <a:rPr lang="ru-RU" dirty="0" smtClean="0"/>
              <a:t>неизменным начиная </a:t>
            </a:r>
            <a:r>
              <a:rPr lang="ru-RU" dirty="0"/>
              <a:t>с </a:t>
            </a:r>
            <a:r>
              <a:rPr lang="ru-RU" dirty="0" smtClean="0"/>
              <a:t>2</a:t>
            </a:r>
            <a:r>
              <a:rPr lang="en-US" dirty="0" smtClean="0"/>
              <a:t>R</a:t>
            </a:r>
            <a:r>
              <a:rPr lang="ru-RU" baseline="-25000" dirty="0" smtClean="0">
                <a:sym typeface="Wingdings" panose="05000000000000000000" pitchFamily="2" charset="2"/>
              </a:rPr>
              <a:t></a:t>
            </a:r>
            <a:r>
              <a:rPr lang="ru-RU" dirty="0" smtClean="0"/>
              <a:t>. Снижение &lt;</a:t>
            </a:r>
            <a:r>
              <a:rPr lang="ru-RU" dirty="0" err="1"/>
              <a:t>Q</a:t>
            </a:r>
            <a:r>
              <a:rPr lang="ru-RU" baseline="-25000" dirty="0" err="1"/>
              <a:t>Fe</a:t>
            </a:r>
            <a:r>
              <a:rPr lang="ru-RU" dirty="0"/>
              <a:t>&gt; не превышало 3%.</a:t>
            </a: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ru-RU" dirty="0"/>
              <a:t>Результаты модельного расчета для ионов </a:t>
            </a:r>
            <a:r>
              <a:rPr lang="ru-RU" dirty="0" err="1"/>
              <a:t>Fe</a:t>
            </a:r>
            <a:r>
              <a:rPr lang="ru-RU" dirty="0"/>
              <a:t> согласуются с </a:t>
            </a:r>
            <a:r>
              <a:rPr lang="ru-RU" dirty="0" smtClean="0"/>
              <a:t>наблюдениями для </a:t>
            </a:r>
            <a:r>
              <a:rPr lang="ru-RU" dirty="0"/>
              <a:t>среднего заряда &lt;</a:t>
            </a:r>
            <a:r>
              <a:rPr lang="ru-RU" dirty="0" err="1"/>
              <a:t>Q</a:t>
            </a:r>
            <a:r>
              <a:rPr lang="ru-RU" baseline="-25000" dirty="0" err="1"/>
              <a:t>Fe</a:t>
            </a:r>
            <a:r>
              <a:rPr lang="ru-RU" dirty="0" smtClean="0"/>
              <a:t>&gt; </a:t>
            </a:r>
            <a:r>
              <a:rPr lang="ru-RU" dirty="0"/>
              <a:t>и </a:t>
            </a:r>
            <a:r>
              <a:rPr lang="ru-RU" dirty="0" smtClean="0"/>
              <a:t>распределения </a:t>
            </a:r>
            <a:r>
              <a:rPr lang="ru-RU" dirty="0"/>
              <a:t>ионов </a:t>
            </a:r>
            <a:r>
              <a:rPr lang="ru-RU" dirty="0" err="1"/>
              <a:t>Fe</a:t>
            </a:r>
            <a:r>
              <a:rPr lang="ru-RU" dirty="0"/>
              <a:t> по стадиям ионизации.</a:t>
            </a: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ru-RU" dirty="0"/>
              <a:t>Ряд параметров МКВМ </a:t>
            </a:r>
            <a:r>
              <a:rPr lang="ru-RU" dirty="0" smtClean="0"/>
              <a:t>определяется </a:t>
            </a:r>
            <a:r>
              <a:rPr lang="ru-RU" dirty="0"/>
              <a:t>породившей его эрупцией и может быть оценён по данным солнечных </a:t>
            </a:r>
            <a:r>
              <a:rPr lang="ru-RU" dirty="0" smtClean="0"/>
              <a:t>наблюдений с приемлемой точностью.</a:t>
            </a:r>
          </a:p>
        </p:txBody>
      </p:sp>
    </p:spTree>
    <p:extLst>
      <p:ext uri="{BB962C8B-B14F-4D97-AF65-F5344CB8AC3E}">
        <p14:creationId xmlns:p14="http://schemas.microsoft.com/office/powerpoint/2010/main" val="31055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11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238D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</a:t>
            </a:r>
            <a:endParaRPr lang="ru-RU" dirty="0">
              <a:solidFill>
                <a:srgbClr val="238D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160749"/>
            <a:ext cx="8229600" cy="5112567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ru-RU" dirty="0" smtClean="0">
                <a:solidFill>
                  <a:srgbClr val="175D17"/>
                </a:solidFill>
              </a:rPr>
              <a:t>Организаторов конференции</a:t>
            </a:r>
          </a:p>
          <a:p>
            <a:pPr algn="ctr">
              <a:lnSpc>
                <a:spcPct val="110000"/>
              </a:lnSpc>
            </a:pPr>
            <a:r>
              <a:rPr lang="ru-RU" dirty="0" smtClean="0">
                <a:solidFill>
                  <a:srgbClr val="175D17"/>
                </a:solidFill>
              </a:rPr>
              <a:t>Присутствующих за внимание</a:t>
            </a:r>
          </a:p>
          <a:p>
            <a:pPr algn="ctr">
              <a:lnSpc>
                <a:spcPct val="110000"/>
              </a:lnSpc>
            </a:pPr>
            <a:r>
              <a:rPr lang="ru-RU" dirty="0" smtClean="0">
                <a:solidFill>
                  <a:srgbClr val="175D17"/>
                </a:solidFill>
              </a:rPr>
              <a:t>Д.В. </a:t>
            </a:r>
            <a:r>
              <a:rPr lang="ru-RU" dirty="0" err="1" smtClean="0">
                <a:solidFill>
                  <a:srgbClr val="175D17"/>
                </a:solidFill>
              </a:rPr>
              <a:t>Просовецкого</a:t>
            </a:r>
            <a:r>
              <a:rPr lang="ru-RU" dirty="0" smtClean="0">
                <a:solidFill>
                  <a:srgbClr val="175D17"/>
                </a:solidFill>
              </a:rPr>
              <a:t> и Ю.С. Шугай за дискуссии и содействие</a:t>
            </a:r>
          </a:p>
          <a:p>
            <a:pPr algn="ctr">
              <a:lnSpc>
                <a:spcPct val="110000"/>
              </a:lnSpc>
            </a:pPr>
            <a:r>
              <a:rPr lang="ru-RU" dirty="0" smtClean="0">
                <a:solidFill>
                  <a:srgbClr val="175D17"/>
                </a:solidFill>
              </a:rPr>
              <a:t>РНФ за финансовую поддержку по грантам </a:t>
            </a:r>
            <a:r>
              <a:rPr lang="ru-RU" dirty="0">
                <a:solidFill>
                  <a:srgbClr val="175D17"/>
                </a:solidFill>
              </a:rPr>
              <a:t>17-12-01567 и </a:t>
            </a:r>
            <a:r>
              <a:rPr lang="ru-RU" dirty="0" smtClean="0">
                <a:solidFill>
                  <a:srgbClr val="175D17"/>
                </a:solidFill>
              </a:rPr>
              <a:t>18-12-00172</a:t>
            </a:r>
          </a:p>
          <a:p>
            <a:pPr algn="ctr">
              <a:lnSpc>
                <a:spcPct val="110000"/>
              </a:lnSpc>
            </a:pPr>
            <a:r>
              <a:rPr lang="ru-RU" dirty="0" smtClean="0">
                <a:solidFill>
                  <a:srgbClr val="175D17"/>
                </a:solidFill>
              </a:rPr>
              <a:t>Инструментальные коллективы за использованные нами данные </a:t>
            </a:r>
          </a:p>
        </p:txBody>
      </p:sp>
    </p:spTree>
    <p:extLst>
      <p:ext uri="{BB962C8B-B14F-4D97-AF65-F5344CB8AC3E}">
        <p14:creationId xmlns:p14="http://schemas.microsoft.com/office/powerpoint/2010/main" val="22564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111"/>
          </a:xfrm>
        </p:spPr>
        <p:txBody>
          <a:bodyPr>
            <a:normAutofit/>
          </a:bodyPr>
          <a:lstStyle/>
          <a:p>
            <a:r>
              <a:rPr lang="ru-RU" dirty="0" smtClean="0"/>
              <a:t>Дополнения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160749"/>
            <a:ext cx="8229600" cy="500455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11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111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ru-RU" sz="3600" dirty="0"/>
              <a:t>Диагностика плазмы </a:t>
            </a:r>
            <a:r>
              <a:rPr lang="ru-RU" sz="3600" dirty="0" smtClean="0"/>
              <a:t>КВМ</a:t>
            </a:r>
            <a:r>
              <a:rPr lang="ru-RU" sz="3600" dirty="0"/>
              <a:t>: </a:t>
            </a:r>
            <a:r>
              <a:rPr lang="ru-RU" sz="3600" dirty="0" smtClean="0"/>
              <a:t>анализ ДМЭ и </a:t>
            </a:r>
            <a:r>
              <a:rPr lang="ru-RU" sz="3600" dirty="0"/>
              <a:t>усредненные </a:t>
            </a:r>
            <a:r>
              <a:rPr lang="ru-RU" sz="3600" dirty="0" smtClean="0"/>
              <a:t>параметры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2096852"/>
            <a:ext cx="4752529" cy="2916324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</a:pPr>
            <a:r>
              <a:rPr lang="ru-RU" dirty="0" err="1"/>
              <a:t>F</a:t>
            </a:r>
            <a:r>
              <a:rPr lang="ru-RU" i="1" baseline="-25000" dirty="0" err="1"/>
              <a:t>i</a:t>
            </a:r>
            <a:r>
              <a:rPr lang="ru-RU" dirty="0"/>
              <a:t> – наблюдаемый поток в канале i</a:t>
            </a:r>
          </a:p>
          <a:p>
            <a:pPr>
              <a:lnSpc>
                <a:spcPct val="110000"/>
              </a:lnSpc>
            </a:pPr>
            <a:r>
              <a:rPr lang="ru-RU" dirty="0" err="1"/>
              <a:t>G</a:t>
            </a:r>
            <a:r>
              <a:rPr lang="ru-RU" i="1" baseline="-25000" dirty="0" err="1"/>
              <a:t>i</a:t>
            </a:r>
            <a:r>
              <a:rPr lang="ru-RU" dirty="0"/>
              <a:t>(T) – температурная функция отклика в канале i</a:t>
            </a:r>
          </a:p>
          <a:p>
            <a:pPr>
              <a:lnSpc>
                <a:spcPct val="110000"/>
              </a:lnSpc>
            </a:pPr>
            <a:r>
              <a:rPr lang="ru-RU" dirty="0"/>
              <a:t>DEM(T) – дифференциальная мера эмиссии (ДМЭ)</a:t>
            </a:r>
          </a:p>
          <a:p>
            <a:pPr>
              <a:lnSpc>
                <a:spcPct val="110000"/>
              </a:lnSpc>
            </a:pPr>
            <a:r>
              <a:rPr lang="ru-RU" dirty="0"/>
              <a:t>G(T) = ∑ </a:t>
            </a:r>
            <a:r>
              <a:rPr lang="ru-RU" dirty="0" err="1"/>
              <a:t>G</a:t>
            </a:r>
            <a:r>
              <a:rPr lang="ru-RU" i="1" baseline="-25000" dirty="0" err="1"/>
              <a:t>i</a:t>
            </a:r>
            <a:r>
              <a:rPr lang="ru-RU" dirty="0"/>
              <a:t>(T) – суммарная функция отклика по всем каналам</a:t>
            </a:r>
          </a:p>
          <a:p>
            <a:pPr>
              <a:lnSpc>
                <a:spcPct val="110000"/>
              </a:lnSpc>
            </a:pPr>
            <a:r>
              <a:rPr lang="ru-RU" dirty="0" err="1"/>
              <a:t>T</a:t>
            </a:r>
            <a:r>
              <a:rPr lang="ru-RU" i="1" baseline="-25000" dirty="0" err="1"/>
              <a:t>eff</a:t>
            </a:r>
            <a:r>
              <a:rPr lang="ru-RU" dirty="0"/>
              <a:t> – эффективная температура</a:t>
            </a:r>
          </a:p>
          <a:p>
            <a:pPr>
              <a:lnSpc>
                <a:spcPct val="110000"/>
              </a:lnSpc>
            </a:pPr>
            <a:r>
              <a:rPr lang="ru-RU" dirty="0"/>
              <a:t>EM – полная мера эмиссии вдоль луча зрения</a:t>
            </a:r>
          </a:p>
          <a:p>
            <a:pPr>
              <a:lnSpc>
                <a:spcPct val="110000"/>
              </a:lnSpc>
            </a:pPr>
            <a:r>
              <a:rPr lang="ru-RU" dirty="0"/>
              <a:t>L </a:t>
            </a:r>
            <a:r>
              <a:rPr lang="ru-RU" dirty="0" smtClean="0"/>
              <a:t>– глубина вдоль </a:t>
            </a:r>
            <a:r>
              <a:rPr lang="ru-RU" dirty="0"/>
              <a:t>луча зрения</a:t>
            </a:r>
            <a:endParaRPr lang="ru-RU" dirty="0" smtClean="0"/>
          </a:p>
        </p:txBody>
      </p:sp>
      <p:graphicFrame>
        <p:nvGraphicFramePr>
          <p:cNvPr id="1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163156"/>
              </p:ext>
            </p:extLst>
          </p:nvPr>
        </p:nvGraphicFramePr>
        <p:xfrm>
          <a:off x="5212990" y="2486420"/>
          <a:ext cx="2419350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6" name="Формула" r:id="rId3" imgW="1892160" imgH="583920" progId="Equation.3">
                  <p:embed/>
                </p:oleObj>
              </mc:Choice>
              <mc:Fallback>
                <p:oleObj name="Формула" r:id="rId3" imgW="1892160" imgH="583920" progId="Equation.3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2990" y="2486420"/>
                        <a:ext cx="2419350" cy="747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4774"/>
              </p:ext>
            </p:extLst>
          </p:nvPr>
        </p:nvGraphicFramePr>
        <p:xfrm>
          <a:off x="5244707" y="3415890"/>
          <a:ext cx="1857388" cy="52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7" name="Формула" r:id="rId5" imgW="1307880" imgH="368280" progId="Equation.3">
                  <p:embed/>
                </p:oleObj>
              </mc:Choice>
              <mc:Fallback>
                <p:oleObj name="Формула" r:id="rId5" imgW="1307880" imgH="368280" progId="Equation.3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4707" y="3415890"/>
                        <a:ext cx="1857388" cy="5225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763849"/>
              </p:ext>
            </p:extLst>
          </p:nvPr>
        </p:nvGraphicFramePr>
        <p:xfrm>
          <a:off x="5530459" y="4130270"/>
          <a:ext cx="1450107" cy="35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8" name="Формула" r:id="rId7" imgW="977760" imgH="241200" progId="Equation.3">
                  <p:embed/>
                </p:oleObj>
              </mc:Choice>
              <mc:Fallback>
                <p:oleObj name="Формула" r:id="rId7" imgW="977760" imgH="241200" progId="Equation.3">
                  <p:embed/>
                  <p:pic>
                    <p:nvPicPr>
                      <p:cNvPr id="10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0459" y="4130270"/>
                        <a:ext cx="1450107" cy="357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540778"/>
              </p:ext>
            </p:extLst>
          </p:nvPr>
        </p:nvGraphicFramePr>
        <p:xfrm>
          <a:off x="5244707" y="1772816"/>
          <a:ext cx="2286016" cy="50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" name="Формула" r:id="rId9" imgW="1663560" imgH="368280" progId="Equation.3">
                  <p:embed/>
                </p:oleObj>
              </mc:Choice>
              <mc:Fallback>
                <p:oleObj name="Формула" r:id="rId9" imgW="1663560" imgH="368280" progId="Equation.3">
                  <p:embed/>
                  <p:pic>
                    <p:nvPicPr>
                      <p:cNvPr id="10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4707" y="1772816"/>
                        <a:ext cx="2286016" cy="506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56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altLang="ru-RU" dirty="0" smtClean="0"/>
              <a:t>Содержание</a:t>
            </a:r>
            <a:endParaRPr lang="ru-RU" altLang="ru-RU" dirty="0"/>
          </a:p>
        </p:txBody>
      </p:sp>
      <p:sp>
        <p:nvSpPr>
          <p:cNvPr id="47107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474923" y="1340768"/>
            <a:ext cx="8229600" cy="4680520"/>
          </a:xfrm>
          <a:noFill/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altLang="ru-RU" dirty="0" smtClean="0"/>
              <a:t>Эрупция протуберанца и развитие КВМ</a:t>
            </a:r>
          </a:p>
          <a:p>
            <a:pPr marL="914400" lvl="1" indent="-5143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Кинематика</a:t>
            </a:r>
          </a:p>
          <a:p>
            <a:pPr marL="914400" lvl="1" indent="-5143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Ориентация магнитного поля</a:t>
            </a:r>
          </a:p>
          <a:p>
            <a:pPr marL="914400" lvl="1" indent="-5143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Нагрев плазмы тела КВМ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altLang="ru-RU" dirty="0" smtClean="0"/>
              <a:t>Расчёт эволюции ионного состава плазмы КВМ</a:t>
            </a:r>
            <a:r>
              <a:rPr lang="en-US" altLang="ru-RU" dirty="0" smtClean="0"/>
              <a:t> </a:t>
            </a:r>
            <a:endParaRPr lang="ru-RU" altLang="ru-RU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ru-RU" altLang="ru-RU" dirty="0" smtClean="0"/>
              <a:t>Сравнение наблюдаемых </a:t>
            </a:r>
            <a:r>
              <a:rPr lang="ru-RU" altLang="ru-RU" dirty="0"/>
              <a:t>параметров МКВМ на орбите Земли </a:t>
            </a:r>
            <a:r>
              <a:rPr lang="ru-RU" altLang="ru-RU" dirty="0" smtClean="0"/>
              <a:t>с ожидаемыми</a:t>
            </a:r>
          </a:p>
          <a:p>
            <a:pPr marL="914400" lvl="1" indent="-5143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Компоненты </a:t>
            </a:r>
            <a:r>
              <a:rPr lang="ru-RU" altLang="ru-RU" dirty="0" err="1" smtClean="0"/>
              <a:t>транзиента</a:t>
            </a:r>
            <a:endParaRPr lang="ru-RU" altLang="ru-RU" dirty="0" smtClean="0"/>
          </a:p>
          <a:p>
            <a:pPr marL="914400" lvl="1" indent="-5143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Магнитная структура</a:t>
            </a:r>
            <a:r>
              <a:rPr lang="en-US" altLang="ru-RU" dirty="0" smtClean="0"/>
              <a:t> </a:t>
            </a:r>
            <a:endParaRPr lang="ru-RU" altLang="ru-RU" dirty="0" smtClean="0"/>
          </a:p>
          <a:p>
            <a:pPr marL="914400" lvl="1" indent="-514350">
              <a:buFont typeface="Arial" panose="020B0604020202020204" pitchFamily="34" charset="0"/>
              <a:buChar char="•"/>
              <a:defRPr/>
            </a:pPr>
            <a:r>
              <a:rPr lang="ru-RU" altLang="ru-RU" dirty="0" smtClean="0"/>
              <a:t>Ионный состав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altLang="ru-RU" dirty="0" smtClean="0"/>
              <a:t>Результаты</a:t>
            </a:r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16732"/>
          </a:xfrm>
        </p:spPr>
        <p:txBody>
          <a:bodyPr>
            <a:normAutofit/>
          </a:bodyPr>
          <a:lstStyle/>
          <a:p>
            <a:r>
              <a:rPr lang="ru-RU" altLang="ru-RU" dirty="0" smtClean="0"/>
              <a:t>Эрупция протуберанца</a:t>
            </a:r>
            <a:endParaRPr lang="ru-RU" altLang="ru-RU" dirty="0"/>
          </a:p>
        </p:txBody>
      </p:sp>
      <p:sp>
        <p:nvSpPr>
          <p:cNvPr id="47107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359532" y="1160748"/>
            <a:ext cx="4313101" cy="5292588"/>
          </a:xfrm>
          <a:noFill/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lphaLcParenR"/>
              <a:defRPr/>
            </a:pPr>
            <a:r>
              <a:rPr lang="ru-RU" altLang="ru-RU" dirty="0" smtClean="0"/>
              <a:t>До эрупции: тёмный протуберанец экранирует петли за ним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ru-RU" altLang="ru-RU" dirty="0" smtClean="0"/>
              <a:t>Раскручивание и </a:t>
            </a:r>
            <a:r>
              <a:rPr lang="ru-RU" altLang="ru-RU" dirty="0" err="1" smtClean="0"/>
              <a:t>поярчание</a:t>
            </a:r>
            <a:r>
              <a:rPr lang="ru-RU" altLang="ru-RU" dirty="0" smtClean="0"/>
              <a:t> протуберанца</a:t>
            </a:r>
            <a:endParaRPr lang="ru-RU" altLang="ru-RU" dirty="0"/>
          </a:p>
          <a:p>
            <a:pPr marL="514350" indent="-514350">
              <a:buFont typeface="+mj-lt"/>
              <a:buAutoNum type="alphaLcParenR"/>
              <a:defRPr/>
            </a:pPr>
            <a:r>
              <a:rPr lang="ru-RU" altLang="ru-RU" dirty="0" smtClean="0"/>
              <a:t>Начало подъёма, появление вспышечной аркады</a:t>
            </a:r>
            <a:endParaRPr lang="ru-RU" altLang="ru-RU" dirty="0"/>
          </a:p>
          <a:p>
            <a:pPr marL="514350" indent="-514350">
              <a:buFont typeface="+mj-lt"/>
              <a:buAutoNum type="alphaLcParenR"/>
              <a:defRPr/>
            </a:pPr>
            <a:r>
              <a:rPr lang="ru-RU" altLang="ru-RU" dirty="0" smtClean="0"/>
              <a:t>Появление двух сегментов-колец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ru-RU" altLang="ru-RU" dirty="0" smtClean="0"/>
              <a:t>Быстрое кольцо </a:t>
            </a:r>
            <a:r>
              <a:rPr lang="ru-RU" altLang="ru-RU" dirty="0" err="1" smtClean="0"/>
              <a:t>ярчает</a:t>
            </a:r>
            <a:r>
              <a:rPr lang="ru-RU" altLang="ru-RU" dirty="0" smtClean="0"/>
              <a:t> и ускоряется</a:t>
            </a:r>
          </a:p>
          <a:p>
            <a:pPr marL="514350" indent="-514350">
              <a:buFont typeface="+mj-lt"/>
              <a:buAutoNum type="alphaLcParenR"/>
              <a:defRPr/>
            </a:pPr>
            <a:r>
              <a:rPr lang="ru-RU" altLang="ru-RU" dirty="0" smtClean="0"/>
              <a:t>Оба кольца набрали высокую скорость; быстрое кольцо исчезает</a:t>
            </a:r>
          </a:p>
          <a:p>
            <a:pPr marL="0" indent="0">
              <a:buNone/>
              <a:defRPr/>
            </a:pPr>
            <a:r>
              <a:rPr lang="ru-RU" altLang="ru-RU" dirty="0" smtClean="0"/>
              <a:t>В обозначенных областях (</a:t>
            </a:r>
            <a:r>
              <a:rPr lang="en-US" altLang="ru-RU" dirty="0" err="1" smtClean="0"/>
              <a:t>b,f</a:t>
            </a:r>
            <a:r>
              <a:rPr lang="en-US" altLang="ru-RU" dirty="0" smtClean="0"/>
              <a:t>) </a:t>
            </a:r>
            <a:r>
              <a:rPr lang="ru-RU" altLang="ru-RU" dirty="0" smtClean="0"/>
              <a:t>измерена средняя яркость</a:t>
            </a:r>
            <a:endParaRPr lang="ru-RU" alt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747" y="949449"/>
            <a:ext cx="4246977" cy="57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altLang="ru-RU" dirty="0" smtClean="0"/>
              <a:t>Измерение кинематики</a:t>
            </a:r>
            <a:endParaRPr lang="ru-RU" altLang="ru-RU" dirty="0"/>
          </a:p>
        </p:txBody>
      </p:sp>
      <p:sp>
        <p:nvSpPr>
          <p:cNvPr id="47107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474923" y="1124744"/>
            <a:ext cx="8229600" cy="5472608"/>
          </a:xfrm>
          <a:noFill/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 altLang="ru-RU" dirty="0" smtClean="0"/>
              <a:t>Аппроксимация аналитической функцией</a:t>
            </a:r>
          </a:p>
          <a:p>
            <a:pPr lvl="1">
              <a:defRPr/>
            </a:pPr>
            <a:r>
              <a:rPr lang="ru-RU" altLang="ru-RU" dirty="0" smtClean="0"/>
              <a:t>Ускорение – </a:t>
            </a:r>
            <a:r>
              <a:rPr lang="ru-RU" altLang="ru-RU" dirty="0" err="1" smtClean="0"/>
              <a:t>гауссиана</a:t>
            </a:r>
            <a:endParaRPr lang="ru-RU" altLang="ru-RU" dirty="0" smtClean="0"/>
          </a:p>
          <a:p>
            <a:pPr lvl="1">
              <a:defRPr/>
            </a:pPr>
            <a:r>
              <a:rPr lang="ru-RU" altLang="ru-RU" dirty="0" smtClean="0"/>
              <a:t>Вычисляются скорость и расстояние</a:t>
            </a:r>
          </a:p>
          <a:p>
            <a:pPr lvl="1">
              <a:defRPr/>
            </a:pPr>
            <a:r>
              <a:rPr lang="ru-RU" altLang="ru-RU" dirty="0" smtClean="0"/>
              <a:t>Расстояние сравнивается с измерениями</a:t>
            </a:r>
          </a:p>
          <a:p>
            <a:pPr lvl="1">
              <a:defRPr/>
            </a:pPr>
            <a:r>
              <a:rPr lang="ru-RU" altLang="ru-RU" dirty="0" smtClean="0"/>
              <a:t>Параметры </a:t>
            </a:r>
            <a:r>
              <a:rPr lang="ru-RU" altLang="ru-RU" dirty="0" err="1" smtClean="0"/>
              <a:t>гауссианы</a:t>
            </a:r>
            <a:r>
              <a:rPr lang="ru-RU" altLang="ru-RU" dirty="0" smtClean="0"/>
              <a:t> оптимизируются</a:t>
            </a:r>
          </a:p>
          <a:p>
            <a:pPr lvl="1">
              <a:defRPr/>
            </a:pPr>
            <a:r>
              <a:rPr lang="ru-RU" altLang="ru-RU" dirty="0" smtClean="0"/>
              <a:t>В сложных случаях комбинация </a:t>
            </a:r>
            <a:r>
              <a:rPr lang="ru-RU" altLang="ru-RU" dirty="0" err="1" smtClean="0"/>
              <a:t>гауссиан</a:t>
            </a:r>
            <a:endParaRPr lang="ru-RU" altLang="ru-RU" dirty="0" smtClean="0"/>
          </a:p>
          <a:p>
            <a:pPr>
              <a:defRPr/>
            </a:pPr>
            <a:r>
              <a:rPr lang="ru-RU" altLang="ru-RU" dirty="0" smtClean="0"/>
              <a:t>Изображения </a:t>
            </a:r>
            <a:r>
              <a:rPr lang="ru-RU" altLang="ru-RU" dirty="0"/>
              <a:t>масштабируются </a:t>
            </a:r>
            <a:r>
              <a:rPr lang="ru-RU" altLang="ru-RU" dirty="0" smtClean="0"/>
              <a:t>по результатам измерений</a:t>
            </a:r>
          </a:p>
          <a:p>
            <a:pPr lvl="1">
              <a:defRPr/>
            </a:pPr>
            <a:r>
              <a:rPr lang="ru-RU" altLang="ru-RU" dirty="0" smtClean="0"/>
              <a:t>Измеряемая структура должна быть неподвижной</a:t>
            </a:r>
          </a:p>
          <a:p>
            <a:pPr lvl="1">
              <a:defRPr/>
            </a:pPr>
            <a:r>
              <a:rPr lang="ru-RU" altLang="ru-RU" dirty="0" smtClean="0"/>
              <a:t>При необходимости параметры уточняются</a:t>
            </a:r>
          </a:p>
          <a:p>
            <a:pPr>
              <a:defRPr/>
            </a:pPr>
            <a:r>
              <a:rPr lang="ru-RU" altLang="ru-RU" dirty="0" smtClean="0"/>
              <a:t>Преимущества</a:t>
            </a:r>
          </a:p>
          <a:p>
            <a:pPr lvl="1">
              <a:defRPr/>
            </a:pPr>
            <a:r>
              <a:rPr lang="ru-RU" altLang="ru-RU" dirty="0" smtClean="0"/>
              <a:t>Интегрирование вместо дифференцирования</a:t>
            </a:r>
          </a:p>
          <a:p>
            <a:pPr lvl="1">
              <a:defRPr/>
            </a:pPr>
            <a:r>
              <a:rPr lang="ru-RU" altLang="ru-RU" dirty="0" err="1" smtClean="0"/>
              <a:t>Некритичность</a:t>
            </a:r>
            <a:r>
              <a:rPr lang="ru-RU" altLang="ru-RU" dirty="0" smtClean="0"/>
              <a:t> к разбросу отсчётов</a:t>
            </a:r>
          </a:p>
          <a:p>
            <a:pPr lvl="1">
              <a:defRPr/>
            </a:pPr>
            <a:r>
              <a:rPr lang="ru-RU" altLang="ru-RU" dirty="0" smtClean="0"/>
              <a:t>Высокая точность  </a:t>
            </a:r>
            <a:endParaRPr lang="ru-RU" altLang="ru-RU" dirty="0"/>
          </a:p>
          <a:p>
            <a:pPr>
              <a:defRPr/>
            </a:pPr>
            <a:r>
              <a:rPr lang="ru-RU" altLang="ru-RU" dirty="0" smtClean="0"/>
              <a:t>Недостаток: трудоёмкость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0019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886110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/>
              <a:t>Кинематика эруптивных структур</a:t>
            </a:r>
            <a:endParaRPr lang="ru-RU" altLang="ru-RU" dirty="0"/>
          </a:p>
        </p:txBody>
      </p:sp>
      <p:sp>
        <p:nvSpPr>
          <p:cNvPr id="47107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79513" y="1160747"/>
            <a:ext cx="4644516" cy="5256585"/>
          </a:xfrm>
          <a:noFill/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ru-RU" altLang="ru-RU" dirty="0" smtClean="0"/>
              <a:t>Три структуры</a:t>
            </a:r>
          </a:p>
          <a:p>
            <a:pPr lvl="1">
              <a:defRPr/>
            </a:pPr>
            <a:r>
              <a:rPr lang="ru-RU" altLang="ru-RU" dirty="0" smtClean="0"/>
              <a:t>Быстрое кольцо</a:t>
            </a:r>
          </a:p>
          <a:p>
            <a:pPr lvl="1">
              <a:defRPr/>
            </a:pPr>
            <a:r>
              <a:rPr lang="ru-RU" altLang="ru-RU" dirty="0" smtClean="0"/>
              <a:t>Медленное кольцо</a:t>
            </a:r>
          </a:p>
          <a:p>
            <a:pPr lvl="1">
              <a:defRPr/>
            </a:pPr>
            <a:r>
              <a:rPr lang="ru-RU" altLang="ru-RU" dirty="0"/>
              <a:t>«</a:t>
            </a:r>
            <a:r>
              <a:rPr lang="ru-RU" altLang="ru-RU" dirty="0" smtClean="0"/>
              <a:t>Обёртка» </a:t>
            </a:r>
            <a:r>
              <a:rPr lang="ru-RU" altLang="ru-RU" dirty="0"/>
              <a:t>внешних петель</a:t>
            </a:r>
            <a:r>
              <a:rPr lang="ru-RU" altLang="ru-RU" dirty="0" smtClean="0"/>
              <a:t> </a:t>
            </a:r>
          </a:p>
          <a:p>
            <a:pPr>
              <a:defRPr/>
            </a:pPr>
            <a:r>
              <a:rPr lang="ru-RU" altLang="ru-RU" dirty="0" smtClean="0"/>
              <a:t>Линии:</a:t>
            </a:r>
          </a:p>
          <a:p>
            <a:pPr lvl="1">
              <a:defRPr/>
            </a:pPr>
            <a:r>
              <a:rPr lang="ru-RU" altLang="ru-RU" b="1" dirty="0" smtClean="0"/>
              <a:t>Толстые</a:t>
            </a:r>
            <a:r>
              <a:rPr lang="ru-RU" altLang="ru-RU" dirty="0" smtClean="0"/>
              <a:t> – наблюдаемые </a:t>
            </a:r>
          </a:p>
          <a:p>
            <a:pPr lvl="1">
              <a:defRPr/>
            </a:pPr>
            <a:r>
              <a:rPr lang="ru-RU" altLang="ru-RU" dirty="0" smtClean="0">
                <a:solidFill>
                  <a:srgbClr val="686868"/>
                </a:solidFill>
              </a:rPr>
              <a:t>Тонкие – экстраполяция</a:t>
            </a:r>
          </a:p>
          <a:p>
            <a:pPr>
              <a:defRPr/>
            </a:pPr>
            <a:r>
              <a:rPr lang="ru-RU" altLang="ru-RU" dirty="0" smtClean="0"/>
              <a:t>Разные структуры ускоряются почти одновременно</a:t>
            </a:r>
          </a:p>
          <a:p>
            <a:pPr lvl="1">
              <a:defRPr/>
            </a:pPr>
            <a:r>
              <a:rPr lang="ru-RU" altLang="ru-RU" dirty="0"/>
              <a:t>«</a:t>
            </a:r>
            <a:r>
              <a:rPr lang="ru-RU" altLang="ru-RU" dirty="0" smtClean="0"/>
              <a:t>Обёртку» толкают кольца</a:t>
            </a:r>
          </a:p>
          <a:p>
            <a:pPr lvl="1">
              <a:defRPr/>
            </a:pPr>
            <a:r>
              <a:rPr lang="ru-RU" altLang="ru-RU" dirty="0" smtClean="0"/>
              <a:t>Импульсы </a:t>
            </a:r>
            <a:r>
              <a:rPr lang="ru-RU" altLang="ru-RU" dirty="0"/>
              <a:t>ускорения до 11 км</a:t>
            </a:r>
            <a:r>
              <a:rPr lang="en-US" altLang="ru-RU" dirty="0"/>
              <a:t>/</a:t>
            </a:r>
            <a:r>
              <a:rPr lang="ru-RU" altLang="ru-RU" dirty="0"/>
              <a:t>с</a:t>
            </a:r>
            <a:r>
              <a:rPr lang="ru-RU" altLang="ru-RU" baseline="30000" dirty="0"/>
              <a:t>2</a:t>
            </a:r>
            <a:r>
              <a:rPr lang="ru-RU" altLang="ru-RU" dirty="0"/>
              <a:t> (30</a:t>
            </a:r>
            <a:r>
              <a:rPr lang="en-US" altLang="ru-RU" dirty="0"/>
              <a:t>g</a:t>
            </a:r>
            <a:r>
              <a:rPr lang="en-US" altLang="ru-RU" baseline="-25000" dirty="0">
                <a:sym typeface="Wingdings" panose="05000000000000000000" pitchFamily="2" charset="2"/>
              </a:rPr>
              <a:t></a:t>
            </a:r>
            <a:r>
              <a:rPr lang="ru-RU" altLang="ru-RU" dirty="0"/>
              <a:t>)</a:t>
            </a:r>
            <a:endParaRPr lang="ru-RU" altLang="ru-RU" dirty="0" smtClean="0"/>
          </a:p>
          <a:p>
            <a:pPr>
              <a:defRPr/>
            </a:pPr>
            <a:r>
              <a:rPr lang="ru-RU" altLang="ru-RU" dirty="0" smtClean="0"/>
              <a:t>Скорость видимых частей до 1000 км</a:t>
            </a:r>
            <a:r>
              <a:rPr lang="en-US" altLang="ru-RU" dirty="0" smtClean="0"/>
              <a:t>/</a:t>
            </a:r>
            <a:r>
              <a:rPr lang="ru-RU" altLang="ru-RU" dirty="0" smtClean="0"/>
              <a:t>с</a:t>
            </a:r>
            <a:endParaRPr lang="ru-RU" altLang="ru-RU" dirty="0"/>
          </a:p>
          <a:p>
            <a:pPr>
              <a:defRPr/>
            </a:pPr>
            <a:r>
              <a:rPr lang="ru-RU" altLang="ru-RU" dirty="0" smtClean="0"/>
              <a:t>Импульсы ускорения опережают жёсткий </a:t>
            </a:r>
            <a:r>
              <a:rPr lang="ru-RU" altLang="ru-RU" dirty="0"/>
              <a:t>рентген </a:t>
            </a:r>
            <a:r>
              <a:rPr lang="ru-RU" altLang="ru-RU" dirty="0" smtClean="0"/>
              <a:t>(</a:t>
            </a:r>
            <a:r>
              <a:rPr lang="en-US" altLang="ru-RU" dirty="0"/>
              <a:t>d</a:t>
            </a:r>
            <a:r>
              <a:rPr lang="en-US" altLang="ru-RU" dirty="0" smtClean="0"/>
              <a:t>)</a:t>
            </a:r>
            <a:r>
              <a:rPr lang="ru-RU" altLang="ru-RU" dirty="0" smtClean="0"/>
              <a:t> </a:t>
            </a:r>
            <a:r>
              <a:rPr lang="ru-RU" altLang="ru-RU" dirty="0" smtClean="0">
                <a:sym typeface="Symbol" panose="05050102010706020507" pitchFamily="18" charset="2"/>
              </a:rPr>
              <a:t> </a:t>
            </a:r>
            <a:r>
              <a:rPr lang="ru-RU" altLang="ru-RU" b="1" dirty="0" smtClean="0"/>
              <a:t>эрупция запускает  вспышку</a:t>
            </a:r>
            <a:endParaRPr lang="ru-RU" alt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036" y="1160748"/>
            <a:ext cx="4140837" cy="51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dirty="0" smtClean="0"/>
              <a:t>Компенсация расширения по измеренной кинематике</a:t>
            </a:r>
            <a:endParaRPr lang="ru-RU" dirty="0"/>
          </a:p>
        </p:txBody>
      </p:sp>
      <p:pic>
        <p:nvPicPr>
          <p:cNvPr id="5" name="AIA_131_193_304_resiz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313" y="1304764"/>
            <a:ext cx="8229600" cy="4051300"/>
          </a:xfrm>
        </p:spPr>
      </p:pic>
      <p:sp>
        <p:nvSpPr>
          <p:cNvPr id="6" name="Текст 4"/>
          <p:cNvSpPr txBox="1">
            <a:spLocks/>
          </p:cNvSpPr>
          <p:nvPr/>
        </p:nvSpPr>
        <p:spPr bwMode="auto">
          <a:xfrm>
            <a:off x="468313" y="5517232"/>
            <a:ext cx="8229600" cy="95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ru-RU" b="0" kern="0" dirty="0" smtClean="0"/>
              <a:t>Скомпенсировано расширение медленного кольца</a:t>
            </a:r>
          </a:p>
          <a:p>
            <a:pPr>
              <a:lnSpc>
                <a:spcPct val="95000"/>
              </a:lnSpc>
            </a:pPr>
            <a:r>
              <a:rPr lang="ru-RU" b="0" kern="0" dirty="0" smtClean="0"/>
              <a:t>Дуги приемлемо соответствуют эруптивным структурам</a:t>
            </a:r>
          </a:p>
          <a:p>
            <a:pPr>
              <a:lnSpc>
                <a:spcPct val="95000"/>
              </a:lnSpc>
            </a:pPr>
            <a:r>
              <a:rPr lang="ru-RU" b="0" kern="0" dirty="0" smtClean="0">
                <a:sym typeface="Symbol" panose="05050102010706020507" pitchFamily="18" charset="2"/>
              </a:rPr>
              <a:t>Процесс начинается снизу</a:t>
            </a:r>
          </a:p>
          <a:p>
            <a:pPr>
              <a:lnSpc>
                <a:spcPct val="95000"/>
              </a:lnSpc>
            </a:pPr>
            <a:endParaRPr lang="ru-RU" b="0" kern="0" dirty="0"/>
          </a:p>
        </p:txBody>
      </p:sp>
    </p:spTree>
    <p:extLst>
      <p:ext uri="{BB962C8B-B14F-4D97-AF65-F5344CB8AC3E}">
        <p14:creationId xmlns:p14="http://schemas.microsoft.com/office/powerpoint/2010/main" val="693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14102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/>
              <a:t>Наблюдения КВМ коронографами</a:t>
            </a:r>
            <a:endParaRPr lang="ru-RU" altLang="ru-RU" dirty="0"/>
          </a:p>
        </p:txBody>
      </p:sp>
      <p:sp>
        <p:nvSpPr>
          <p:cNvPr id="47107" name="Rectangl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215516" y="1268760"/>
            <a:ext cx="4536504" cy="4932548"/>
          </a:xfrm>
          <a:noFill/>
        </p:spPr>
        <p:txBody>
          <a:bodyPr>
            <a:normAutofit fontScale="85000" lnSpcReduction="20000"/>
          </a:bodyPr>
          <a:lstStyle/>
          <a:p>
            <a:pPr>
              <a:lnSpc>
                <a:spcPct val="105000"/>
              </a:lnSpc>
              <a:defRPr/>
            </a:pPr>
            <a:r>
              <a:rPr lang="ru-RU" altLang="ru-RU" dirty="0" smtClean="0"/>
              <a:t>Фронтальная структура – внешние петли «обёртки»</a:t>
            </a:r>
          </a:p>
          <a:p>
            <a:pPr>
              <a:lnSpc>
                <a:spcPct val="105000"/>
              </a:lnSpc>
              <a:defRPr/>
            </a:pPr>
            <a:r>
              <a:rPr lang="ru-RU" altLang="ru-RU" dirty="0" smtClean="0"/>
              <a:t>Ядро – замедляющийся жгут</a:t>
            </a:r>
            <a:endParaRPr lang="ru-RU" altLang="ru-RU" dirty="0"/>
          </a:p>
          <a:p>
            <a:pPr>
              <a:lnSpc>
                <a:spcPct val="105000"/>
              </a:lnSpc>
              <a:defRPr/>
            </a:pPr>
            <a:r>
              <a:rPr lang="ru-RU" altLang="ru-RU" dirty="0" smtClean="0"/>
              <a:t>Раствор </a:t>
            </a:r>
            <a:r>
              <a:rPr lang="ru-RU" altLang="ru-RU" dirty="0" smtClean="0">
                <a:sym typeface="Symbol" panose="05050102010706020507" pitchFamily="18" charset="2"/>
              </a:rPr>
              <a:t>  35, </a:t>
            </a:r>
            <a:r>
              <a:rPr lang="ru-RU" altLang="ru-RU" dirty="0">
                <a:sym typeface="Symbol" panose="05050102010706020507" pitchFamily="18" charset="2"/>
              </a:rPr>
              <a:t>наклон </a:t>
            </a:r>
            <a:r>
              <a:rPr lang="ru-RU" altLang="ru-RU" dirty="0" smtClean="0">
                <a:sym typeface="Symbol" panose="05050102010706020507" pitchFamily="18" charset="2"/>
              </a:rPr>
              <a:t>оси   6–8</a:t>
            </a:r>
            <a:endParaRPr lang="en-US" altLang="ru-RU" dirty="0" smtClean="0">
              <a:sym typeface="Symbol" panose="05050102010706020507" pitchFamily="18" charset="2"/>
            </a:endParaRPr>
          </a:p>
          <a:p>
            <a:pPr>
              <a:lnSpc>
                <a:spcPct val="105000"/>
              </a:lnSpc>
              <a:defRPr/>
            </a:pPr>
            <a:r>
              <a:rPr lang="en-US" altLang="ru-RU" dirty="0" smtClean="0">
                <a:sym typeface="Symbol" panose="05050102010706020507" pitchFamily="18" charset="2"/>
              </a:rPr>
              <a:t>STEREO-B/COR2: </a:t>
            </a:r>
          </a:p>
          <a:p>
            <a:pPr lvl="1">
              <a:lnSpc>
                <a:spcPct val="105000"/>
              </a:lnSpc>
              <a:defRPr/>
            </a:pPr>
            <a:r>
              <a:rPr lang="ru-RU" altLang="ru-RU" dirty="0" smtClean="0">
                <a:sym typeface="Symbol" panose="05050102010706020507" pitchFamily="18" charset="2"/>
              </a:rPr>
              <a:t>В плоскости эклиптики КВМ направлен почти точно к </a:t>
            </a:r>
            <a:r>
              <a:rPr lang="en-US" altLang="ru-RU" dirty="0" smtClean="0">
                <a:sym typeface="Symbol" panose="05050102010706020507" pitchFamily="18" charset="2"/>
              </a:rPr>
              <a:t>STEREO-B</a:t>
            </a:r>
          </a:p>
          <a:p>
            <a:pPr lvl="1">
              <a:lnSpc>
                <a:spcPct val="105000"/>
              </a:lnSpc>
              <a:defRPr/>
            </a:pPr>
            <a:r>
              <a:rPr lang="ru-RU" altLang="ru-RU" dirty="0" smtClean="0">
                <a:sym typeface="Symbol" panose="05050102010706020507" pitchFamily="18" charset="2"/>
              </a:rPr>
              <a:t>Наклон </a:t>
            </a:r>
            <a:r>
              <a:rPr lang="en-US" altLang="ru-RU" dirty="0" smtClean="0">
                <a:sym typeface="Symbol" panose="05050102010706020507" pitchFamily="18" charset="2"/>
              </a:rPr>
              <a:t></a:t>
            </a:r>
            <a:r>
              <a:rPr lang="ru-RU" altLang="ru-RU" dirty="0" smtClean="0">
                <a:sym typeface="Symbol" panose="05050102010706020507" pitchFamily="18" charset="2"/>
              </a:rPr>
              <a:t> </a:t>
            </a:r>
            <a:r>
              <a:rPr lang="ru-RU" altLang="ru-RU" dirty="0">
                <a:sym typeface="Symbol" panose="05050102010706020507" pitchFamily="18" charset="2"/>
              </a:rPr>
              <a:t> </a:t>
            </a:r>
            <a:r>
              <a:rPr lang="en-US" altLang="ru-RU" dirty="0" smtClean="0">
                <a:sym typeface="Symbol" panose="05050102010706020507" pitchFamily="18" charset="2"/>
              </a:rPr>
              <a:t>17</a:t>
            </a:r>
            <a:r>
              <a:rPr lang="ru-RU" altLang="ru-RU" dirty="0" smtClean="0">
                <a:sym typeface="Symbol" panose="05050102010706020507" pitchFamily="18" charset="2"/>
              </a:rPr>
              <a:t> (73 к плоскости эклиптики)</a:t>
            </a:r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020" y="1160748"/>
            <a:ext cx="4292752" cy="2765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847" y="4002236"/>
            <a:ext cx="3112972" cy="26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2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Раскручивание протуберанца</a:t>
            </a:r>
            <a:endParaRPr lang="ru-RU" dirty="0"/>
          </a:p>
        </p:txBody>
      </p:sp>
      <p:pic>
        <p:nvPicPr>
          <p:cNvPr id="4" name="AIA_171_193_untwis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636" y="1160748"/>
            <a:ext cx="6553609" cy="3610161"/>
          </a:xfrm>
        </p:spPr>
      </p:pic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468313" y="5013176"/>
            <a:ext cx="8229600" cy="122413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5000"/>
              </a:lnSpc>
            </a:pPr>
            <a:r>
              <a:rPr lang="ru-RU" dirty="0" smtClean="0"/>
              <a:t>Раскручивание </a:t>
            </a:r>
            <a:r>
              <a:rPr lang="ru-RU" u="sng" dirty="0" smtClean="0"/>
              <a:t>против</a:t>
            </a:r>
            <a:r>
              <a:rPr lang="ru-RU" dirty="0" smtClean="0"/>
              <a:t> часовой стрелки</a:t>
            </a:r>
          </a:p>
          <a:p>
            <a:pPr>
              <a:lnSpc>
                <a:spcPct val="95000"/>
              </a:lnSpc>
            </a:pPr>
            <a:r>
              <a:rPr lang="ru-RU" dirty="0" smtClean="0">
                <a:sym typeface="Symbol" panose="05050102010706020507" pitchFamily="18" charset="2"/>
              </a:rPr>
              <a:t> Скручен </a:t>
            </a:r>
            <a:r>
              <a:rPr lang="ru-RU" u="sng" dirty="0" smtClean="0">
                <a:sym typeface="Symbol" panose="05050102010706020507" pitchFamily="18" charset="2"/>
              </a:rPr>
              <a:t>по</a:t>
            </a:r>
            <a:r>
              <a:rPr lang="ru-RU" dirty="0" smtClean="0">
                <a:sym typeface="Symbol" panose="05050102010706020507" pitchFamily="18" charset="2"/>
              </a:rPr>
              <a:t> часовой стрелке </a:t>
            </a:r>
          </a:p>
          <a:p>
            <a:pPr>
              <a:lnSpc>
                <a:spcPct val="95000"/>
              </a:lnSpc>
            </a:pPr>
            <a:r>
              <a:rPr lang="ru-RU" dirty="0" smtClean="0">
                <a:sym typeface="Symbol" panose="05050102010706020507" pitchFamily="18" charset="2"/>
              </a:rPr>
              <a:t> Осевое поле направлено </a:t>
            </a:r>
            <a:r>
              <a:rPr lang="ru-RU" u="sng" dirty="0" smtClean="0">
                <a:sym typeface="Symbol" panose="05050102010706020507" pitchFamily="18" charset="2"/>
              </a:rPr>
              <a:t>к северному основанию</a:t>
            </a:r>
            <a:r>
              <a:rPr lang="ru-RU" dirty="0" smtClean="0">
                <a:sym typeface="Symbol" panose="05050102010706020507" pitchFamily="18" charset="2"/>
              </a:rPr>
              <a:t> 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23528" y="2132856"/>
            <a:ext cx="8460940" cy="830997"/>
            <a:chOff x="323528" y="2132856"/>
            <a:chExt cx="8460940" cy="830997"/>
          </a:xfrm>
        </p:grpSpPr>
        <p:sp>
          <p:nvSpPr>
            <p:cNvPr id="3" name="TextBox 2"/>
            <p:cNvSpPr txBox="1"/>
            <p:nvPr/>
          </p:nvSpPr>
          <p:spPr>
            <a:xfrm>
              <a:off x="323528" y="2132856"/>
              <a:ext cx="720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chemeClr val="tx1"/>
                  </a:solidFill>
                  <a:sym typeface="Wingdings 3"/>
                </a:rPr>
                <a:t></a:t>
              </a:r>
              <a:endParaRPr lang="ru-RU" sz="480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64388" y="2132856"/>
              <a:ext cx="720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dirty="0">
                  <a:solidFill>
                    <a:schemeClr val="tx1"/>
                  </a:solidFill>
                  <a:sym typeface="Wingdings 3"/>
                </a:rPr>
                <a:t></a:t>
              </a:r>
              <a:endParaRPr lang="ru-RU" sz="4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54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Tahoma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34404</TotalTime>
  <Words>1334</Words>
  <Application>Microsoft Office PowerPoint</Application>
  <PresentationFormat>Экран (4:3)</PresentationFormat>
  <Paragraphs>215</Paragraphs>
  <Slides>25</Slides>
  <Notes>1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Arial Narrow</vt:lpstr>
      <vt:lpstr>Tahoma</vt:lpstr>
      <vt:lpstr>Wingdings</vt:lpstr>
      <vt:lpstr>Times New Roman</vt:lpstr>
      <vt:lpstr>Calibri</vt:lpstr>
      <vt:lpstr>Symbol</vt:lpstr>
      <vt:lpstr>Wingdings 3</vt:lpstr>
      <vt:lpstr>Оформление по умолчанию</vt:lpstr>
      <vt:lpstr>Формула</vt:lpstr>
      <vt:lpstr>НАГРЕВ, УСКОРЕНИЕ И ФОРМИРОВАНИЕ ИОННОГО СОСТАВА КОРОНАЛЬНОГО ВЫБРОСА МАССЫ И ТРАНЗИЕНТА СОЛНЕЧНОГО ВЕТРА </vt:lpstr>
      <vt:lpstr>Межпланетные КВМ. Задачи</vt:lpstr>
      <vt:lpstr>Содержание</vt:lpstr>
      <vt:lpstr>Эрупция протуберанца</vt:lpstr>
      <vt:lpstr>Измерение кинематики</vt:lpstr>
      <vt:lpstr>Кинематика эруптивных структур</vt:lpstr>
      <vt:lpstr>Компенсация расширения по измеренной кинематике</vt:lpstr>
      <vt:lpstr>Наблюдения КВМ коронографами</vt:lpstr>
      <vt:lpstr>Раскручивание протуберанца</vt:lpstr>
      <vt:lpstr>Направление магнитного поля в жгуте</vt:lpstr>
      <vt:lpstr>Проявления нагрева протуберанца</vt:lpstr>
      <vt:lpstr>Анализ нагрева плазмы КВМ по ДМЭ. 1.Предэруптивный нагрев протуберанца</vt:lpstr>
      <vt:lpstr>2. Импульсный нагрев при вспышке</vt:lpstr>
      <vt:lpstr>Расчет эволюции ионного состава плазмы КВМ при движении в короне</vt:lpstr>
      <vt:lpstr>Сравнение времени расширения плазмы exp с временем рекомбинации rec ионов Fe</vt:lpstr>
      <vt:lpstr>Расчетная эволюция зарядового состава ионов Fe в плазме КВМ</vt:lpstr>
      <vt:lpstr>Транзиент на орбите Земли</vt:lpstr>
      <vt:lpstr>Магнитная структура облака</vt:lpstr>
      <vt:lpstr>Ориентация жгута </vt:lpstr>
      <vt:lpstr>Зарядовый состав ионов Fe</vt:lpstr>
      <vt:lpstr>Сравнение расчёта с наблюдениями</vt:lpstr>
      <vt:lpstr>Результаты</vt:lpstr>
      <vt:lpstr>Благодарим</vt:lpstr>
      <vt:lpstr>Дополнения</vt:lpstr>
      <vt:lpstr>Диагностика плазмы КВМ: анализ ДМЭ и усредненные параметры</vt:lpstr>
    </vt:vector>
  </TitlesOfParts>
  <Company>Организация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Victor</cp:lastModifiedBy>
  <cp:revision>7298</cp:revision>
  <dcterms:created xsi:type="dcterms:W3CDTF">2008-04-20T09:04:45Z</dcterms:created>
  <dcterms:modified xsi:type="dcterms:W3CDTF">2019-02-06T04:21:21Z</dcterms:modified>
</cp:coreProperties>
</file>