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6" r:id="rId4"/>
    <p:sldId id="267" r:id="rId5"/>
    <p:sldId id="263" r:id="rId6"/>
    <p:sldId id="264" r:id="rId7"/>
    <p:sldId id="261" r:id="rId8"/>
    <p:sldId id="260" r:id="rId9"/>
    <p:sldId id="258" r:id="rId10"/>
    <p:sldId id="265" r:id="rId11"/>
    <p:sldId id="25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8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966890-0B85-4059-95BD-CFB15E065E5B}" type="datetimeFigureOut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C5DF5E-C0E6-425E-968A-2110F00F5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7519E-A5A4-4677-B47F-BEE270E6510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845EAE-EE8F-4008-8BBF-1334F7F36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FAD82-96F5-4CB4-BF8A-A101E9E9EC6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77B51-223A-46D5-935E-D7504667B6C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D6395B-87C6-40BD-9B4E-985BC11346C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9873C-D7B3-4562-9F90-24140BF4836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A9FE-9AE4-4D08-B1FA-AF2F8B173F5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B07B1-B69D-4C08-9E76-D26BEE14143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3052E-A821-44ED-8CEF-32804935293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574AA5-7E03-49DD-84A9-800F89D8328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1BEBA-9208-45AE-A446-9F6C48D9E8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0FA5-65D5-4D0D-9BA4-3A0B5C0E6FAF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96E7-5FD3-43E9-8F8A-BBD88982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B0CE-EDFB-4AA6-9899-596FEE16D010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7375-56C4-4E76-97FC-DB51CDF85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882F-AA9B-41CD-91CB-7CD12321B4F8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0258-2642-4CDA-BD98-B3D64F59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BE7F-5F14-4851-9CF7-637A3679526A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E316-D0F3-46E7-867C-F5E80A814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705C-8918-4C65-A97A-DD64B4D70A8A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1AEF-B71E-45E1-B9AC-D64536A8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3F58-6E31-4224-B0BC-7590825DAE9D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9A22-8003-49D2-AECD-0916F55EF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90D0-2E48-4671-99AE-2AD61541A070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3142-6AA9-4C4C-BF1F-7A929847A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6F09-9392-43F5-85AC-A4E36DA8FA93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BB2F-FE78-4919-A2BE-A8B51B272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64C0-0B71-48A0-BA20-EA0154279826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890F-99CE-4835-AAD2-893DB9B2C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F0EB-2EEB-4160-B0DE-7C69B5531AA2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2E09-F667-449D-9701-CD8077971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1848-8A83-4F11-9761-53AC7039BF2F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7122-358A-4AB2-8A2F-6A149E18E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34214E-5D64-4B95-B97C-64328A614287}" type="datetime1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91D201-E36C-47C2-AC34-7F382790F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.a.akoev@ustu.ru" TargetMode="External"/><Relationship Id="rId5" Type="http://schemas.openxmlformats.org/officeDocument/2006/relationships/hyperlink" Target="mailto:alex.podchinenov@usu.r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ournals.urfu.ru/" TargetMode="External"/><Relationship Id="rId5" Type="http://schemas.openxmlformats.org/officeDocument/2006/relationships/image" Target="../media/image37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.a.akoev@ustu.ru" TargetMode="External"/><Relationship Id="rId5" Type="http://schemas.openxmlformats.org/officeDocument/2006/relationships/hyperlink" Target="mailto:alex.podchinenov@usu.ru" TargetMode="External"/><Relationship Id="rId4" Type="http://schemas.openxmlformats.org/officeDocument/2006/relationships/image" Target="../media/image4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lar.urfu.ru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13" Type="http://schemas.openxmlformats.org/officeDocument/2006/relationships/image" Target="../media/image21.png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12" Type="http://schemas.openxmlformats.org/officeDocument/2006/relationships/image" Target="../media/image4.png"/><Relationship Id="rId17" Type="http://schemas.openxmlformats.org/officeDocument/2006/relationships/image" Target="../media/image25.tif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.jpeg"/><Relationship Id="rId5" Type="http://schemas.openxmlformats.org/officeDocument/2006/relationships/image" Target="../media/image15.tiff"/><Relationship Id="rId15" Type="http://schemas.openxmlformats.org/officeDocument/2006/relationships/image" Target="../media/image23.tiff"/><Relationship Id="rId10" Type="http://schemas.openxmlformats.org/officeDocument/2006/relationships/image" Target="../media/image20.tiff"/><Relationship Id="rId4" Type="http://schemas.openxmlformats.org/officeDocument/2006/relationships/image" Target="../media/image14.tiff"/><Relationship Id="rId9" Type="http://schemas.openxmlformats.org/officeDocument/2006/relationships/image" Target="../media/image19.tif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11" Type="http://schemas.openxmlformats.org/officeDocument/2006/relationships/image" Target="../media/image20.tiff"/><Relationship Id="rId5" Type="http://schemas.openxmlformats.org/officeDocument/2006/relationships/image" Target="../media/image13.tiff"/><Relationship Id="rId10" Type="http://schemas.openxmlformats.org/officeDocument/2006/relationships/image" Target="../media/image19.tiff"/><Relationship Id="rId4" Type="http://schemas.openxmlformats.org/officeDocument/2006/relationships/image" Target="../media/image4.png"/><Relationship Id="rId9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98988"/>
            <a:ext cx="9148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540250" y="549275"/>
            <a:ext cx="3957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400"/>
              </a:lnSpc>
              <a:defRPr/>
            </a:pPr>
            <a:r>
              <a:rPr lang="ru-RU" sz="5400" b="1" cap="all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Проект</a:t>
            </a:r>
            <a:r>
              <a:rPr lang="en-US" sz="5400" b="1" cap="all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5400" b="1" cap="all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создания</a:t>
            </a:r>
            <a:endParaRPr lang="en-US" sz="5400" b="1" cap="all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540250" y="1700213"/>
            <a:ext cx="42084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3200"/>
              </a:lnSpc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издательства международных научных журналов </a:t>
            </a:r>
          </a:p>
          <a:p>
            <a:pPr eaLnBrk="1" hangingPunct="1">
              <a:lnSpc>
                <a:spcPts val="3200"/>
              </a:lnSpc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Уральского федерального университета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987675" y="4581525"/>
            <a:ext cx="5976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Подчиненов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Алексей Васильевич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5"/>
              </a:rPr>
              <a:t>alex.podchinenov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5"/>
              </a:rPr>
              <a:t>@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5"/>
              </a:rPr>
              <a:t>usu.ru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)</a:t>
            </a:r>
          </a:p>
          <a:p>
            <a:pPr eaLnBrk="1" hangingPunct="1">
              <a:defRPr/>
            </a:pP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Акоев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Марк Анатольевич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6"/>
              </a:rPr>
              <a:t>m.a.akoev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6"/>
              </a:rPr>
              <a:t>@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6"/>
              </a:rPr>
              <a:t>ustu.ru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)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Уральский федеральный университет,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г. Екатеринбург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Проект Издательство\Презентация\Обложки\Abstract science background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9363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338388" y="158750"/>
            <a:ext cx="641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>
                <a:solidFill>
                  <a:srgbClr val="7030A0"/>
                </a:solidFill>
                <a:latin typeface="Verdana" pitchFamily="34" charset="0"/>
              </a:rPr>
              <a:t>Проект создания издательства международных научных журналов УрФУ </a:t>
            </a:r>
          </a:p>
        </p:txBody>
      </p:sp>
      <p:pic>
        <p:nvPicPr>
          <p:cNvPr id="32772" name="Picture 4" descr="http://www.jonwhipple.com/images/open-journal-systems-detail-1-large.gif"/>
          <p:cNvPicPr>
            <a:picLocks noChangeAspect="1" noChangeArrowheads="1"/>
          </p:cNvPicPr>
          <p:nvPr/>
        </p:nvPicPr>
        <p:blipFill>
          <a:blip r:embed="rId5"/>
          <a:srcRect l="26460" t="15120" r="28181" b="16841"/>
          <a:stretch>
            <a:fillRect/>
          </a:stretch>
        </p:blipFill>
        <p:spPr bwMode="auto">
          <a:xfrm>
            <a:off x="0" y="836613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987675" y="908050"/>
            <a:ext cx="57610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Open Journal Systems</a:t>
            </a:r>
          </a:p>
          <a:p>
            <a:pPr eaLnBrk="1" hangingPunct="1">
              <a:defRPr/>
            </a:pPr>
            <a:r>
              <a:rPr lang="en-US" sz="2800" dirty="0" smtClean="0"/>
              <a:t>http://pkp.sfu.ca/ojs/‎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800" dirty="0" smtClean="0">
                <a:hlinkClick r:id="rId6"/>
              </a:rPr>
              <a:t>http://journals.urfu.ru/</a:t>
            </a:r>
            <a:endParaRPr lang="en-US" sz="2800" dirty="0" smtClean="0"/>
          </a:p>
          <a:p>
            <a:pPr eaLnBrk="1" hangingPunct="1">
              <a:defRPr/>
            </a:pP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7"/>
          <a:srcRect l="4884" t="11415" r="6354" b="14830"/>
          <a:stretch>
            <a:fillRect/>
          </a:stretch>
        </p:blipFill>
        <p:spPr bwMode="auto">
          <a:xfrm>
            <a:off x="2987675" y="2636838"/>
            <a:ext cx="5400675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356100" y="188913"/>
            <a:ext cx="39576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4400"/>
              </a:lnSpc>
              <a:defRPr/>
            </a:pPr>
            <a:r>
              <a:rPr lang="ru-RU" sz="5400" b="1" cap="all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Проект</a:t>
            </a:r>
            <a:r>
              <a:rPr lang="en-US" sz="5400" b="1" cap="all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5400" b="1" cap="all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создания</a:t>
            </a:r>
            <a:endParaRPr lang="en-US" sz="5400" b="1" cap="all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4284663" y="1484313"/>
            <a:ext cx="46085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b="1">
                <a:solidFill>
                  <a:srgbClr val="7030A0"/>
                </a:solidFill>
              </a:rPr>
              <a:t>издательства международных научных журналов </a:t>
            </a:r>
          </a:p>
          <a:p>
            <a:pPr>
              <a:lnSpc>
                <a:spcPts val="3200"/>
              </a:lnSpc>
            </a:pPr>
            <a:r>
              <a:rPr lang="ru-RU" sz="2400" b="1">
                <a:solidFill>
                  <a:srgbClr val="7030A0"/>
                </a:solidFill>
              </a:rPr>
              <a:t>Уральского федерального университета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95288" y="4292600"/>
            <a:ext cx="8353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300" b="1" dirty="0">
                <a:solidFill>
                  <a:srgbClr val="7030A0"/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3482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89363"/>
            <a:ext cx="16176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42988" y="5300663"/>
            <a:ext cx="76327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Подчиненов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Алексей Васильевич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hlinkClick r:id="rId5"/>
              </a:rPr>
              <a:t>alex.podchinenov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hlinkClick r:id="rId5"/>
              </a:rPr>
              <a:t>@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hlinkClick r:id="rId5"/>
              </a:rPr>
              <a:t>usu.ru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)</a:t>
            </a:r>
          </a:p>
          <a:p>
            <a:pPr algn="ctr">
              <a:defRPr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Акоев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Марк Анатольевич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hlinkClick r:id="rId6"/>
              </a:rPr>
              <a:t>m.a.akoev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hlinkClick r:id="rId6"/>
              </a:rPr>
              <a:t>@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hlinkClick r:id="rId6"/>
              </a:rPr>
              <a:t>ustu.ru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Уральский федеральный университет,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г. Екатеринбург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Проект Издательство\Презентация\Обложки\Abstract science background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9363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338388" y="158750"/>
            <a:ext cx="641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>
                <a:solidFill>
                  <a:srgbClr val="7030A0"/>
                </a:solidFill>
                <a:latin typeface="Verdana" pitchFamily="34" charset="0"/>
              </a:rPr>
              <a:t>Проект создания издательства международных научных журналов УрФУ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39750" y="1341438"/>
            <a:ext cx="792003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600"/>
              <a:t>– популяризация в мире достижений научных школ УрФУ и УрФО в сферах  естественных, гуманитарных, социальных, математических и технических наук.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8050"/>
            <a:ext cx="8208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Цель проекта: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Проект Издательство\Презентация\Обложки\Abstract science background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9363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338388" y="158750"/>
            <a:ext cx="641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>
                <a:solidFill>
                  <a:srgbClr val="7030A0"/>
                </a:solidFill>
                <a:latin typeface="Verdana" pitchFamily="34" charset="0"/>
              </a:rPr>
              <a:t>Проект создания издательства международных научных журналов УрФУ 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9750" y="3573463"/>
            <a:ext cx="439261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58775" indent="-358775">
              <a:buFont typeface="Calibri" pitchFamily="34" charset="0"/>
              <a:buAutoNum type="arabicPeriod"/>
            </a:pPr>
            <a:r>
              <a:rPr lang="ru-RU" sz="1400">
                <a:latin typeface="Verdana" pitchFamily="34" charset="0"/>
              </a:rPr>
              <a:t>Достижение предусмотренного Указом Президента Российской Федерации N 599 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«О мерах по реализации государственной политики в области образования и науки» 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от 7 мая 2012 года </a:t>
            </a:r>
            <a:r>
              <a:rPr lang="ru-RU" sz="1400" b="1">
                <a:latin typeface="Verdana" pitchFamily="34" charset="0"/>
              </a:rPr>
              <a:t>увеличения </a:t>
            </a:r>
            <a:r>
              <a:rPr lang="en-US" sz="1400" b="1">
                <a:latin typeface="Verdana" pitchFamily="34" charset="0"/>
              </a:rPr>
              <a:t/>
            </a:r>
            <a:br>
              <a:rPr lang="en-US" sz="1400" b="1">
                <a:latin typeface="Verdana" pitchFamily="34" charset="0"/>
              </a:rPr>
            </a:br>
            <a:r>
              <a:rPr lang="ru-RU" sz="1400" b="1">
                <a:latin typeface="Verdana" pitchFamily="34" charset="0"/>
              </a:rPr>
              <a:t>к 2015 году доли публикаций российских исследователей</a:t>
            </a:r>
            <a:r>
              <a:rPr lang="ru-RU" sz="1400">
                <a:latin typeface="Verdana" pitchFamily="34" charset="0"/>
              </a:rPr>
              <a:t> 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в общем количестве публикаций 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в мировых научных журналах, индексируемых базе данных «Сеть науки»</a:t>
            </a:r>
            <a:r>
              <a:rPr lang="en-US" sz="1400">
                <a:latin typeface="Verdana" pitchFamily="34" charset="0"/>
              </a:rPr>
              <a:t> </a:t>
            </a:r>
            <a:r>
              <a:rPr lang="ru-RU" sz="1400">
                <a:latin typeface="Verdana" pitchFamily="34" charset="0"/>
              </a:rPr>
              <a:t>(WEB of Science), </a:t>
            </a:r>
            <a:r>
              <a:rPr lang="ru-RU" sz="1400" b="1">
                <a:latin typeface="Verdana" pitchFamily="34" charset="0"/>
              </a:rPr>
              <a:t>до 2,44 процента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8050"/>
            <a:ext cx="8208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Побудительные мотивы: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5148263" y="3573463"/>
            <a:ext cx="36004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buFont typeface="Calibri" pitchFamily="34" charset="0"/>
              <a:buAutoNum type="arabicPeriod" startAt="2"/>
            </a:pPr>
            <a:r>
              <a:rPr lang="ru-RU" sz="1400">
                <a:latin typeface="Verdana" pitchFamily="34" charset="0"/>
              </a:rPr>
              <a:t>Позиционирование Уральского федерального университета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как одного из мировых научных 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и интеллектуальных центров. 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 b="1">
                <a:latin typeface="Verdana" pitchFamily="34" charset="0"/>
              </a:rPr>
              <a:t>Вхождение университета </a:t>
            </a:r>
            <a:r>
              <a:rPr lang="en-US" sz="1400" b="1">
                <a:latin typeface="Verdana" pitchFamily="34" charset="0"/>
              </a:rPr>
              <a:t/>
            </a:r>
            <a:br>
              <a:rPr lang="en-US" sz="1400" b="1">
                <a:latin typeface="Verdana" pitchFamily="34" charset="0"/>
              </a:rPr>
            </a:br>
            <a:r>
              <a:rPr lang="ru-RU" sz="1400" b="1">
                <a:latin typeface="Verdana" pitchFamily="34" charset="0"/>
              </a:rPr>
              <a:t>к 2020 году в первую сотню ведущих мировых университетов </a:t>
            </a:r>
            <a:r>
              <a:rPr lang="en-US" sz="1400" b="1">
                <a:latin typeface="Verdana" pitchFamily="34" charset="0"/>
              </a:rPr>
              <a:t/>
            </a:r>
            <a:br>
              <a:rPr lang="en-US" sz="1400" b="1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(согласно рейтингу университетов QS University Rankings).</a:t>
            </a:r>
          </a:p>
        </p:txBody>
      </p:sp>
      <p:pic>
        <p:nvPicPr>
          <p:cNvPr id="18439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508125"/>
            <a:ext cx="2779712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" descr="D:\q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9475" y="1508125"/>
            <a:ext cx="1978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Проект Издательство\Презентация\Обложки\Abstract science background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9363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38388" y="158750"/>
            <a:ext cx="641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>
                <a:solidFill>
                  <a:srgbClr val="7030A0"/>
                </a:solidFill>
                <a:latin typeface="Verdana" pitchFamily="34" charset="0"/>
              </a:rPr>
              <a:t>Проект создания издательства международных научных журналов УрФУ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9750" y="1341438"/>
            <a:ext cx="792003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742950" eaLnBrk="0" hangingPunct="0">
              <a:buFontTx/>
              <a:buAutoNum type="arabicPeriod"/>
            </a:pPr>
            <a:r>
              <a:rPr lang="ru-RU" sz="3200"/>
              <a:t>Открытый доступ (</a:t>
            </a:r>
            <a:r>
              <a:rPr lang="en-US" sz="3200"/>
              <a:t>gold open access</a:t>
            </a:r>
            <a:r>
              <a:rPr lang="ru-RU" sz="3200"/>
              <a:t>)</a:t>
            </a:r>
          </a:p>
          <a:p>
            <a:pPr marL="742950" indent="-742950" eaLnBrk="0" hangingPunct="0">
              <a:buFontTx/>
              <a:buAutoNum type="arabicPeriod"/>
            </a:pPr>
            <a:r>
              <a:rPr lang="ru-RU" sz="3200"/>
              <a:t>Публикация в институциональном архиве УрФУ (</a:t>
            </a:r>
            <a:r>
              <a:rPr lang="en-US" sz="3200">
                <a:hlinkClick r:id="rId5"/>
              </a:rPr>
              <a:t>http://elar.urfu.ru</a:t>
            </a:r>
            <a:r>
              <a:rPr lang="en-US" sz="3200"/>
              <a:t> </a:t>
            </a:r>
            <a:r>
              <a:rPr lang="ru-RU" sz="3200"/>
              <a:t>индексация в </a:t>
            </a:r>
            <a:r>
              <a:rPr lang="en-US" sz="3200"/>
              <a:t>Google Scholar</a:t>
            </a:r>
            <a:r>
              <a:rPr lang="ru-RU" sz="3200"/>
              <a:t>)</a:t>
            </a:r>
          </a:p>
          <a:p>
            <a:pPr marL="742950" indent="-742950" eaLnBrk="0" hangingPunct="0">
              <a:buFontTx/>
              <a:buAutoNum type="arabicPeriod"/>
            </a:pPr>
            <a:r>
              <a:rPr lang="ru-RU" sz="3200"/>
              <a:t>Доступность на платформах агрегаторов:</a:t>
            </a:r>
          </a:p>
          <a:p>
            <a:pPr marL="1485900" lvl="1" indent="-742950" eaLnBrk="0" hangingPunct="0">
              <a:buFont typeface="Arial" charset="0"/>
              <a:buChar char="•"/>
            </a:pPr>
            <a:r>
              <a:rPr lang="en-US" sz="3200"/>
              <a:t>EBSCO </a:t>
            </a:r>
            <a:r>
              <a:rPr lang="en-GB" sz="3200"/>
              <a:t> - </a:t>
            </a:r>
            <a:r>
              <a:rPr lang="ru-RU" sz="3200"/>
              <a:t>два журнала размещено, на экспертизе один</a:t>
            </a:r>
          </a:p>
          <a:p>
            <a:pPr marL="1485900" lvl="1" indent="-742950" eaLnBrk="0" hangingPunct="0">
              <a:buFont typeface="Arial" charset="0"/>
              <a:buChar char="•"/>
            </a:pPr>
            <a:r>
              <a:rPr lang="en-US" sz="3200"/>
              <a:t>ProQuest – </a:t>
            </a:r>
            <a:r>
              <a:rPr lang="ru-RU" sz="3200"/>
              <a:t>начало переговоров</a:t>
            </a:r>
          </a:p>
          <a:p>
            <a:pPr marL="742950" indent="-742950" eaLnBrk="0" hangingPunct="0">
              <a:buFont typeface="Calibri" pitchFamily="34" charset="0"/>
              <a:buAutoNum type="arabicPeriod"/>
            </a:pPr>
            <a:r>
              <a:rPr lang="ru-RU" sz="3200"/>
              <a:t>Попадание в ведущие индексы цитирования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39750" y="908050"/>
            <a:ext cx="8208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Доступность журналов: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Проект Издательство\Презентация\Обложки\Abstract science background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9363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338388" y="158750"/>
            <a:ext cx="641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>
                <a:solidFill>
                  <a:srgbClr val="7030A0"/>
                </a:solidFill>
                <a:latin typeface="Verdana" pitchFamily="34" charset="0"/>
              </a:rPr>
              <a:t>Проект создания издательства международных научных журналов УрФУ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250950" y="2205038"/>
            <a:ext cx="26987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latin typeface="Verdana" pitchFamily="34" charset="0"/>
              </a:rPr>
              <a:t>Тесные научные контакты </a:t>
            </a:r>
            <a:r>
              <a:rPr lang="ru-RU" sz="1400">
                <a:latin typeface="Verdana" pitchFamily="34" charset="0"/>
              </a:rPr>
              <a:t>ученых университета</a:t>
            </a:r>
            <a:br>
              <a:rPr lang="ru-RU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с зарубежными коллегами.</a:t>
            </a:r>
            <a:endParaRPr lang="ru-RU" sz="1400" b="1">
              <a:latin typeface="Verdana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39750" y="908050"/>
            <a:ext cx="82089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Сведения 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>об опыте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,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используемом 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>в проекте:</a:t>
            </a: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5089525" y="2205038"/>
            <a:ext cx="35861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latin typeface="Verdana" pitchFamily="34" charset="0"/>
              </a:rPr>
              <a:t>Высококвалифицированные научные редакторы, </a:t>
            </a:r>
            <a:r>
              <a:rPr lang="ru-RU" sz="1400">
                <a:latin typeface="Verdana" pitchFamily="34" charset="0"/>
              </a:rPr>
              <a:t>имеющие опыт издания</a:t>
            </a:r>
            <a:r>
              <a:rPr lang="en-US" sz="1400">
                <a:latin typeface="Verdana" pitchFamily="34" charset="0"/>
              </a:rPr>
              <a:t> </a:t>
            </a:r>
            <a:r>
              <a:rPr lang="ru-RU" sz="1400">
                <a:latin typeface="Verdana" pitchFamily="34" charset="0"/>
              </a:rPr>
              <a:t>и работы в редколлегиях российских и международных научных журналов.</a:t>
            </a:r>
            <a:endParaRPr lang="ru-RU" sz="1400" b="1">
              <a:latin typeface="Verdana" pitchFamily="34" charset="0"/>
            </a:endParaRPr>
          </a:p>
        </p:txBody>
      </p:sp>
      <p:sp>
        <p:nvSpPr>
          <p:cNvPr id="22535" name="TextBox 3"/>
          <p:cNvSpPr txBox="1">
            <a:spLocks noChangeArrowheads="1"/>
          </p:cNvSpPr>
          <p:nvPr/>
        </p:nvSpPr>
        <p:spPr bwMode="auto">
          <a:xfrm>
            <a:off x="5089525" y="3638550"/>
            <a:ext cx="36591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latin typeface="Verdana" pitchFamily="34" charset="0"/>
              </a:rPr>
              <a:t>Крупнейшее издательство </a:t>
            </a:r>
            <a:br>
              <a:rPr lang="ru-RU" sz="1400" b="1">
                <a:latin typeface="Verdana" pitchFamily="34" charset="0"/>
              </a:rPr>
            </a:br>
            <a:r>
              <a:rPr lang="ru-RU" sz="1400" b="1">
                <a:latin typeface="Verdana" pitchFamily="34" charset="0"/>
              </a:rPr>
              <a:t>в Уральском регионе </a:t>
            </a:r>
            <a:r>
              <a:rPr lang="ru-RU" sz="1400">
                <a:latin typeface="Verdana" pitchFamily="34" charset="0"/>
              </a:rPr>
              <a:t>с 30-летней историей (Издательство Уральского университета – УрФУ)</a:t>
            </a:r>
            <a:endParaRPr lang="ru-RU" sz="1400" b="1">
              <a:latin typeface="Verdana" pitchFamily="34" charset="0"/>
            </a:endParaRPr>
          </a:p>
        </p:txBody>
      </p:sp>
      <p:sp>
        <p:nvSpPr>
          <p:cNvPr id="22536" name="TextBox 3"/>
          <p:cNvSpPr txBox="1">
            <a:spLocks noChangeArrowheads="1"/>
          </p:cNvSpPr>
          <p:nvPr/>
        </p:nvSpPr>
        <p:spPr bwMode="auto">
          <a:xfrm>
            <a:off x="5148263" y="5126038"/>
            <a:ext cx="2897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latin typeface="Verdana" pitchFamily="34" charset="0"/>
              </a:rPr>
              <a:t>Собственная типография.</a:t>
            </a:r>
          </a:p>
        </p:txBody>
      </p:sp>
      <p:sp>
        <p:nvSpPr>
          <p:cNvPr id="22537" name="TextBox 3"/>
          <p:cNvSpPr txBox="1">
            <a:spLocks noChangeArrowheads="1"/>
          </p:cNvSpPr>
          <p:nvPr/>
        </p:nvSpPr>
        <p:spPr bwMode="auto">
          <a:xfrm>
            <a:off x="1328738" y="4891088"/>
            <a:ext cx="2667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latin typeface="Verdana" pitchFamily="34" charset="0"/>
              </a:rPr>
              <a:t>Высоко-</a:t>
            </a:r>
            <a:br>
              <a:rPr lang="ru-RU" sz="1400" b="1">
                <a:latin typeface="Verdana" pitchFamily="34" charset="0"/>
              </a:rPr>
            </a:br>
            <a:r>
              <a:rPr lang="ru-RU" sz="1400" b="1">
                <a:latin typeface="Verdana" pitchFamily="34" charset="0"/>
              </a:rPr>
              <a:t>профессиональные переводчики.</a:t>
            </a:r>
          </a:p>
        </p:txBody>
      </p:sp>
      <p:sp>
        <p:nvSpPr>
          <p:cNvPr id="22538" name="TextBox 3"/>
          <p:cNvSpPr txBox="1">
            <a:spLocks noChangeArrowheads="1"/>
          </p:cNvSpPr>
          <p:nvPr/>
        </p:nvSpPr>
        <p:spPr bwMode="auto">
          <a:xfrm>
            <a:off x="1311275" y="3638550"/>
            <a:ext cx="28559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latin typeface="Verdana" pitchFamily="34" charset="0"/>
              </a:rPr>
              <a:t>Опыт сотрудничества </a:t>
            </a:r>
            <a:br>
              <a:rPr lang="ru-RU" sz="1400" b="1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с крупнейшими международными агрегаторами.</a:t>
            </a:r>
            <a:endParaRPr lang="ru-RU" sz="1400" b="1">
              <a:latin typeface="Verdana" pitchFamily="34" charset="0"/>
            </a:endParaRPr>
          </a:p>
        </p:txBody>
      </p:sp>
      <p:pic>
        <p:nvPicPr>
          <p:cNvPr id="22539" name="Picture 5" descr="D:\Проект Издательство\Презентация\Обложки\Abstract science background\01-co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9413" y="3638550"/>
            <a:ext cx="909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5" descr="D:\Проект Издательство\Презентация\Обложки\Abstract science background\01-cop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7188" y="2205038"/>
            <a:ext cx="9080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5" descr="D:\Проект Издательство\Презентация\Обложки\Abstract science background\01-cop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7188" y="4891088"/>
            <a:ext cx="9080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5" descr="D:\Проект Издательство\Презентация\Обложки\Abstract science background\01-cop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363855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5" descr="D:\Проект Издательство\Презентация\Обложки\Abstract science background\01-cop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600" y="4891088"/>
            <a:ext cx="9080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5" descr="D:\Проект Издательство\Презентация\Обложки\Abstract science background\01-copy.png"/>
          <p:cNvPicPr>
            <a:picLocks noChangeAspect="1" noChangeArrowheads="1"/>
          </p:cNvPicPr>
          <p:nvPr/>
        </p:nvPicPr>
        <p:blipFill>
          <a:blip r:embed="rId10"/>
          <a:srcRect b="-1772"/>
          <a:stretch>
            <a:fillRect/>
          </a:stretch>
        </p:blipFill>
        <p:spPr bwMode="auto">
          <a:xfrm>
            <a:off x="323850" y="2205038"/>
            <a:ext cx="9080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Прямоугольник 5143"/>
          <p:cNvSpPr/>
          <p:nvPr/>
        </p:nvSpPr>
        <p:spPr>
          <a:xfrm>
            <a:off x="2166938" y="4005263"/>
            <a:ext cx="6869112" cy="2160587"/>
          </a:xfrm>
          <a:prstGeom prst="rect">
            <a:avLst/>
          </a:prstGeom>
          <a:ln w="127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7343775" y="1714500"/>
            <a:ext cx="415925" cy="34607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6" name="Рисунок 5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25" y="4178300"/>
            <a:ext cx="1047750" cy="14843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138" name="Рисунок 5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288" y="4344988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139" name="Рисунок 5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350" y="4511675"/>
            <a:ext cx="1049338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4582" name="Рисунок 51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3288" y="5337175"/>
            <a:ext cx="4873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Рисунок 51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788" y="2108200"/>
            <a:ext cx="984250" cy="13922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134" name="Рисунок 51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200" y="4178300"/>
            <a:ext cx="1047750" cy="14843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135" name="Рисунок 51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8975" y="4344988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137" name="Рисунок 51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7163" y="4511675"/>
            <a:ext cx="1049337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4587" name="Picture 2" descr="D:\Проект Издательство\Презентация\Обложки\Abstract science background\0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329363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Box 2"/>
          <p:cNvSpPr txBox="1">
            <a:spLocks noChangeArrowheads="1"/>
          </p:cNvSpPr>
          <p:nvPr/>
        </p:nvSpPr>
        <p:spPr bwMode="auto">
          <a:xfrm>
            <a:off x="2338388" y="158750"/>
            <a:ext cx="641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>
                <a:solidFill>
                  <a:srgbClr val="7030A0"/>
                </a:solidFill>
                <a:latin typeface="Verdana" pitchFamily="34" charset="0"/>
              </a:rPr>
              <a:t>Проект создания издательства международных научных журналов УрФУ 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39750" y="908050"/>
            <a:ext cx="82089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</a:rPr>
              <a:t>Содержание проекта:</a:t>
            </a:r>
          </a:p>
        </p:txBody>
      </p:sp>
      <p:sp>
        <p:nvSpPr>
          <p:cNvPr id="24591" name="TextBox 3"/>
          <p:cNvSpPr txBox="1">
            <a:spLocks noChangeArrowheads="1"/>
          </p:cNvSpPr>
          <p:nvPr/>
        </p:nvSpPr>
        <p:spPr bwMode="auto">
          <a:xfrm>
            <a:off x="539750" y="1490663"/>
            <a:ext cx="324008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>
                <a:latin typeface="Verdana" pitchFamily="34" charset="0"/>
              </a:rPr>
              <a:t>Проект является интегральным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и включает в себя</a:t>
            </a:r>
            <a:r>
              <a:rPr lang="en-US" sz="1400">
                <a:latin typeface="Verdana" pitchFamily="34" charset="0"/>
              </a:rPr>
              <a:t> </a:t>
            </a:r>
            <a:r>
              <a:rPr lang="ru-RU" sz="1400">
                <a:latin typeface="Verdana" pitchFamily="34" charset="0"/>
              </a:rPr>
              <a:t>как проекты институтов УрФУ по созданию новых научных журналов на современной инновационной основе,</a:t>
            </a:r>
            <a:r>
              <a:rPr lang="en-US" sz="1400">
                <a:latin typeface="Verdana" pitchFamily="34" charset="0"/>
              </a:rPr>
              <a:t> </a:t>
            </a:r>
            <a:r>
              <a:rPr lang="ru-RU" sz="1400">
                <a:latin typeface="Verdana" pitchFamily="34" charset="0"/>
              </a:rPr>
              <a:t>так и планы развития 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уже существующих научных журналов до уровня индексируемых </a:t>
            </a:r>
            <a:r>
              <a:rPr lang="en-US" sz="1400">
                <a:latin typeface="Verdana" pitchFamily="34" charset="0"/>
              </a:rPr>
              <a:t/>
            </a:r>
            <a:br>
              <a:rPr lang="en-US" sz="1400">
                <a:latin typeface="Verdana" pitchFamily="34" charset="0"/>
              </a:rPr>
            </a:br>
            <a:r>
              <a:rPr lang="ru-RU" sz="1400">
                <a:latin typeface="Verdana" pitchFamily="34" charset="0"/>
              </a:rPr>
              <a:t>в международных базах данных SCOPUS и Web of Science.</a:t>
            </a:r>
          </a:p>
        </p:txBody>
      </p:sp>
      <p:pic>
        <p:nvPicPr>
          <p:cNvPr id="5131" name="Рисунок 5130"/>
          <p:cNvPicPr>
            <a:picLocks noChangeAspect="1"/>
          </p:cNvPicPr>
          <p:nvPr/>
        </p:nvPicPr>
        <p:blipFill rotWithShape="1">
          <a:blip r:embed="rId13"/>
          <a:srcRect l="-10507" r="-10507"/>
          <a:stretch/>
        </p:blipFill>
        <p:spPr>
          <a:xfrm>
            <a:off x="1908175" y="5199063"/>
            <a:ext cx="1368425" cy="611187"/>
          </a:xfrm>
          <a:prstGeom prst="rect">
            <a:avLst/>
          </a:prstGeom>
          <a:solidFill>
            <a:schemeClr val="lt1"/>
          </a:solidFill>
          <a:ln w="127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132" name="Рисунок 5131"/>
          <p:cNvPicPr>
            <a:picLocks noChangeAspect="1"/>
          </p:cNvPicPr>
          <p:nvPr/>
        </p:nvPicPr>
        <p:blipFill rotWithShape="1">
          <a:blip r:embed="rId14"/>
          <a:srcRect l="-1" r="29596"/>
          <a:stretch/>
        </p:blipFill>
        <p:spPr>
          <a:xfrm>
            <a:off x="1908175" y="4302125"/>
            <a:ext cx="1368425" cy="563563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4594" name="Рисунок 513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97513" y="836613"/>
            <a:ext cx="17160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Рисунок 51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0875" y="2179638"/>
            <a:ext cx="984250" cy="13938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141" name="Рисунок 51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0963" y="2276475"/>
            <a:ext cx="985837" cy="13938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cxnSp>
        <p:nvCxnSpPr>
          <p:cNvPr id="5147" name="Прямая соединительная линия 5146"/>
          <p:cNvCxnSpPr/>
          <p:nvPr/>
        </p:nvCxnSpPr>
        <p:spPr>
          <a:xfrm>
            <a:off x="3960813" y="1557338"/>
            <a:ext cx="4787900" cy="0"/>
          </a:xfrm>
          <a:prstGeom prst="line">
            <a:avLst/>
          </a:prstGeom>
          <a:ln w="12700">
            <a:solidFill>
              <a:srgbClr val="7030A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Стрелка вниз 66"/>
          <p:cNvSpPr/>
          <p:nvPr/>
        </p:nvSpPr>
        <p:spPr>
          <a:xfrm>
            <a:off x="5149850" y="1714500"/>
            <a:ext cx="417513" cy="23622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>
            <a:off x="7343775" y="3730625"/>
            <a:ext cx="415925" cy="34607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600" name="Рисунок 7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0813" y="5170488"/>
            <a:ext cx="4873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Рисунок 7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7350" y="5503863"/>
            <a:ext cx="4873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Проект Издательство\Презентация\Обложки\Abstract science background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9363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338388" y="158750"/>
            <a:ext cx="641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>
                <a:solidFill>
                  <a:srgbClr val="7030A0"/>
                </a:solidFill>
                <a:latin typeface="Verdana" pitchFamily="34" charset="0"/>
              </a:rPr>
              <a:t>Проект создания издательства международных научных журналов УрФУ 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39750" y="690563"/>
            <a:ext cx="82089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</a:rPr>
              <a:t>Журналы Уральского федерального университета, включенные в интегрированный проект: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835150" y="1700213"/>
            <a:ext cx="28813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Quaestio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Rоssica: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rgbClr val="7030A0"/>
                </a:solidFill>
                <a:latin typeface="+mj-lt"/>
              </a:rPr>
            </a:b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историко-филологические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исследования </a:t>
            </a:r>
            <a:endParaRPr lang="en-US" sz="1600" b="1" dirty="0" smtClean="0">
              <a:solidFill>
                <a:srgbClr val="7030A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/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rgbClr val="7030A0"/>
                </a:solidFill>
                <a:latin typeface="+mj-lt"/>
              </a:rPr>
            </a:b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Quaestio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Rossica: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rgbClr val="7030A0"/>
                </a:solidFill>
                <a:latin typeface="+mj-lt"/>
              </a:rPr>
            </a:b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Studies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in History and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Philology</a:t>
            </a:r>
            <a:endParaRPr lang="ru-RU" sz="1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604963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3170238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0" y="4745038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6633" name="Рисунок 4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" y="4135438"/>
            <a:ext cx="514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1835150" y="3357563"/>
            <a:ext cx="2881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Процессы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 химии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химической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технологии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Processes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in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Chemistry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&amp;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Chemical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Technology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1835150" y="5286375"/>
            <a:ext cx="28813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FF9801"/>
                </a:solidFill>
                <a:latin typeface="+mj-lt"/>
              </a:rPr>
              <a:t>Journal of Computer Science: Theory 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FF9801"/>
                </a:solidFill>
                <a:latin typeface="+mj-lt"/>
              </a:rPr>
              <a:t>Methods</a:t>
            </a:r>
            <a:endParaRPr lang="ru-RU" sz="1600" b="1" dirty="0">
              <a:solidFill>
                <a:srgbClr val="FF9801"/>
              </a:solidFill>
              <a:latin typeface="+mj-lt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363" y="1604963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363" y="3170238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2363" y="4745038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6639" name="Рисунок 5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5710238"/>
            <a:ext cx="514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Рисунок 5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" y="2570163"/>
            <a:ext cx="514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6299200" y="2049463"/>
            <a:ext cx="27368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Аналитика и контроль 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/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Analytics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and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Control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6299200" y="3613150"/>
            <a:ext cx="27368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err="1">
                <a:solidFill>
                  <a:srgbClr val="00B050"/>
                </a:solidFill>
                <a:latin typeface="+mj-lt"/>
              </a:rPr>
              <a:t>Вопросы</a:t>
            </a:r>
            <a:r>
              <a:rPr lang="en-US" sz="1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+mj-lt"/>
              </a:rPr>
              <a:t>ономастики</a:t>
            </a:r>
            <a:endParaRPr lang="en-US" sz="1600" b="1" dirty="0" smtClean="0">
              <a:solidFill>
                <a:srgbClr val="00B05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/</a:t>
            </a:r>
            <a:endParaRPr lang="en-US" sz="1600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00B050"/>
                </a:solidFill>
                <a:latin typeface="+mj-lt"/>
              </a:rPr>
              <a:t>Problems </a:t>
            </a:r>
            <a:r>
              <a:rPr lang="en-US" sz="1600" b="1" dirty="0">
                <a:solidFill>
                  <a:srgbClr val="00B050"/>
                </a:solidFill>
                <a:latin typeface="+mj-lt"/>
              </a:rPr>
              <a:t>of </a:t>
            </a:r>
            <a:r>
              <a:rPr lang="en-US" sz="1600" b="1" dirty="0" err="1">
                <a:solidFill>
                  <a:srgbClr val="00B050"/>
                </a:solidFill>
                <a:latin typeface="+mj-lt"/>
              </a:rPr>
              <a:t>Onomastics</a:t>
            </a:r>
            <a:endParaRPr lang="ru-RU" sz="1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6299200" y="4991100"/>
            <a:ext cx="2736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Университетское управление: практика и анализ </a:t>
            </a:r>
            <a:endParaRPr lang="en-US" sz="1600" b="1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/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b="1" dirty="0" err="1" smtClean="0">
                <a:solidFill>
                  <a:srgbClr val="C00000"/>
                </a:solidFill>
                <a:latin typeface="+mj-lt"/>
              </a:rPr>
              <a:t>University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+mj-lt"/>
              </a:rPr>
              <a:t>Management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1600" b="1" dirty="0" err="1" smtClean="0">
                <a:solidFill>
                  <a:srgbClr val="C00000"/>
                </a:solidFill>
                <a:latin typeface="+mj-lt"/>
              </a:rPr>
              <a:t>Practice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+mj-lt"/>
              </a:rPr>
              <a:t>and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+mj-lt"/>
              </a:rPr>
              <a:t>Analysis</a:t>
            </a:r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9" descr="D:\Проект Издательство\Презентация\Обложки\файл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8" y="2668588"/>
            <a:ext cx="1192212" cy="1697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082" name="Picture 10" descr="D:\Проект Издательство\Презентация\Обложки\файл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9288" y="2452688"/>
            <a:ext cx="1219200" cy="1711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081" name="Picture 9" descr="D:\Проект Издательство\Презентация\Обложки\файл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1100" y="2308225"/>
            <a:ext cx="1192213" cy="1697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075" name="Picture 3" descr="D:\Проект Издательство\Презентация\Обложки\Вестник Обложка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600" y="2773363"/>
            <a:ext cx="1095375" cy="1519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076" name="Picture 4" descr="D:\Проект Издательство\Презентация\Обложки\Вестник Обложка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9725" y="2487613"/>
            <a:ext cx="1096963" cy="1520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28678" name="Picture 2" descr="D:\Проект Издательство\Презентация\Обложки\Abstract science background\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329363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2"/>
          <p:cNvSpPr txBox="1">
            <a:spLocks noChangeArrowheads="1"/>
          </p:cNvSpPr>
          <p:nvPr/>
        </p:nvSpPr>
        <p:spPr bwMode="auto">
          <a:xfrm>
            <a:off x="2338388" y="158750"/>
            <a:ext cx="641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>
                <a:solidFill>
                  <a:srgbClr val="7030A0"/>
                </a:solidFill>
                <a:latin typeface="Verdana" pitchFamily="34" charset="0"/>
              </a:rPr>
              <a:t>Проект создания издательства международных научных журналов УрФУ 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39750" y="908050"/>
            <a:ext cx="82089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</a:rPr>
              <a:t>Журналы Уральского федерального университета, поддерживаемые проектом: </a:t>
            </a:r>
          </a:p>
        </p:txBody>
      </p:sp>
      <p:pic>
        <p:nvPicPr>
          <p:cNvPr id="3074" name="Picture 2" descr="D:\Проект Издательство\Презентация\Обложки\файл01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3225" y="2112963"/>
            <a:ext cx="1223963" cy="1711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077" name="Picture 5" descr="D:\Проект Издательство\Презентация\Обложки\Вестник Обложка 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2850" y="2197100"/>
            <a:ext cx="1100138" cy="15255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565150" y="4581525"/>
            <a:ext cx="34115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Сери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Экономика и управление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и образование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Проблемы спектроскопии и спектрометрии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539750" y="1806575"/>
            <a:ext cx="304323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Вестник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УрФУ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4273550" y="1557338"/>
            <a:ext cx="4197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Известия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Уральского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федерального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университета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4805363" y="4581525"/>
            <a:ext cx="41036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Сери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Проблемы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образования, науки 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культуры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Гуманитарные науки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Общественные науки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Компьютерные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науки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информационные технологии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Проект Издательство\Презентация\Обложки\Abstract science background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9363"/>
            <a:ext cx="914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338388" y="158750"/>
            <a:ext cx="6410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b="1">
                <a:solidFill>
                  <a:srgbClr val="7030A0"/>
                </a:solidFill>
                <a:latin typeface="Verdana" pitchFamily="34" charset="0"/>
              </a:rPr>
              <a:t>Проект создания издательства международных научных журналов УрФУ 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39750" y="908050"/>
            <a:ext cx="82089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</a:rPr>
              <a:t>Ожидаемый результат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:</a:t>
            </a:r>
          </a:p>
          <a:p>
            <a:pPr marL="360000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Вхождение не менее двух журналов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индексируемые международные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базы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данных SCOPUS и </a:t>
            </a:r>
            <a:r>
              <a:rPr lang="ru-RU" sz="2800" b="1" dirty="0" err="1">
                <a:solidFill>
                  <a:srgbClr val="C00000"/>
                </a:solidFill>
                <a:latin typeface="+mj-lt"/>
              </a:rPr>
              <a:t>Web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j-lt"/>
              </a:rPr>
              <a:t>Science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концу 2015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6650" y="3573463"/>
            <a:ext cx="4659313" cy="2159000"/>
          </a:xfrm>
          <a:prstGeom prst="rect">
            <a:avLst/>
          </a:prstGeom>
          <a:ln w="127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750" y="3908425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l="-10507" r="-10507"/>
          <a:stretch/>
        </p:blipFill>
        <p:spPr>
          <a:xfrm>
            <a:off x="563563" y="4722813"/>
            <a:ext cx="1774825" cy="793750"/>
          </a:xfrm>
          <a:prstGeom prst="rect">
            <a:avLst/>
          </a:prstGeom>
          <a:solidFill>
            <a:schemeClr val="lt1"/>
          </a:solidFill>
          <a:ln w="127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-1"/>
          <a:stretch/>
        </p:blipFill>
        <p:spPr>
          <a:xfrm>
            <a:off x="563563" y="3827463"/>
            <a:ext cx="1774825" cy="730250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750" y="3908425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0338" y="3908425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0338" y="3908425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1925" y="3908425"/>
            <a:ext cx="1047750" cy="1482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478</Words>
  <Application>Microsoft Office PowerPoint</Application>
  <PresentationFormat>Экран (4:3)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Olga</cp:lastModifiedBy>
  <cp:revision>44</cp:revision>
  <dcterms:created xsi:type="dcterms:W3CDTF">2011-09-19T03:23:37Z</dcterms:created>
  <dcterms:modified xsi:type="dcterms:W3CDTF">2013-09-17T06:57:37Z</dcterms:modified>
</cp:coreProperties>
</file>