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5" r:id="rId14"/>
    <p:sldId id="266" r:id="rId15"/>
    <p:sldId id="267" r:id="rId16"/>
    <p:sldId id="274" r:id="rId17"/>
    <p:sldId id="271" r:id="rId18"/>
    <p:sldId id="272" r:id="rId19"/>
    <p:sldId id="273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5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4" autoAdjust="0"/>
  </p:normalViewPr>
  <p:slideViewPr>
    <p:cSldViewPr>
      <p:cViewPr varScale="1">
        <p:scale>
          <a:sx n="85" d="100"/>
          <a:sy n="85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6784FA-F8FA-4020-A0D7-458E899941AC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DFE353-8C1D-4ED9-A6CD-595ACAA3C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DOI (digital object identifier) --- </a:t>
            </a:r>
            <a:r>
              <a:rPr lang="ru-RU" smtClean="0"/>
              <a:t>международный стандарт идентификации материалов. Этот код позволяет получить доступ к контенту самого разного назначения. Для электронного контента в сети Интернет доступ осуществляется по одному щелчку. Использование </a:t>
            </a:r>
            <a:r>
              <a:rPr lang="en-US" smtClean="0"/>
              <a:t>DOI </a:t>
            </a:r>
            <a:r>
              <a:rPr lang="ru-RU" smtClean="0"/>
              <a:t>базируется на использовании двух ресурсов.</a:t>
            </a:r>
            <a:br>
              <a:rPr lang="ru-RU" smtClean="0"/>
            </a:br>
            <a:r>
              <a:rPr lang="ru-RU" smtClean="0"/>
              <a:t>Первый – система разрешения </a:t>
            </a:r>
            <a:r>
              <a:rPr lang="en-US" smtClean="0"/>
              <a:t>DOI-</a:t>
            </a:r>
            <a:r>
              <a:rPr lang="ru-RU" smtClean="0"/>
              <a:t>ссылок </a:t>
            </a:r>
            <a:r>
              <a:rPr lang="en-US" smtClean="0"/>
              <a:t>dx.doi.org, </a:t>
            </a:r>
            <a:r>
              <a:rPr lang="ru-RU" smtClean="0"/>
              <a:t>который по запросу с помощью </a:t>
            </a:r>
            <a:r>
              <a:rPr lang="en-US" smtClean="0"/>
              <a:t>DOI </a:t>
            </a:r>
            <a:r>
              <a:rPr lang="ru-RU" smtClean="0"/>
              <a:t>позволяет выйти на интересуемый контент.</a:t>
            </a:r>
            <a:br>
              <a:rPr lang="ru-RU" smtClean="0"/>
            </a:br>
            <a:r>
              <a:rPr lang="ru-RU" smtClean="0"/>
              <a:t>Второй  – </a:t>
            </a:r>
            <a:r>
              <a:rPr lang="en-US" smtClean="0"/>
              <a:t>www.crossref.org </a:t>
            </a:r>
            <a:r>
              <a:rPr lang="ru-RU" smtClean="0"/>
              <a:t>– позволяет вводить в базу информацию о контенте и тем самым обеспечить доступ к ней.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На слайде представлена работа системы, как ее видят разработчики (картинка с сайта </a:t>
            </a:r>
            <a:r>
              <a:rPr lang="en-US" smtClean="0"/>
              <a:t>www.crossref.org).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Поскольку использование </a:t>
            </a:r>
            <a:r>
              <a:rPr lang="en-US" smtClean="0"/>
              <a:t>DOI </a:t>
            </a:r>
            <a:r>
              <a:rPr lang="ru-RU" smtClean="0"/>
              <a:t>конечным пользователем практически не требует дополнительных навыков, мы остановимся на том, как издатель или редакция журнала может обеспечить доступ к своему электронному контенту с помощью </a:t>
            </a:r>
            <a:r>
              <a:rPr lang="en-US" smtClean="0"/>
              <a:t>DOI</a:t>
            </a:r>
            <a:r>
              <a:rPr lang="ru-RU" smtClean="0"/>
              <a:t>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8394EB-8DBB-4184-96B0-6A8F7D6CC6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слайде представлена форма для заполнения данных по журналу и выпуску (номеру).</a:t>
            </a:r>
          </a:p>
          <a:p>
            <a:pPr>
              <a:spcBef>
                <a:spcPct val="0"/>
              </a:spcBef>
            </a:pPr>
            <a:r>
              <a:rPr lang="ru-RU" smtClean="0"/>
              <a:t>Можно депонировать только журнал, а можно набор статей данного выпуска. </a:t>
            </a:r>
            <a:br>
              <a:rPr lang="ru-RU" smtClean="0"/>
            </a:br>
            <a:r>
              <a:rPr lang="ru-RU" smtClean="0"/>
              <a:t>Обязательные поля отмечены + для первого случая и * для второго.</a:t>
            </a:r>
          </a:p>
          <a:p>
            <a:pPr>
              <a:spcBef>
                <a:spcPct val="0"/>
              </a:spcBef>
            </a:pPr>
            <a:r>
              <a:rPr lang="ru-RU" smtClean="0"/>
              <a:t>Следует отметить, что вводить данные можно всегда, но передать в систему данные -- только после введения </a:t>
            </a:r>
          </a:p>
          <a:p>
            <a:pPr>
              <a:spcBef>
                <a:spcPct val="0"/>
              </a:spcBef>
            </a:pPr>
            <a:r>
              <a:rPr lang="ru-RU" smtClean="0"/>
              <a:t>логина и пароля, который запрашивается системой в конце непосредственно перед передачей этих данных. </a:t>
            </a:r>
            <a:endParaRPr lang="en-US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Механизм здесь </a:t>
            </a:r>
            <a:r>
              <a:rPr lang="en-US" smtClean="0"/>
              <a:t>c</a:t>
            </a:r>
            <a:r>
              <a:rPr lang="ru-RU" smtClean="0"/>
              <a:t>ледующий: система генерирует </a:t>
            </a:r>
            <a:r>
              <a:rPr lang="en-US" smtClean="0"/>
              <a:t>XML-</a:t>
            </a:r>
            <a:r>
              <a:rPr lang="ru-RU" smtClean="0"/>
              <a:t>файл и вводит </a:t>
            </a:r>
            <a:r>
              <a:rPr lang="en-US" smtClean="0"/>
              <a:t>(upload) </a:t>
            </a:r>
            <a:r>
              <a:rPr lang="ru-RU" smtClean="0"/>
              <a:t>его в систему. </a:t>
            </a:r>
          </a:p>
          <a:p>
            <a:pPr>
              <a:spcBef>
                <a:spcPct val="0"/>
              </a:spcBef>
            </a:pPr>
            <a:r>
              <a:rPr lang="ru-RU" smtClean="0"/>
              <a:t>Копия </a:t>
            </a:r>
            <a:r>
              <a:rPr lang="en-US" smtClean="0"/>
              <a:t>XML-</a:t>
            </a:r>
            <a:r>
              <a:rPr lang="ru-RU" smtClean="0"/>
              <a:t>файла, введенного в систему, пересылается на </a:t>
            </a:r>
            <a:r>
              <a:rPr lang="en-US" smtClean="0"/>
              <a:t>email</a:t>
            </a:r>
            <a:r>
              <a:rPr lang="ru-RU" smtClean="0"/>
              <a:t>, который указывается при вводе логина и пароля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7A0358-4BAD-4014-8EC5-93ED2EB8C4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При депонировании нужно выбрать тип издания – печатное или электронное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B56C35-154C-4BCD-87A4-755EA573FC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Пример заполнения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154166-9178-45B4-84F6-A45B096EF5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слайде показано как происходит вход в систему администрирования </a:t>
            </a:r>
            <a:r>
              <a:rPr lang="en-US" smtClean="0"/>
              <a:t>CrossRef system.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При входе через меню </a:t>
            </a:r>
            <a:r>
              <a:rPr lang="en-US" smtClean="0"/>
              <a:t>ABOUT CROSSREF </a:t>
            </a:r>
            <a:r>
              <a:rPr lang="ru-RU" smtClean="0"/>
              <a:t>сначала запрашивается </a:t>
            </a:r>
            <a:r>
              <a:rPr lang="en-US" smtClean="0"/>
              <a:t>Login </a:t>
            </a:r>
            <a:r>
              <a:rPr lang="ru-RU" smtClean="0"/>
              <a:t>и пароль (экран вверху справа)</a:t>
            </a:r>
            <a:r>
              <a:rPr lang="en-US" smtClean="0"/>
              <a:t>,</a:t>
            </a:r>
          </a:p>
          <a:p>
            <a:pPr>
              <a:spcBef>
                <a:spcPct val="0"/>
              </a:spcBef>
            </a:pPr>
            <a:r>
              <a:rPr lang="ru-RU" smtClean="0"/>
              <a:t>а затем возникает меню администрирования (внизу справа)</a:t>
            </a:r>
            <a:r>
              <a:rPr lang="en-US" smtClean="0"/>
              <a:t>. 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Здесь можно передать в систему готовый </a:t>
            </a:r>
            <a:r>
              <a:rPr lang="en-US" smtClean="0"/>
              <a:t>XML-</a:t>
            </a:r>
            <a:r>
              <a:rPr lang="ru-RU" smtClean="0"/>
              <a:t>файл, который может содержать не только </a:t>
            </a:r>
          </a:p>
          <a:p>
            <a:pPr>
              <a:spcBef>
                <a:spcPct val="0"/>
              </a:spcBef>
            </a:pPr>
            <a:r>
              <a:rPr lang="ru-RU" smtClean="0"/>
              <a:t>данные депонирования, но и специальный запрос в систему на предоставление информации</a:t>
            </a:r>
          </a:p>
          <a:p>
            <a:pPr>
              <a:spcBef>
                <a:spcPct val="0"/>
              </a:spcBef>
            </a:pPr>
            <a:r>
              <a:rPr lang="ru-RU" smtClean="0"/>
              <a:t>(такой запрос, скорее всего, потребует оплаты). Можно также получить ранее переданные файлы</a:t>
            </a:r>
          </a:p>
          <a:p>
            <a:pPr>
              <a:spcBef>
                <a:spcPct val="0"/>
              </a:spcBef>
            </a:pPr>
            <a:r>
              <a:rPr lang="ru-RU" smtClean="0"/>
              <a:t>(через ссылку </a:t>
            </a:r>
            <a:r>
              <a:rPr lang="en-US" smtClean="0"/>
              <a:t>“Show my submission queue”)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919F6-27AD-40F4-8893-E13A2F99B2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Предусмотрена регистрация имеющихся в статье ссылок. Многие системы типа </a:t>
            </a:r>
            <a:r>
              <a:rPr lang="en-US" smtClean="0"/>
              <a:t>Scopus, Springerlink </a:t>
            </a:r>
            <a:r>
              <a:rPr lang="ru-RU" smtClean="0"/>
              <a:t>и т.п. позволяют пользователю получить список статей, которые ссылаются на данную статью. Чтобы облегчить формирование такой информации</a:t>
            </a:r>
            <a:r>
              <a:rPr lang="en-US" smtClean="0"/>
              <a:t>,</a:t>
            </a:r>
            <a:r>
              <a:rPr lang="ru-RU" smtClean="0"/>
              <a:t> в </a:t>
            </a:r>
            <a:r>
              <a:rPr lang="en-US" smtClean="0"/>
              <a:t>DOI </a:t>
            </a:r>
            <a:r>
              <a:rPr lang="ru-RU" smtClean="0"/>
              <a:t>предусмотрена система регистрации исходящих ссылок. Если в статье, которая зарегистрирована в </a:t>
            </a:r>
            <a:r>
              <a:rPr lang="en-US" smtClean="0"/>
              <a:t>DOI</a:t>
            </a:r>
            <a:r>
              <a:rPr lang="ru-RU" smtClean="0"/>
              <a:t>, есть список литературы и в нем есть ссылки на источники, также зарегистрированные </a:t>
            </a:r>
            <a:r>
              <a:rPr lang="en-US" smtClean="0"/>
              <a:t>DOI, </a:t>
            </a:r>
            <a:r>
              <a:rPr lang="ru-RU" smtClean="0"/>
              <a:t>то в систему следует об этих ссылках сообщить. Делается это так. Список литературы из статьи копируется в бокс (на кадре) и передается в систему. Система определяет, есть ли в списке публикации, зарегистрированные в </a:t>
            </a:r>
            <a:r>
              <a:rPr lang="en-US" smtClean="0"/>
              <a:t>DOI. </a:t>
            </a:r>
            <a:r>
              <a:rPr lang="ru-RU" smtClean="0"/>
              <a:t>Если да, то следующий шаг состоит в передаче проверенного списка с указанием </a:t>
            </a:r>
            <a:r>
              <a:rPr lang="en-US" smtClean="0"/>
              <a:t>DOI </a:t>
            </a:r>
            <a:r>
              <a:rPr lang="ru-RU" smtClean="0"/>
              <a:t>статьи, чей список литературы использовался</a:t>
            </a:r>
            <a:r>
              <a:rPr lang="en-US" smtClean="0"/>
              <a:t> (parent DOI). </a:t>
            </a:r>
            <a:r>
              <a:rPr lang="ru-RU" smtClean="0"/>
              <a:t>Такая передача сопровождается вводом логина и пароля, а также </a:t>
            </a:r>
            <a:r>
              <a:rPr lang="en-US" smtClean="0"/>
              <a:t>Email-</a:t>
            </a:r>
            <a:r>
              <a:rPr lang="ru-RU" smtClean="0"/>
              <a:t>адреса, на который высылается </a:t>
            </a:r>
            <a:r>
              <a:rPr lang="en-US" smtClean="0"/>
              <a:t>XML-</a:t>
            </a:r>
            <a:r>
              <a:rPr lang="ru-RU" smtClean="0"/>
              <a:t>файл сгенерированного запроса. Можно отметить, что при автоматическом депонировании статьи информация об исходящих ссылках может быть включена в основной  </a:t>
            </a:r>
            <a:r>
              <a:rPr lang="en-US" smtClean="0"/>
              <a:t>XML-</a:t>
            </a:r>
            <a:r>
              <a:rPr lang="ru-RU" smtClean="0"/>
              <a:t>файл, т.е. все можно выполнить за один шаг.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3FDEA6-8DD5-4422-A7C3-36117FC474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Здесь пример передачи списка литературы в систему. Элементы списка должны быть разделены пустой строкой. Система проверки весьма гибкая и не требует каких-то особых правил оформления списка публикаций. 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Кроме списка литературы требуется использование зарегистрированного адреса </a:t>
            </a:r>
            <a:r>
              <a:rPr lang="en-US" smtClean="0"/>
              <a:t>email </a:t>
            </a:r>
            <a:r>
              <a:rPr lang="ru-RU" smtClean="0"/>
              <a:t>(это можно сделать без дополнительной</a:t>
            </a:r>
          </a:p>
          <a:p>
            <a:pPr>
              <a:spcBef>
                <a:spcPct val="0"/>
              </a:spcBef>
            </a:pPr>
            <a:r>
              <a:rPr lang="ru-RU" smtClean="0"/>
              <a:t>оплаты через ссылку </a:t>
            </a:r>
            <a:r>
              <a:rPr lang="en-US" smtClean="0"/>
              <a:t>“CrossRef free query account” </a:t>
            </a:r>
            <a:r>
              <a:rPr lang="ru-RU" smtClean="0"/>
              <a:t>в  группе </a:t>
            </a:r>
            <a:r>
              <a:rPr lang="en-US" smtClean="0"/>
              <a:t>Technical Resources </a:t>
            </a:r>
            <a:r>
              <a:rPr lang="ru-RU" smtClean="0"/>
              <a:t>основной страницы сайта). Этот адрес </a:t>
            </a:r>
          </a:p>
          <a:p>
            <a:pPr>
              <a:spcBef>
                <a:spcPct val="0"/>
              </a:spcBef>
            </a:pPr>
            <a:r>
              <a:rPr lang="ru-RU" smtClean="0"/>
              <a:t>служит лишь как учетная единица в системе (количество подобных операций в месяц ограничено).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После ввода информации следует нажать кнопку </a:t>
            </a:r>
            <a:r>
              <a:rPr lang="en-US" smtClean="0"/>
              <a:t>Submit</a:t>
            </a: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E2BDF-F687-4C87-8A9D-404E4587A9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Система определяет, есть ли в списке публикации, зарегистрированные в </a:t>
            </a:r>
            <a:r>
              <a:rPr lang="en-US" smtClean="0"/>
              <a:t>DOI. </a:t>
            </a:r>
          </a:p>
          <a:p>
            <a:pPr>
              <a:spcBef>
                <a:spcPct val="0"/>
              </a:spcBef>
            </a:pPr>
            <a:r>
              <a:rPr lang="ru-RU" smtClean="0"/>
              <a:t>Результаты проверки выводятся на экран.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Следующий шаг состоит в передаче проверенного списка (надо нажать кнопку </a:t>
            </a:r>
            <a:r>
              <a:rPr lang="en-US" smtClean="0"/>
              <a:t>Deposit) </a:t>
            </a: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CD4A91-8CC9-4EB9-9DC2-E729CC973B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После нажатия </a:t>
            </a:r>
            <a:r>
              <a:rPr lang="en-US" smtClean="0"/>
              <a:t>Deposit </a:t>
            </a:r>
            <a:r>
              <a:rPr lang="ru-RU" smtClean="0"/>
              <a:t>на экране появляются поля для ввода </a:t>
            </a:r>
            <a:r>
              <a:rPr lang="en-US" smtClean="0"/>
              <a:t>DOI </a:t>
            </a:r>
            <a:r>
              <a:rPr lang="ru-RU" smtClean="0"/>
              <a:t>статьи, из которой был взят список литературы,</a:t>
            </a:r>
          </a:p>
          <a:p>
            <a:pPr>
              <a:spcBef>
                <a:spcPct val="0"/>
              </a:spcBef>
            </a:pPr>
            <a:r>
              <a:rPr lang="ru-RU" smtClean="0"/>
              <a:t>а также </a:t>
            </a:r>
            <a:r>
              <a:rPr lang="en-US" smtClean="0"/>
              <a:t>Login, </a:t>
            </a:r>
            <a:r>
              <a:rPr lang="ru-RU" smtClean="0"/>
              <a:t>пароль издателя и </a:t>
            </a:r>
            <a:r>
              <a:rPr lang="en-US" smtClean="0"/>
              <a:t>email, </a:t>
            </a:r>
            <a:r>
              <a:rPr lang="ru-RU" smtClean="0"/>
              <a:t>куда будет выслан </a:t>
            </a:r>
            <a:r>
              <a:rPr lang="en-US" smtClean="0"/>
              <a:t>email </a:t>
            </a:r>
            <a:r>
              <a:rPr lang="ru-RU" smtClean="0"/>
              <a:t>о результатах операции.</a:t>
            </a:r>
            <a:endParaRPr lang="en-US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Завершение операции осуществляется повторным нажатием кнопки </a:t>
            </a:r>
            <a:r>
              <a:rPr lang="en-US" smtClean="0"/>
              <a:t>Deposit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954552-A7BD-4507-9F85-DC4730A10A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этом слайде приведена персональная страница автора, на которой размещена информация о статье.</a:t>
            </a:r>
          </a:p>
          <a:p>
            <a:pPr>
              <a:spcBef>
                <a:spcPct val="0"/>
              </a:spcBef>
            </a:pPr>
            <a:r>
              <a:rPr lang="ru-RU" smtClean="0"/>
              <a:t>В информации о статье указан индекс </a:t>
            </a:r>
            <a:r>
              <a:rPr lang="en-US" smtClean="0"/>
              <a:t>DOI. </a:t>
            </a:r>
            <a:r>
              <a:rPr lang="ru-RU" smtClean="0"/>
              <a:t>Если его скопировать в окно браузера, предварив постоянным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адресом системы разрешения </a:t>
            </a:r>
            <a:r>
              <a:rPr lang="en-US" smtClean="0"/>
              <a:t>dx.doi.org, </a:t>
            </a:r>
            <a:r>
              <a:rPr lang="ru-RU" smtClean="0"/>
              <a:t>то браузер через механизм перенаправления откроет страницу</a:t>
            </a:r>
          </a:p>
          <a:p>
            <a:pPr>
              <a:spcBef>
                <a:spcPct val="0"/>
              </a:spcBef>
            </a:pPr>
            <a:r>
              <a:rPr lang="ru-RU" smtClean="0"/>
              <a:t>с описанием статьи – ту, </a:t>
            </a:r>
            <a:r>
              <a:rPr lang="en-US" smtClean="0"/>
              <a:t>URL </a:t>
            </a:r>
            <a:r>
              <a:rPr lang="ru-RU" smtClean="0"/>
              <a:t>которой был указан при депонировании статьи.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Отметим, что в данном случае в описании статьи активным является ее название. Сервис позволяет по</a:t>
            </a:r>
          </a:p>
          <a:p>
            <a:pPr>
              <a:spcBef>
                <a:spcPct val="0"/>
              </a:spcBef>
            </a:pPr>
            <a:r>
              <a:rPr lang="ru-RU" smtClean="0"/>
              <a:t>щелчку на названии перейти на саму статью.  Однако и здесь в качестве адреса ссылки указан код </a:t>
            </a:r>
            <a:r>
              <a:rPr lang="en-US" smtClean="0"/>
              <a:t>DOI</a:t>
            </a:r>
            <a:r>
              <a:rPr lang="ru-RU" smtClean="0"/>
              <a:t>,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дополненный постоянным адресом системы разрешения ссылок </a:t>
            </a:r>
            <a:r>
              <a:rPr lang="en-US" smtClean="0"/>
              <a:t>DOI</a:t>
            </a:r>
            <a:r>
              <a:rPr lang="ru-RU" smtClean="0"/>
              <a:t>.</a:t>
            </a:r>
            <a:endParaRPr lang="en-US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F7CA5-5080-4DAA-B2BE-4416CAA699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DOI (digital object identifier) --- </a:t>
            </a:r>
            <a:r>
              <a:rPr lang="ru-RU" smtClean="0"/>
              <a:t>международный стандарт идентификации материалов. Этот код позволяет получить доступ к контенту самого разного назначения. Для электронного контента в сети Интернет доступ осуществляется по одному щелчку. Использование </a:t>
            </a:r>
            <a:r>
              <a:rPr lang="en-US" smtClean="0"/>
              <a:t>DOI </a:t>
            </a:r>
            <a:r>
              <a:rPr lang="ru-RU" smtClean="0"/>
              <a:t>базируется на использовании двух ресурсов.</a:t>
            </a:r>
            <a:br>
              <a:rPr lang="ru-RU" smtClean="0"/>
            </a:br>
            <a:r>
              <a:rPr lang="ru-RU" smtClean="0"/>
              <a:t>Первый – система разрешения </a:t>
            </a:r>
            <a:r>
              <a:rPr lang="en-US" smtClean="0"/>
              <a:t>DOI-</a:t>
            </a:r>
            <a:r>
              <a:rPr lang="ru-RU" smtClean="0"/>
              <a:t>ссылок </a:t>
            </a:r>
            <a:r>
              <a:rPr lang="en-US" smtClean="0"/>
              <a:t>dx.doi.org, </a:t>
            </a:r>
            <a:r>
              <a:rPr lang="ru-RU" smtClean="0"/>
              <a:t>который по запросу с помощью </a:t>
            </a:r>
            <a:r>
              <a:rPr lang="en-US" smtClean="0"/>
              <a:t>DOI </a:t>
            </a:r>
            <a:r>
              <a:rPr lang="ru-RU" smtClean="0"/>
              <a:t>позволяет выйти на интересуемый контент.</a:t>
            </a:r>
            <a:br>
              <a:rPr lang="ru-RU" smtClean="0"/>
            </a:br>
            <a:r>
              <a:rPr lang="ru-RU" smtClean="0"/>
              <a:t>Второй  – </a:t>
            </a:r>
            <a:r>
              <a:rPr lang="en-US" smtClean="0"/>
              <a:t>www.crossref.org </a:t>
            </a:r>
            <a:r>
              <a:rPr lang="ru-RU" smtClean="0"/>
              <a:t>– позволяет вводить в базу информацию о контенте и тем самым обеспечить доступ к ней.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На слайде представлена работа системы, как ее видят разработчики (русскоязычный вариант картинки с сайта </a:t>
            </a:r>
            <a:r>
              <a:rPr lang="en-US" smtClean="0"/>
              <a:t>www.crossref.org).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Поскольку использование </a:t>
            </a:r>
            <a:r>
              <a:rPr lang="en-US" smtClean="0"/>
              <a:t>DOI </a:t>
            </a:r>
            <a:r>
              <a:rPr lang="ru-RU" smtClean="0"/>
              <a:t>конечным пользователем практически не требует дополнительных навыков, мы остановимся на том, как издатель или редакция журнала может обеспечить доступ к своему электронному контенту с помощью </a:t>
            </a:r>
            <a:r>
              <a:rPr lang="en-US" smtClean="0"/>
              <a:t>DOI</a:t>
            </a:r>
            <a:r>
              <a:rPr lang="ru-RU" smtClean="0"/>
              <a:t>.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D5D1A0-1A14-41E2-ABB1-AE7E3685CA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помощью </a:t>
            </a:r>
            <a:r>
              <a:rPr lang="en-US" smtClean="0"/>
              <a:t>DOI </a:t>
            </a:r>
            <a:r>
              <a:rPr lang="ru-RU" smtClean="0"/>
              <a:t>может быть индексирован</a:t>
            </a:r>
            <a:r>
              <a:rPr lang="en-US" smtClean="0"/>
              <a:t> </a:t>
            </a:r>
            <a:r>
              <a:rPr lang="ru-RU" smtClean="0"/>
              <a:t>фактически любой контент. 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На слайде представлены типы контента. Выделим позицию «отчеты и другие рабочие материалы», в которую</a:t>
            </a:r>
          </a:p>
          <a:p>
            <a:pPr>
              <a:spcBef>
                <a:spcPct val="0"/>
              </a:spcBef>
            </a:pPr>
            <a:r>
              <a:rPr lang="ru-RU" smtClean="0"/>
              <a:t>можно включать рабочие отчеты и другие объемные материалы, отличающиеся от книг лишь отсутствием </a:t>
            </a:r>
            <a:r>
              <a:rPr lang="en-US" smtClean="0"/>
              <a:t>ISBN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В позицию «компоненты» можно включать любые части целого контента с целью их</a:t>
            </a:r>
          </a:p>
          <a:p>
            <a:pPr>
              <a:spcBef>
                <a:spcPct val="0"/>
              </a:spcBef>
            </a:pPr>
            <a:r>
              <a:rPr lang="ru-RU" smtClean="0"/>
              <a:t>независимой индексации, здесь могут быть, например, приложения из книги, рисунки, таблицы и т.п.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E38F65-15AB-4265-B4F9-510F07400E5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использования системы </a:t>
            </a:r>
            <a:r>
              <a:rPr lang="en-US" smtClean="0"/>
              <a:t>DOI</a:t>
            </a:r>
            <a:r>
              <a:rPr lang="ru-RU" smtClean="0"/>
              <a:t> необходимо решение трех задач: однократно – присоединение к системе </a:t>
            </a:r>
            <a:r>
              <a:rPr lang="en-US" smtClean="0"/>
              <a:t>DOI </a:t>
            </a:r>
            <a:r>
              <a:rPr lang="ru-RU" smtClean="0"/>
              <a:t>и далее</a:t>
            </a:r>
          </a:p>
          <a:p>
            <a:pPr>
              <a:spcBef>
                <a:spcPct val="0"/>
              </a:spcBef>
            </a:pPr>
            <a:r>
              <a:rPr lang="ru-RU" smtClean="0"/>
              <a:t>по каждой позиции (выпуску журнала, книге, отчету и т.п.) депонирование контента и депонирование внешних ссылок.</a:t>
            </a:r>
          </a:p>
          <a:p>
            <a:pPr>
              <a:spcBef>
                <a:spcPct val="0"/>
              </a:spcBef>
            </a:pPr>
            <a:r>
              <a:rPr lang="ru-RU" smtClean="0"/>
              <a:t>Депонирование внешних ссылок необходимо для того, чтобы издательства и поисковые системы могли предоставлять по запрос список публикаций, ссылающихся на данный контент (это реализовано в популярных базах цитирования, например в </a:t>
            </a:r>
            <a:r>
              <a:rPr lang="en-US" smtClean="0"/>
              <a:t>Scopus).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Система изначально планировалась для обработки больших массивов информации. Поэтому основным вариантом 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депонирования является автоматическое депонирование на основе </a:t>
            </a:r>
            <a:r>
              <a:rPr lang="en-US" smtClean="0"/>
              <a:t>XML, </a:t>
            </a:r>
            <a:r>
              <a:rPr lang="ru-RU" smtClean="0"/>
              <a:t>который в издательской системе, как правило, генерируется роботом. Другими словами, штатно предполагается только взаимодействие машина-машина.</a:t>
            </a:r>
          </a:p>
          <a:p>
            <a:pPr>
              <a:spcBef>
                <a:spcPct val="0"/>
              </a:spcBef>
            </a:pPr>
            <a:r>
              <a:rPr lang="ru-RU" smtClean="0"/>
              <a:t>Но с расширением системы в нее влились небольшие издательства, которые не имеют сил и средств для организации такого автоматического потока. Для них предусмотрен интерактивный ввод информации путем заполнения форм.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917B0E-2679-473C-A09F-981C6452DD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этом слайде представлена главная страница сайта </a:t>
            </a:r>
            <a:r>
              <a:rPr lang="en-US" smtClean="0"/>
              <a:t>www.crossref.org</a:t>
            </a:r>
            <a:r>
              <a:rPr lang="ru-RU" smtClean="0"/>
              <a:t>, через который происходит депонирование</a:t>
            </a:r>
          </a:p>
          <a:p>
            <a:pPr>
              <a:spcBef>
                <a:spcPct val="0"/>
              </a:spcBef>
            </a:pPr>
            <a:r>
              <a:rPr lang="ru-RU" smtClean="0"/>
              <a:t>материалов системы </a:t>
            </a:r>
            <a:r>
              <a:rPr lang="en-US" smtClean="0"/>
              <a:t>DOI. </a:t>
            </a:r>
            <a:r>
              <a:rPr lang="ru-RU" smtClean="0"/>
              <a:t>Сообщается, что </a:t>
            </a:r>
            <a:r>
              <a:rPr lang="en-US" smtClean="0"/>
              <a:t>CrossRef – </a:t>
            </a:r>
            <a:r>
              <a:rPr lang="ru-RU" smtClean="0"/>
              <a:t>независимая ассоциация издателей, которая основана и управляется</a:t>
            </a:r>
          </a:p>
          <a:p>
            <a:pPr>
              <a:spcBef>
                <a:spcPct val="0"/>
              </a:spcBef>
            </a:pPr>
            <a:r>
              <a:rPr lang="ru-RU" smtClean="0"/>
              <a:t>издателями – членами ассоциации. Членство в ассоциации платное. Однако разрешение </a:t>
            </a:r>
            <a:r>
              <a:rPr lang="en-US" smtClean="0"/>
              <a:t>DOI-</a:t>
            </a:r>
            <a:r>
              <a:rPr lang="ru-RU" smtClean="0"/>
              <a:t>ссылок в любом</a:t>
            </a:r>
          </a:p>
          <a:p>
            <a:pPr>
              <a:spcBef>
                <a:spcPct val="0"/>
              </a:spcBef>
            </a:pPr>
            <a:r>
              <a:rPr lang="ru-RU" smtClean="0"/>
              <a:t>случае бесплатное.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Система хорошо документирована (правда, вся документация представлена на английском). </a:t>
            </a:r>
          </a:p>
          <a:p>
            <a:pPr>
              <a:spcBef>
                <a:spcPct val="0"/>
              </a:spcBef>
            </a:pPr>
            <a:r>
              <a:rPr lang="ru-RU" smtClean="0"/>
              <a:t>Вход в </a:t>
            </a:r>
            <a:r>
              <a:rPr lang="en-US" smtClean="0"/>
              <a:t>Help </a:t>
            </a:r>
            <a:r>
              <a:rPr lang="ru-RU" smtClean="0"/>
              <a:t>находится в разделе </a:t>
            </a:r>
            <a:r>
              <a:rPr lang="en-US" smtClean="0"/>
              <a:t>“Technical Resources”</a:t>
            </a:r>
            <a:r>
              <a:rPr lang="ru-RU" smtClean="0"/>
              <a:t> – ссылка </a:t>
            </a:r>
            <a:r>
              <a:rPr lang="en-US" smtClean="0"/>
              <a:t>“CrossRef Help”.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Не останавливаясь на всех возможностях системы (некоторые требуют дополнительной платы),</a:t>
            </a:r>
          </a:p>
          <a:p>
            <a:pPr>
              <a:spcBef>
                <a:spcPct val="0"/>
              </a:spcBef>
            </a:pPr>
            <a:r>
              <a:rPr lang="ru-RU" smtClean="0"/>
              <a:t>ограничимся интерактивным выполнением ранее озвученных задач: депонированием материалов и </a:t>
            </a:r>
          </a:p>
          <a:p>
            <a:pPr>
              <a:spcBef>
                <a:spcPct val="0"/>
              </a:spcBef>
            </a:pPr>
            <a:r>
              <a:rPr lang="ru-RU" smtClean="0"/>
              <a:t>внешних ссылок</a:t>
            </a:r>
            <a:r>
              <a:rPr lang="en-US" smtClean="0"/>
              <a:t>. </a:t>
            </a:r>
            <a:r>
              <a:rPr lang="ru-RU" smtClean="0"/>
              <a:t>Соответствующие позиции находятся в разделе </a:t>
            </a:r>
            <a:r>
              <a:rPr lang="en-US" smtClean="0"/>
              <a:t>“Technical Resources”: </a:t>
            </a:r>
          </a:p>
          <a:p>
            <a:pPr>
              <a:spcBef>
                <a:spcPct val="0"/>
              </a:spcBef>
            </a:pPr>
            <a:r>
              <a:rPr lang="en-US" smtClean="0"/>
              <a:t>     -- Web deposit form -- </a:t>
            </a:r>
            <a:r>
              <a:rPr lang="ru-RU" smtClean="0"/>
              <a:t>для ввода данных по журналу или отдельному выпуску журнала</a:t>
            </a:r>
            <a:r>
              <a:rPr lang="en-US" smtClean="0"/>
              <a:t>;</a:t>
            </a:r>
          </a:p>
          <a:p>
            <a:pPr>
              <a:spcBef>
                <a:spcPct val="0"/>
              </a:spcBef>
            </a:pPr>
            <a:r>
              <a:rPr lang="en-US" smtClean="0"/>
              <a:t>     -- Simple text query – </a:t>
            </a:r>
            <a:r>
              <a:rPr lang="ru-RU" smtClean="0"/>
              <a:t>для ввода информации о внешних ссылках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    </a:t>
            </a: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B7B16A-8231-49CA-A837-DB0FED4A3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Этот слайд представляет систему помощи сайта </a:t>
            </a:r>
            <a:r>
              <a:rPr lang="en-US" smtClean="0"/>
              <a:t>CrossRef.org. </a:t>
            </a:r>
            <a:r>
              <a:rPr lang="ru-RU" smtClean="0"/>
              <a:t>Здесь представлена исчерпывающая информация.</a:t>
            </a:r>
          </a:p>
          <a:p>
            <a:pPr>
              <a:spcBef>
                <a:spcPct val="0"/>
              </a:spcBef>
            </a:pPr>
            <a:r>
              <a:rPr lang="ru-RU" smtClean="0"/>
              <a:t>Для начального знакомства можно ограничиться разделами </a:t>
            </a:r>
            <a:r>
              <a:rPr lang="en-US" smtClean="0"/>
              <a:t>“About CrossRef DOIs” </a:t>
            </a:r>
            <a:r>
              <a:rPr lang="ru-RU" smtClean="0"/>
              <a:t>и </a:t>
            </a:r>
            <a:r>
              <a:rPr lang="en-US" smtClean="0"/>
              <a:t>“Getting started”</a:t>
            </a: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29F176-6693-4DCA-B6FA-38F0D695F0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Здесь следует отметить, что индексируются не только сами статьи, но и конкретный журнал и его выпуски. 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При этом депонирование статей --- платная вещь, в то время как депонирование</a:t>
            </a:r>
            <a:r>
              <a:rPr lang="en-US" smtClean="0"/>
              <a:t> </a:t>
            </a:r>
            <a:r>
              <a:rPr lang="ru-RU" smtClean="0"/>
              <a:t>журнала и выпуска (номера) --- нет. 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Администраторы системы </a:t>
            </a:r>
            <a:r>
              <a:rPr lang="en-US" smtClean="0"/>
              <a:t>DOI </a:t>
            </a:r>
            <a:r>
              <a:rPr lang="ru-RU" smtClean="0"/>
              <a:t>рекомендуют регистрировать журнал и номера как целое</a:t>
            </a:r>
            <a:r>
              <a:rPr lang="en-US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en-US" smtClean="0"/>
              <a:t>DOI </a:t>
            </a:r>
            <a:r>
              <a:rPr lang="ru-RU" smtClean="0"/>
              <a:t>состоит из двух частей: префикса</a:t>
            </a:r>
            <a:r>
              <a:rPr lang="en-US" smtClean="0"/>
              <a:t>, </a:t>
            </a:r>
            <a:r>
              <a:rPr lang="ru-RU" smtClean="0"/>
              <a:t>который выдается издателю при присоединении к системе, и суффикса,</a:t>
            </a:r>
          </a:p>
          <a:p>
            <a:pPr>
              <a:spcBef>
                <a:spcPct val="0"/>
              </a:spcBef>
            </a:pPr>
            <a:r>
              <a:rPr lang="ru-RU" smtClean="0"/>
              <a:t>который издатель формирует самостоятельно. При депонировании контента он должен быть доступен в сети.</a:t>
            </a:r>
            <a:endParaRPr lang="en-US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При депонировании журнала общепринятое решение – в качестве суффикса использовать </a:t>
            </a:r>
            <a:r>
              <a:rPr lang="en-US" smtClean="0"/>
              <a:t>ISSN </a:t>
            </a:r>
            <a:r>
              <a:rPr lang="ru-RU" smtClean="0"/>
              <a:t>журнала. </a:t>
            </a:r>
          </a:p>
          <a:p>
            <a:pPr>
              <a:spcBef>
                <a:spcPct val="0"/>
              </a:spcBef>
            </a:pPr>
            <a:r>
              <a:rPr lang="ru-RU" smtClean="0"/>
              <a:t>При депонировании выпуска (номера) журнала в суффикс дополнительно можно включить том-номер или год-номер.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Следует отметить, что информация по выпуску (номеру) журнала вводится вся сразу и ее </a:t>
            </a:r>
          </a:p>
          <a:p>
            <a:pPr>
              <a:spcBef>
                <a:spcPct val="0"/>
              </a:spcBef>
            </a:pPr>
            <a:r>
              <a:rPr lang="ru-RU" smtClean="0"/>
              <a:t>последующая корректировка не предусмотрена (надо просто повторить весь ввод целиком). Это – следствие того, </a:t>
            </a:r>
          </a:p>
          <a:p>
            <a:pPr>
              <a:spcBef>
                <a:spcPct val="0"/>
              </a:spcBef>
            </a:pPr>
            <a:r>
              <a:rPr lang="ru-RU" smtClean="0"/>
              <a:t>что система изначально спроектирована на автоматический ввод информации: если есть </a:t>
            </a:r>
            <a:r>
              <a:rPr lang="en-US" smtClean="0"/>
              <a:t>XML-</a:t>
            </a:r>
            <a:r>
              <a:rPr lang="ru-RU" smtClean="0"/>
              <a:t>файл, описывающий выпуск,</a:t>
            </a:r>
          </a:p>
          <a:p>
            <a:pPr>
              <a:spcBef>
                <a:spcPct val="0"/>
              </a:spcBef>
            </a:pPr>
            <a:r>
              <a:rPr lang="ru-RU" smtClean="0"/>
              <a:t>то достаточно в него внести коррективы и целиком передать в систему</a:t>
            </a:r>
            <a:r>
              <a:rPr lang="en-US" smtClean="0"/>
              <a:t> (</a:t>
            </a:r>
            <a:r>
              <a:rPr lang="ru-RU" smtClean="0"/>
              <a:t>через меню </a:t>
            </a:r>
            <a:r>
              <a:rPr lang="en-US" smtClean="0"/>
              <a:t>ABOUT CROSSREF</a:t>
            </a:r>
            <a:r>
              <a:rPr lang="ru-RU" smtClean="0"/>
              <a:t>, пункт </a:t>
            </a:r>
            <a:r>
              <a:rPr lang="en-US" smtClean="0"/>
              <a:t>CrossRef System)</a:t>
            </a: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2CCAFD-6F67-48CE-A574-56F767E3CC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этом слайде представлена информация, необходимая при депонировании номера журнала.</a:t>
            </a:r>
          </a:p>
          <a:p>
            <a:pPr>
              <a:spcBef>
                <a:spcPct val="0"/>
              </a:spcBef>
            </a:pPr>
            <a:r>
              <a:rPr lang="ru-RU" smtClean="0"/>
              <a:t>Обязательной по журналу являются название, аббревиатура и </a:t>
            </a:r>
            <a:r>
              <a:rPr lang="en-US" smtClean="0"/>
              <a:t>ISSN </a:t>
            </a:r>
            <a:r>
              <a:rPr lang="ru-RU" smtClean="0"/>
              <a:t>(один из двух возможных: печатный или электронный)</a:t>
            </a:r>
            <a:r>
              <a:rPr lang="en-US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Также обязателен год выпуска. Остальная информация не является обязательной</a:t>
            </a:r>
            <a:r>
              <a:rPr lang="en-US" smtClean="0"/>
              <a:t>.</a:t>
            </a: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F6BD8A-633F-46A7-8060-0ABA6550D6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После ввода информации о журнале и выпуске (номере) необходимо ввести</a:t>
            </a:r>
          </a:p>
          <a:p>
            <a:pPr>
              <a:spcBef>
                <a:spcPct val="0"/>
              </a:spcBef>
            </a:pPr>
            <a:r>
              <a:rPr lang="ru-RU" smtClean="0"/>
              <a:t>информацию для каждой статьи. Обязательными здесь являются название, код </a:t>
            </a:r>
            <a:r>
              <a:rPr lang="en-US" smtClean="0"/>
              <a:t>DOI </a:t>
            </a:r>
            <a:r>
              <a:rPr lang="ru-RU" smtClean="0"/>
              <a:t>и </a:t>
            </a:r>
            <a:r>
              <a:rPr lang="en-US" smtClean="0"/>
              <a:t>URL </a:t>
            </a:r>
            <a:r>
              <a:rPr lang="ru-RU" smtClean="0"/>
              <a:t>статьи.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ru-RU" smtClean="0"/>
              <a:t>Поскольку при интерактивном вводе даже одного номера количество информации довольно значительно,</a:t>
            </a:r>
          </a:p>
          <a:p>
            <a:pPr>
              <a:spcBef>
                <a:spcPct val="0"/>
              </a:spcBef>
            </a:pPr>
            <a:r>
              <a:rPr lang="ru-RU" smtClean="0"/>
              <a:t>рекомендуется всю нужную информацию предварительно собрать в один файл. Тогда процесс можно ускорить</a:t>
            </a:r>
          </a:p>
          <a:p>
            <a:pPr>
              <a:spcBef>
                <a:spcPct val="0"/>
              </a:spcBef>
            </a:pPr>
            <a:r>
              <a:rPr lang="ru-RU" smtClean="0"/>
              <a:t>применением процедуры </a:t>
            </a:r>
            <a:r>
              <a:rPr lang="en-US" smtClean="0"/>
              <a:t>COPY-PASTE</a:t>
            </a:r>
            <a:r>
              <a:rPr lang="ru-RU" smtClean="0"/>
              <a:t>. Это также позволяет минимизировать ошибки ввода.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6BF312-79E1-4C9D-A66A-3251894CE72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C72F2C-281E-4670-A532-8CF63F0E085E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CE5B1A-3181-4FD2-99B4-F6ACFA9F0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BCA0-34F2-4241-A6EB-B9CE43A39FEF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57F3-6A66-46BB-A1EA-45A06152C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E9FF-E886-4098-AB84-3B2926B26BC5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BAFC-2F92-4A90-BC56-0A209C2C7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E115-851C-4624-8A9C-F181A7B4589C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26D2-8A53-4C5F-962D-34767270F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033B0E-1BB7-40C6-BDD6-470A89307BAD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DE57-0E89-41A5-8627-5A959A210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5DAD0F-6F27-413A-8CF6-1AF05D372364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947E09-0C35-48CC-A1CF-884959860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7E2522-92B0-40BF-BF9B-3534A3092080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4463E-B208-4EE9-950E-119BC6FB2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826005-C8B5-4662-98CE-5F1FBB5AC215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D722D8-A834-4245-BACC-259918D6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3788-5690-4AF6-A525-C1FC4D7E24CF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6296-A231-48C2-957E-29205FB6C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7DBAC-068F-4AC2-88CC-6E368FA31CBC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8B95FA-10D7-4D47-89BB-88C11D0CA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140F71-5C07-40BC-8143-5D524114DEFC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EAFDF0-225F-4CF9-877F-ECB97FB2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40B2B2-63F2-4B4A-B8B0-92A2CEA98E09}" type="datetime1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43114F-E22C-4E51-A32D-1C2ABF450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52027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/>
              <a:t>DOI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практика его использования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84538"/>
            <a:ext cx="7772400" cy="1944687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z="2300" smtClean="0"/>
              <a:t>Из опыта работы</a:t>
            </a:r>
            <a:br>
              <a:rPr lang="ru-RU" sz="2300" smtClean="0"/>
            </a:br>
            <a:r>
              <a:rPr lang="ru-RU" sz="2300" smtClean="0"/>
              <a:t>с электронным научным журналом</a:t>
            </a:r>
            <a:r>
              <a:rPr lang="en-US" sz="2300" smtClean="0"/>
              <a:t/>
            </a:r>
            <a:br>
              <a:rPr lang="en-US" sz="2300" smtClean="0"/>
            </a:br>
            <a:r>
              <a:rPr lang="ru-RU" sz="2300" smtClean="0"/>
              <a:t>МГТУ им. Н.Э. Баумана</a:t>
            </a:r>
            <a:br>
              <a:rPr lang="ru-RU" sz="2300" smtClean="0"/>
            </a:br>
            <a:r>
              <a:rPr lang="ru-RU" sz="2300" smtClean="0"/>
              <a:t>«Наука и Образование»</a:t>
            </a:r>
          </a:p>
          <a:p>
            <a:pPr marR="0">
              <a:lnSpc>
                <a:spcPct val="80000"/>
              </a:lnSpc>
            </a:pPr>
            <a:r>
              <a:rPr lang="ru-RU" sz="2300" b="1" smtClean="0"/>
              <a:t>Ткачев С.Б., Канатников А.Н.,</a:t>
            </a:r>
            <a:r>
              <a:rPr lang="en-US" sz="2300" b="1" smtClean="0"/>
              <a:t> </a:t>
            </a:r>
            <a:r>
              <a:rPr lang="ru-RU" sz="2300" b="1" smtClean="0"/>
              <a:t>Сахаров М.К. </a:t>
            </a:r>
            <a:br>
              <a:rPr lang="ru-RU" sz="2300" b="1" smtClean="0"/>
            </a:br>
            <a:r>
              <a:rPr lang="ru-RU" sz="2300" b="1" smtClean="0"/>
              <a:t>МГТУ им. Н.Э. Баумана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445125"/>
            <a:ext cx="9144000" cy="141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2-я Международная научно-практическая конференция “</a:t>
            </a:r>
            <a:r>
              <a:rPr lang="ru-RU" b="1" dirty="0"/>
              <a:t>НАУЧНОЕ ИЗДАНИЕ МЕЖДУНАРОДНОГО УРОВНЯ: ПРОБЛЕМЫ, РЕШЕНИЯ, ПОДГОТОВКА И ВКЛЮЧЕНИЕ В ИНДЕКСЫ ЦИТИРОВАНИЯ И РЕФЕРАТИВНЫЕ БАЗЫ ДАННЫХ</a:t>
            </a:r>
            <a:r>
              <a:rPr lang="ru-RU" dirty="0"/>
              <a:t>”.</a:t>
            </a:r>
            <a:br>
              <a:rPr lang="ru-RU" dirty="0"/>
            </a:br>
            <a:r>
              <a:rPr lang="ru-RU" dirty="0"/>
              <a:t>Москва - 2013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Название (англ.)</a:t>
            </a:r>
          </a:p>
          <a:p>
            <a:r>
              <a:rPr lang="ru-RU" smtClean="0"/>
              <a:t>Авторы</a:t>
            </a:r>
            <a:r>
              <a:rPr lang="en-US" smtClean="0"/>
              <a:t> </a:t>
            </a:r>
            <a:r>
              <a:rPr lang="ru-RU" smtClean="0"/>
              <a:t>(</a:t>
            </a:r>
            <a:r>
              <a:rPr lang="en-US" smtClean="0"/>
              <a:t>First Name, Last Name)</a:t>
            </a:r>
            <a:endParaRPr lang="ru-RU" smtClean="0"/>
          </a:p>
          <a:p>
            <a:r>
              <a:rPr lang="en-US" smtClean="0"/>
              <a:t>DOI </a:t>
            </a:r>
            <a:r>
              <a:rPr lang="ru-RU" smtClean="0"/>
              <a:t>статьи</a:t>
            </a:r>
          </a:p>
          <a:p>
            <a:r>
              <a:rPr lang="en-US" smtClean="0"/>
              <a:t>URL </a:t>
            </a:r>
            <a:r>
              <a:rPr lang="ru-RU" smtClean="0"/>
              <a:t>статьи</a:t>
            </a:r>
            <a:endParaRPr lang="en-US" smtClean="0"/>
          </a:p>
          <a:p>
            <a:r>
              <a:rPr lang="ru-RU" smtClean="0"/>
              <a:t>Страницы (необязательно)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Информация о статье</a:t>
            </a:r>
            <a:endParaRPr lang="ru-RU" dirty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086699-9172-4E6E-A634-2EF7F693D540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2000">
              <a:cs typeface="Arial" charset="0"/>
            </a:endParaRPr>
          </a:p>
        </p:txBody>
      </p:sp>
      <p:sp>
        <p:nvSpPr>
          <p:cNvPr id="3174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CrossRef_DepFor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87313"/>
            <a:ext cx="8389937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08738"/>
            <a:ext cx="554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EC8F1D-F063-4364-870C-A5C26F65ACDF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2000">
              <a:cs typeface="Arial" charset="0"/>
            </a:endParaRPr>
          </a:p>
        </p:txBody>
      </p:sp>
      <p:sp>
        <p:nvSpPr>
          <p:cNvPr id="3379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CrossRef_DepFor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87313"/>
            <a:ext cx="8389937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08738"/>
            <a:ext cx="554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2397B6-55FE-4654-AF0D-C1A8CF6D1F17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2000">
              <a:cs typeface="Arial" charset="0"/>
            </a:endParaRPr>
          </a:p>
        </p:txBody>
      </p:sp>
      <p:sp>
        <p:nvSpPr>
          <p:cNvPr id="3584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pic>
        <p:nvPicPr>
          <p:cNvPr id="35844" name="Рисунок 7" descr="CrossRef_DepForm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41400"/>
            <a:ext cx="9144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708400" y="4581525"/>
            <a:ext cx="2376488" cy="1008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CrossRef_DepFor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87313"/>
            <a:ext cx="8389937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08738"/>
            <a:ext cx="554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C81BAF-7CB0-410F-9B2F-9AD77D95E27F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2000">
              <a:cs typeface="Arial" charset="0"/>
            </a:endParaRPr>
          </a:p>
        </p:txBody>
      </p:sp>
      <p:sp>
        <p:nvSpPr>
          <p:cNvPr id="3789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pic>
        <p:nvPicPr>
          <p:cNvPr id="37892" name="Рисунок 7" descr="CrossRef_DepForm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20763"/>
            <a:ext cx="9144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79388" y="2420938"/>
            <a:ext cx="4752975" cy="1008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3284538"/>
            <a:ext cx="4752975" cy="1008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63713" y="3644900"/>
            <a:ext cx="4752975" cy="1008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4076700"/>
            <a:ext cx="5400675" cy="1223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4941888"/>
            <a:ext cx="4356100" cy="935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21388"/>
            <a:ext cx="29876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6100" y="4868863"/>
            <a:ext cx="8636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5" descr="CrossRef_Adm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8913"/>
            <a:ext cx="54721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6" descr="CrossRef_Up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340100"/>
            <a:ext cx="56165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7" descr="CrossRef_CrfSy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5888"/>
            <a:ext cx="242887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08738"/>
            <a:ext cx="9128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B9146E-99B1-422B-8F17-6AC8ED049390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2000">
              <a:cs typeface="Arial" charset="0"/>
            </a:endParaRPr>
          </a:p>
        </p:txBody>
      </p:sp>
      <p:sp>
        <p:nvSpPr>
          <p:cNvPr id="3994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Депонирование исходящих ссылок</a:t>
            </a:r>
            <a:endParaRPr lang="ru-RU" dirty="0"/>
          </a:p>
        </p:txBody>
      </p:sp>
      <p:pic>
        <p:nvPicPr>
          <p:cNvPr id="41986" name="Рисунок 3" descr="CrossRef_OutBndRef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981075"/>
            <a:ext cx="1974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" descr="CrossRef_TxtBo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70300"/>
            <a:ext cx="86058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408738"/>
            <a:ext cx="6969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05679F-51EF-44B8-9E99-8891408F66A4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2000">
              <a:cs typeface="Arial" charset="0"/>
            </a:endParaRPr>
          </a:p>
        </p:txBody>
      </p:sp>
      <p:sp>
        <p:nvSpPr>
          <p:cNvPr id="4198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 descr="CrossRef_OutBndRef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981075"/>
            <a:ext cx="1974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Депонирование исходящих ссылок: шаг 1.</a:t>
            </a:r>
            <a:endParaRPr lang="ru-RU" dirty="0"/>
          </a:p>
        </p:txBody>
      </p:sp>
      <p:pic>
        <p:nvPicPr>
          <p:cNvPr id="44035" name="Рисунок 4" descr="CrossRef_TxtBo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70300"/>
            <a:ext cx="86058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408738"/>
            <a:ext cx="6969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372C63-4E8B-468A-90CF-806193D61E56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2000">
              <a:cs typeface="Arial" charset="0"/>
            </a:endParaRPr>
          </a:p>
        </p:txBody>
      </p:sp>
      <p:sp>
        <p:nvSpPr>
          <p:cNvPr id="4403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pic>
        <p:nvPicPr>
          <p:cNvPr id="44038" name="Рисунок 7" descr="CrossRef_TxtBoxFill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13" y="3429000"/>
            <a:ext cx="88931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Депонирование исходящих ссылок: шаг 2</a:t>
            </a:r>
            <a:endParaRPr lang="ru-RU" dirty="0"/>
          </a:p>
        </p:txBody>
      </p:sp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08738"/>
            <a:ext cx="554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14415D-ACEE-47FF-9DFD-602E642DF16C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2000">
              <a:cs typeface="Arial" charset="0"/>
            </a:endParaRPr>
          </a:p>
        </p:txBody>
      </p:sp>
      <p:sp>
        <p:nvSpPr>
          <p:cNvPr id="46083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pic>
        <p:nvPicPr>
          <p:cNvPr id="46084" name="Рисунок 8" descr="CrossRef_TxtBoxTest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878013"/>
            <a:ext cx="88201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Депонирование исходящих ссылок: шаг 3</a:t>
            </a:r>
            <a:endParaRPr lang="ru-RU" dirty="0"/>
          </a:p>
        </p:txBody>
      </p:sp>
      <p:sp>
        <p:nvSpPr>
          <p:cNvPr id="4813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08738"/>
            <a:ext cx="554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B2025-CD1E-41F4-B221-D868B560EF6D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2000">
              <a:cs typeface="Arial" charset="0"/>
            </a:endParaRPr>
          </a:p>
        </p:txBody>
      </p:sp>
      <p:sp>
        <p:nvSpPr>
          <p:cNvPr id="48131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pic>
        <p:nvPicPr>
          <p:cNvPr id="48132" name="Рисунок 8" descr="CrossRef_TxtBoxTested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724025"/>
            <a:ext cx="88201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Пример использования </a:t>
            </a:r>
            <a:r>
              <a:rPr lang="en-US" sz="3600" dirty="0" smtClean="0"/>
              <a:t>DOI</a:t>
            </a:r>
            <a:endParaRPr lang="ru-RU" sz="3600" dirty="0"/>
          </a:p>
        </p:txBody>
      </p:sp>
      <p:sp>
        <p:nvSpPr>
          <p:cNvPr id="5017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08738"/>
            <a:ext cx="554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6883C-95EC-4545-A354-2FB15F306D7E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2000">
              <a:cs typeface="Arial" charset="0"/>
            </a:endParaRPr>
          </a:p>
        </p:txBody>
      </p:sp>
      <p:sp>
        <p:nvSpPr>
          <p:cNvPr id="5017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pic>
        <p:nvPicPr>
          <p:cNvPr id="10" name="Рисунок 9" descr="Запрос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3114675"/>
            <a:ext cx="6915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ЭЖ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9363"/>
            <a:ext cx="8143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11" descr="Статья Ткачев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3" y="692150"/>
            <a:ext cx="8245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356100" y="2781300"/>
            <a:ext cx="4464050" cy="647700"/>
            <a:chOff x="4355976" y="2780928"/>
            <a:chExt cx="4464496" cy="648072"/>
          </a:xfrm>
        </p:grpSpPr>
        <p:sp>
          <p:nvSpPr>
            <p:cNvPr id="13" name="Овал 12"/>
            <p:cNvSpPr/>
            <p:nvPr/>
          </p:nvSpPr>
          <p:spPr>
            <a:xfrm>
              <a:off x="6516780" y="2780928"/>
              <a:ext cx="2303692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 стрелкой 16"/>
            <p:cNvCxnSpPr>
              <a:stCxn id="13" idx="2"/>
            </p:cNvCxnSpPr>
            <p:nvPr/>
          </p:nvCxnSpPr>
          <p:spPr>
            <a:xfrm flipH="1">
              <a:off x="4355976" y="2996952"/>
              <a:ext cx="2160804" cy="43204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DOI_how_works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8431212" cy="6048375"/>
          </a:xfrm>
        </p:spPr>
      </p:pic>
      <p:sp>
        <p:nvSpPr>
          <p:cNvPr id="153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609A3D-8875-45CC-811C-DA369FFAFF36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000">
              <a:cs typeface="Arial" charset="0"/>
            </a:endParaRPr>
          </a:p>
        </p:txBody>
      </p:sp>
      <p:sp>
        <p:nvSpPr>
          <p:cNvPr id="1536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/>
          <p:cNvSpPr txBox="1">
            <a:spLocks noChangeArrowheads="1"/>
          </p:cNvSpPr>
          <p:nvPr/>
        </p:nvSpPr>
        <p:spPr bwMode="auto">
          <a:xfrm>
            <a:off x="1116013" y="1700213"/>
            <a:ext cx="66246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solidFill>
                  <a:srgbClr val="C295DB"/>
                </a:solidFill>
                <a:latin typeface="Calligraph"/>
                <a:ea typeface="BatangChe"/>
                <a:cs typeface="BatangChe"/>
              </a:rPr>
              <a:t>Благодарю</a:t>
            </a:r>
            <a:r>
              <a:rPr lang="en-US" sz="9600">
                <a:solidFill>
                  <a:srgbClr val="C295DB"/>
                </a:solidFill>
                <a:latin typeface="Calligraph"/>
                <a:ea typeface="BatangChe"/>
                <a:cs typeface="BatangChe"/>
              </a:rPr>
              <a:t/>
            </a:r>
            <a:br>
              <a:rPr lang="en-US" sz="9600">
                <a:solidFill>
                  <a:srgbClr val="C295DB"/>
                </a:solidFill>
                <a:latin typeface="Calligraph"/>
                <a:ea typeface="BatangChe"/>
                <a:cs typeface="BatangChe"/>
              </a:rPr>
            </a:br>
            <a:r>
              <a:rPr lang="ru-RU" sz="9600">
                <a:solidFill>
                  <a:srgbClr val="C295DB"/>
                </a:solidFill>
                <a:latin typeface="Calligraph"/>
                <a:ea typeface="BatangChe"/>
                <a:cs typeface="BatangChe"/>
              </a:rPr>
              <a:t>за внимание</a:t>
            </a:r>
          </a:p>
        </p:txBody>
      </p:sp>
      <p:sp>
        <p:nvSpPr>
          <p:cNvPr id="522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78544-A1F4-4ACF-A27D-8A9B01450D6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  <p:sp>
        <p:nvSpPr>
          <p:cNvPr id="5222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DOI_how_works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8431212" cy="6046788"/>
          </a:xfrm>
        </p:spPr>
      </p:pic>
      <p:sp>
        <p:nvSpPr>
          <p:cNvPr id="174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4605C6-290C-49EE-A82D-D7EA682422B8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000">
              <a:cs typeface="Arial" charset="0"/>
            </a:endParaRPr>
          </a:p>
        </p:txBody>
      </p:sp>
      <p:sp>
        <p:nvSpPr>
          <p:cNvPr id="174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журналы</a:t>
            </a:r>
          </a:p>
          <a:p>
            <a:r>
              <a:rPr lang="ru-RU" smtClean="0"/>
              <a:t>книги</a:t>
            </a:r>
          </a:p>
          <a:p>
            <a:r>
              <a:rPr lang="ru-RU" smtClean="0"/>
              <a:t>труды конференций</a:t>
            </a:r>
          </a:p>
          <a:p>
            <a:r>
              <a:rPr lang="ru-RU" smtClean="0"/>
              <a:t>диссертации и авторефераты</a:t>
            </a:r>
          </a:p>
          <a:p>
            <a:r>
              <a:rPr lang="ru-RU" smtClean="0"/>
              <a:t>отчеты и другие рабочие материалы</a:t>
            </a:r>
          </a:p>
          <a:p>
            <a:r>
              <a:rPr lang="ru-RU" smtClean="0"/>
              <a:t>стандарты</a:t>
            </a:r>
          </a:p>
          <a:p>
            <a:r>
              <a:rPr lang="ru-RU" smtClean="0"/>
              <a:t>базы данных</a:t>
            </a:r>
          </a:p>
          <a:p>
            <a:r>
              <a:rPr lang="ru-RU" smtClean="0"/>
              <a:t>компоненты какого-либо контента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Варианты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9C5B49-E05A-4CE4-B8B2-7F3BC94D2963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000">
              <a:cs typeface="Arial" charset="0"/>
            </a:endParaRPr>
          </a:p>
        </p:txBody>
      </p:sp>
      <p:sp>
        <p:nvSpPr>
          <p:cNvPr id="1946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r>
              <a:rPr lang="ru-RU" smtClean="0"/>
              <a:t>Присоединение к </a:t>
            </a:r>
            <a:r>
              <a:rPr lang="en-US" smtClean="0"/>
              <a:t>DOI</a:t>
            </a:r>
            <a:endParaRPr lang="ru-RU" smtClean="0"/>
          </a:p>
          <a:p>
            <a:r>
              <a:rPr lang="ru-RU" smtClean="0"/>
              <a:t>Депонирование контента</a:t>
            </a:r>
          </a:p>
          <a:p>
            <a:r>
              <a:rPr lang="ru-RU" smtClean="0"/>
              <a:t>Депонирование внешних ссылок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288" y="35004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Варианты решения</a:t>
            </a:r>
          </a:p>
        </p:txBody>
      </p:sp>
      <p:sp>
        <p:nvSpPr>
          <p:cNvPr id="21508" name="Содержимое 2"/>
          <p:cNvSpPr txBox="1">
            <a:spLocks/>
          </p:cNvSpPr>
          <p:nvPr/>
        </p:nvSpPr>
        <p:spPr bwMode="auto">
          <a:xfrm>
            <a:off x="539750" y="4581525"/>
            <a:ext cx="82296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Lucida Sans Unicode" pitchFamily="34" charset="0"/>
              </a:rPr>
              <a:t>Автоматический на основе </a:t>
            </a:r>
            <a:r>
              <a:rPr lang="en-US" sz="3200">
                <a:latin typeface="Lucida Sans Unicode" pitchFamily="34" charset="0"/>
              </a:rPr>
              <a:t>XML</a:t>
            </a:r>
            <a:endParaRPr lang="ru-RU" sz="3200">
              <a:latin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Lucida Sans Unicode" pitchFamily="34" charset="0"/>
              </a:rPr>
              <a:t>Интерактивный на сайте </a:t>
            </a:r>
            <a:r>
              <a:rPr lang="en-US" sz="3200">
                <a:latin typeface="Lucida Sans Unicode" pitchFamily="34" charset="0"/>
              </a:rPr>
              <a:t>Crossref.org</a:t>
            </a:r>
            <a:endParaRPr lang="ru-RU" sz="3200">
              <a:latin typeface="Lucida Sans Unicode" pitchFamily="34" charset="0"/>
            </a:endParaRPr>
          </a:p>
        </p:txBody>
      </p:sp>
      <p:sp>
        <p:nvSpPr>
          <p:cNvPr id="215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9DA64C-0AA5-48BE-B973-6BECC95CE23F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000">
              <a:cs typeface="Arial" charset="0"/>
            </a:endParaRPr>
          </a:p>
        </p:txBody>
      </p:sp>
      <p:sp>
        <p:nvSpPr>
          <p:cNvPr id="21510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CrossRef_Home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88913"/>
            <a:ext cx="8351838" cy="6486525"/>
          </a:xfrm>
        </p:spPr>
      </p:pic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D9F66E-2AC9-48FC-BB75-D24D7CF5E856}" type="slidenum">
              <a:rPr lang="ru-RU" sz="2000" b="1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2000" b="1">
              <a:cs typeface="Arial" charset="0"/>
            </a:endParaRPr>
          </a:p>
        </p:txBody>
      </p:sp>
      <p:sp>
        <p:nvSpPr>
          <p:cNvPr id="2355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CrossRef_Hel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5888"/>
            <a:ext cx="8243887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CC1D74-369D-444D-A3B4-A2E9C999B6FB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2000">
              <a:cs typeface="Arial" charset="0"/>
            </a:endParaRPr>
          </a:p>
        </p:txBody>
      </p:sp>
      <p:sp>
        <p:nvSpPr>
          <p:cNvPr id="2560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r>
              <a:rPr lang="en-US" smtClean="0"/>
              <a:t>DOI </a:t>
            </a:r>
            <a:r>
              <a:rPr lang="ru-RU" smtClean="0"/>
              <a:t>журнала</a:t>
            </a:r>
          </a:p>
          <a:p>
            <a:r>
              <a:rPr lang="en-US" smtClean="0"/>
              <a:t>DOI </a:t>
            </a:r>
            <a:r>
              <a:rPr lang="ru-RU" smtClean="0"/>
              <a:t>выпуска</a:t>
            </a:r>
          </a:p>
          <a:p>
            <a:r>
              <a:rPr lang="en-US" smtClean="0"/>
              <a:t>DOI </a:t>
            </a:r>
            <a:r>
              <a:rPr lang="ru-RU" smtClean="0"/>
              <a:t>каждой статьи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Регистрация </a:t>
            </a:r>
            <a:r>
              <a:rPr lang="ru-RU" dirty="0" err="1" smtClean="0"/>
              <a:t>контента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электронного журнала</a:t>
            </a:r>
            <a:endParaRPr lang="ru-RU" dirty="0"/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935038" y="2997200"/>
            <a:ext cx="7273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Lucida Sans Unicode" pitchFamily="34" charset="0"/>
              </a:rPr>
              <a:t>Информация для регистрации</a:t>
            </a:r>
          </a:p>
        </p:txBody>
      </p:sp>
      <p:sp>
        <p:nvSpPr>
          <p:cNvPr id="27652" name="Содержимое 2"/>
          <p:cNvSpPr txBox="1">
            <a:spLocks/>
          </p:cNvSpPr>
          <p:nvPr/>
        </p:nvSpPr>
        <p:spPr bwMode="auto">
          <a:xfrm>
            <a:off x="611188" y="4292600"/>
            <a:ext cx="8229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Lucida Sans Unicode" pitchFamily="34" charset="0"/>
              </a:rPr>
              <a:t>Информация о журнале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Lucida Sans Unicode" pitchFamily="34" charset="0"/>
              </a:rPr>
              <a:t>Информация о выпуске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Lucida Sans Unicode" pitchFamily="34" charset="0"/>
              </a:rPr>
              <a:t>Информация о каждой статье</a:t>
            </a:r>
            <a:endParaRPr lang="en-US" sz="3200">
              <a:latin typeface="Lucida Sans Unicode" pitchFamily="34" charset="0"/>
            </a:endParaRPr>
          </a:p>
        </p:txBody>
      </p:sp>
      <p:sp>
        <p:nvSpPr>
          <p:cNvPr id="27653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62A76B-6485-4433-A6BD-D24DDC81E4D0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2000">
              <a:cs typeface="Arial" charset="0"/>
            </a:endParaRPr>
          </a:p>
        </p:txBody>
      </p:sp>
      <p:sp>
        <p:nvSpPr>
          <p:cNvPr id="27654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149725"/>
            <a:ext cx="8229600" cy="21590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Том и номер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DOI </a:t>
            </a:r>
            <a:r>
              <a:rPr lang="ru-RU" dirty="0" smtClean="0"/>
              <a:t>выпуска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URL </a:t>
            </a:r>
            <a:r>
              <a:rPr lang="ru-RU" dirty="0" smtClean="0"/>
              <a:t>выпуска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Тип (печатный, электронный)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Год, месяц и день выхода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Информация о журнале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288" y="1052513"/>
            <a:ext cx="8229600" cy="2089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Название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Краткое название (аббревиатура)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ISSN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DOI </a:t>
            </a:r>
            <a:r>
              <a:rPr lang="ru-RU" sz="3200" dirty="0">
                <a:latin typeface="+mn-lt"/>
                <a:cs typeface="+mn-cs"/>
              </a:rPr>
              <a:t>журнала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URL </a:t>
            </a:r>
            <a:r>
              <a:rPr lang="ru-RU" sz="3200" dirty="0">
                <a:latin typeface="+mn-lt"/>
                <a:cs typeface="+mn-cs"/>
              </a:rPr>
              <a:t>журнала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8313" y="3284538"/>
            <a:ext cx="8229600" cy="706437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Информация о выпуске</a:t>
            </a:r>
          </a:p>
        </p:txBody>
      </p:sp>
      <p:sp>
        <p:nvSpPr>
          <p:cNvPr id="297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9FF62B-356E-4892-BF0F-4AFA251ED205}" type="slidenum">
              <a:rPr lang="ru-RU" sz="2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2000">
              <a:cs typeface="Arial" charset="0"/>
            </a:endParaRPr>
          </a:p>
        </p:txBody>
      </p:sp>
      <p:sp>
        <p:nvSpPr>
          <p:cNvPr id="29702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629</TotalTime>
  <Words>1519</Words>
  <Application>Microsoft Office PowerPoint</Application>
  <PresentationFormat>Экран (4:3)</PresentationFormat>
  <Paragraphs>178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Lucida Sans Unicode</vt:lpstr>
      <vt:lpstr>Arial</vt:lpstr>
      <vt:lpstr>Wingdings 3</vt:lpstr>
      <vt:lpstr>Verdana</vt:lpstr>
      <vt:lpstr>Wingdings 2</vt:lpstr>
      <vt:lpstr>Calibri</vt:lpstr>
      <vt:lpstr>Calligraph</vt:lpstr>
      <vt:lpstr>BatangChe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 и практика его использования</dc:title>
  <dc:creator>Skipper</dc:creator>
  <cp:lastModifiedBy>Olga</cp:lastModifiedBy>
  <cp:revision>84</cp:revision>
  <dcterms:created xsi:type="dcterms:W3CDTF">2013-09-14T14:21:49Z</dcterms:created>
  <dcterms:modified xsi:type="dcterms:W3CDTF">2013-09-22T18:07:37Z</dcterms:modified>
</cp:coreProperties>
</file>