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22"/>
  </p:notesMasterIdLst>
  <p:sldIdLst>
    <p:sldId id="257" r:id="rId2"/>
    <p:sldId id="292" r:id="rId3"/>
    <p:sldId id="283" r:id="rId4"/>
    <p:sldId id="282" r:id="rId5"/>
    <p:sldId id="261" r:id="rId6"/>
    <p:sldId id="269" r:id="rId7"/>
    <p:sldId id="295" r:id="rId8"/>
    <p:sldId id="274" r:id="rId9"/>
    <p:sldId id="262" r:id="rId10"/>
    <p:sldId id="288" r:id="rId11"/>
    <p:sldId id="289" r:id="rId12"/>
    <p:sldId id="275" r:id="rId13"/>
    <p:sldId id="263" r:id="rId14"/>
    <p:sldId id="265" r:id="rId15"/>
    <p:sldId id="290" r:id="rId16"/>
    <p:sldId id="291" r:id="rId17"/>
    <p:sldId id="273" r:id="rId18"/>
    <p:sldId id="270" r:id="rId19"/>
    <p:sldId id="286" r:id="rId20"/>
    <p:sldId id="29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81144" autoAdjust="0"/>
  </p:normalViewPr>
  <p:slideViewPr>
    <p:cSldViewPr>
      <p:cViewPr varScale="1">
        <p:scale>
          <a:sx n="95" d="100"/>
          <a:sy n="9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8AC627-51C0-4398-AC0D-5C3B7320AE7A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00C43C-6ED1-4454-890E-604CE0D8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400" smtClean="0"/>
              <a:t>Мы полагаемся на издателей, которые помогают нам обновлять даные о журналах и присылают нам информацию о новых журналах для включения в Ульрих. Пожалуйста, присылайте информацию о журналах Вашего издательства на мой электронный адрес</a:t>
            </a:r>
            <a:r>
              <a:rPr lang="en-US" sz="1400" smtClean="0"/>
              <a:t> (</a:t>
            </a:r>
            <a:r>
              <a:rPr lang="az-Cyrl-AZ" sz="1400" smtClean="0"/>
              <a:t>либо используя</a:t>
            </a:r>
            <a:r>
              <a:rPr lang="en-US" sz="1400" smtClean="0"/>
              <a:t> Ulrichs corrections)</a:t>
            </a:r>
            <a:r>
              <a:rPr lang="ru-RU" sz="1400" smtClean="0"/>
              <a:t>.</a:t>
            </a:r>
            <a:endParaRPr lang="en-US" sz="140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0F5BD6-54EE-426D-B0E7-D4F214A5A8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>
                <a:solidFill>
                  <a:schemeClr val="tx2"/>
                </a:solidFill>
              </a:rPr>
              <a:t>Наши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az-Cyrl-AZ" b="1" smtClean="0">
                <a:solidFill>
                  <a:schemeClr val="tx2"/>
                </a:solidFill>
              </a:rPr>
              <a:t>р</a:t>
            </a:r>
            <a:r>
              <a:rPr lang="ru-RU" b="1" smtClean="0">
                <a:solidFill>
                  <a:schemeClr val="tx2"/>
                </a:solidFill>
              </a:rPr>
              <a:t>едакторы вносят данные присылаемые издателями в файлах по электронной почте</a:t>
            </a:r>
            <a:r>
              <a:rPr lang="en-US" b="1" smtClean="0">
                <a:solidFill>
                  <a:schemeClr val="tx2"/>
                </a:solidFill>
              </a:rPr>
              <a:t> </a:t>
            </a:r>
            <a:r>
              <a:rPr lang="ru-RU" b="1" smtClean="0">
                <a:solidFill>
                  <a:schemeClr val="tx2"/>
                </a:solidFill>
              </a:rPr>
              <a:t>или в виде исправления сведений с сайта </a:t>
            </a:r>
            <a:r>
              <a:rPr lang="en-US" b="1" smtClean="0">
                <a:solidFill>
                  <a:schemeClr val="tx2"/>
                </a:solidFill>
              </a:rPr>
              <a:t>ulrichsweb ulrichsweb corrections</a:t>
            </a:r>
          </a:p>
          <a:p>
            <a:pPr>
              <a:spcBef>
                <a:spcPct val="0"/>
              </a:spcBef>
            </a:pPr>
            <a:endParaRPr lang="en-US" b="1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az-Cyrl-AZ" b="1" smtClean="0">
                <a:solidFill>
                  <a:schemeClr val="tx2"/>
                </a:solidFill>
              </a:rPr>
              <a:t>Предпочитаемые форматы для файлов</a:t>
            </a:r>
            <a:r>
              <a:rPr lang="en-US" b="1" smtClean="0">
                <a:solidFill>
                  <a:schemeClr val="tx2"/>
                </a:solidFill>
              </a:rPr>
              <a:t>: </a:t>
            </a:r>
            <a:r>
              <a:rPr lang="en-US" smtClean="0"/>
              <a:t>Excel and ASCII delimited. </a:t>
            </a:r>
            <a:endParaRPr lang="az-Cyrl-AZ" b="1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US" b="1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E7484E-CD5D-463C-A94A-E82D0ECF77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732EE8-0CDC-4BB9-AE56-2636098E26A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Certain electronic journals may not have a physical mailing address; the URL and/or email address provide a means of contacting the publication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Есть много других необязательных элементов данных, перечисленных в Ульрихе.</a:t>
            </a:r>
            <a:endParaRPr lang="en-US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5C788-7072-489D-8397-58DA97ECFA7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Название издания (полная история всех названий, названия на других языках, варианты названия, ключевые названия, форматы издания (печатных, электронный, СД-РОМ), язык издания, переводные версии, а также другие типы издания: региональное, международное, сокращенное, и т.д.)</a:t>
            </a: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EC06D6-D599-47ED-BC7A-2CC74816D6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Our editorial daily work is dedicated to maintaining &amp; adding value and content to Serials Bibliographic Database/Serials Knowledgebase from which data is pulled to publish/produce the following: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Наши редакторы в своей ежедневной работе стремятся обогатить и добавить как можно больше новой информации о периодических изданиях в базу данных Ульриха, которая состоит из следующих продуктов: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F831B7-1C0A-4355-9049-D2BAC854230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D4F78-384D-4392-8BBA-D5DF676609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CD6FE4-347A-4E14-AF3C-65C0637DD5E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20E01-BC08-4A17-B19E-1DE785B2DE80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A89B8-DE35-4125-A770-B910ED130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1568-9823-4521-B7B2-1A895B71A3DA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03FE-4A40-4234-9875-5C5625C50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2D7B-D5C9-482B-A651-38EF2AEA1037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3F51-8F7E-44F7-BB5E-C75AC29DC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EAC0-E526-4E45-AFAD-7DB95C5FC3A8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8496-2CAE-48F1-8537-9CBF0E35C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42ED8F-8962-4010-82E8-E3A6D712FFC5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792A7D-F2F2-4C96-A18B-BF489A92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02AC-D52D-4DC2-8682-29464B262814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50D7-B151-4BCF-8DF6-A7CCBB18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B49B7C-D932-4731-87F9-0F131FD09AF5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3D1E5-A4AC-4C5B-A9D6-2E6C7D53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BD6B-1623-4B1A-B2E5-CAE2926C8068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8E08-9143-45F1-A209-9DB249DDB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60D54B-177D-4BAB-B37F-31B477A06787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6A0153-8A0B-4BCF-840D-8861E6192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C2B55D-3472-4EDE-AD2F-43A3738C12FF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9E203-01A2-4B93-B0E1-296CFE59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D3CD5E-254B-46F4-9EF9-449A8E691204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90D0D-00F9-41E8-964E-7227775BF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974A2F7-B0D9-4F30-B4E9-01FD036F1398}" type="datetimeFigureOut">
              <a:rPr lang="en-US"/>
              <a:pPr>
                <a:defRPr/>
              </a:pPr>
              <a:t>9/21/2013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31604AD-D4DC-4D39-98FE-A5D4A1E5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7" r:id="rId2"/>
    <p:sldLayoutId id="2147484259" r:id="rId3"/>
    <p:sldLayoutId id="2147484256" r:id="rId4"/>
    <p:sldLayoutId id="2147484260" r:id="rId5"/>
    <p:sldLayoutId id="2147484255" r:id="rId6"/>
    <p:sldLayoutId id="2147484261" r:id="rId7"/>
    <p:sldLayoutId id="2147484262" r:id="rId8"/>
    <p:sldLayoutId id="2147484263" r:id="rId9"/>
    <p:sldLayoutId id="2147484254" r:id="rId10"/>
    <p:sldLayoutId id="21474842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serialssolutions.com/services/intot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rialssolutions.com/services/summon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serialssolutions.com/services/knowledgework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richsweb.com/" TargetMode="External"/><Relationship Id="rId2" Type="http://schemas.openxmlformats.org/officeDocument/2006/relationships/hyperlink" Target="http://www.serialssolution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53350" cy="11890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Принципы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работы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международной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реферативной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базы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данных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>Ulrich's Periodicals Directory 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и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других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продуктов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>
                    <a:satMod val="130000"/>
                  </a:schemeClr>
                </a:solidFill>
                <a:effectLst/>
              </a:rPr>
              <a:t>компании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US" sz="2400" b="1" dirty="0">
                <a:solidFill>
                  <a:schemeClr val="tx2">
                    <a:satMod val="130000"/>
                  </a:schemeClr>
                </a:solidFill>
                <a:effectLst/>
              </a:rPr>
              <a:t>Serials Solution (</a:t>
            </a:r>
            <a:r>
              <a:rPr lang="en-US" sz="2400" b="1" dirty="0" err="1">
                <a:solidFill>
                  <a:schemeClr val="tx2">
                    <a:satMod val="130000"/>
                  </a:schemeClr>
                </a:solidFill>
                <a:effectLst/>
              </a:rPr>
              <a:t>ProQuest</a:t>
            </a:r>
            <a:r>
              <a:rPr lang="en-US" sz="2400" b="1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)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988">
              <a:lnSpc>
                <a:spcPct val="80000"/>
              </a:lnSpc>
            </a:pPr>
            <a:r>
              <a:rPr lang="en-US" smtClean="0">
                <a:solidFill>
                  <a:srgbClr val="320E04"/>
                </a:solidFill>
                <a:cs typeface="Andalus" pitchFamily="18" charset="-78"/>
              </a:rPr>
              <a:t>		</a:t>
            </a:r>
            <a:r>
              <a:rPr lang="ru-RU" smtClean="0">
                <a:solidFill>
                  <a:srgbClr val="320E04"/>
                </a:solidFill>
                <a:cs typeface="Andalus" pitchFamily="18" charset="-78"/>
              </a:rPr>
              <a:t>Галина Тестерман</a:t>
            </a:r>
            <a:endParaRPr lang="en-US" smtClean="0">
              <a:solidFill>
                <a:srgbClr val="320E04"/>
              </a:solidFill>
              <a:cs typeface="Andalus" pitchFamily="18" charset="-78"/>
            </a:endParaRPr>
          </a:p>
          <a:p>
            <a:pPr marL="26988">
              <a:lnSpc>
                <a:spcPct val="80000"/>
              </a:lnSpc>
            </a:pPr>
            <a:r>
              <a:rPr lang="en-US" smtClean="0">
                <a:solidFill>
                  <a:srgbClr val="320E04"/>
                </a:solidFill>
                <a:cs typeface="Andalus" pitchFamily="18" charset="-78"/>
              </a:rPr>
              <a:t>	     </a:t>
            </a:r>
            <a:r>
              <a:rPr lang="ru-RU" smtClean="0">
                <a:solidFill>
                  <a:srgbClr val="320E04"/>
                </a:solidFill>
                <a:cs typeface="Andalus" pitchFamily="18" charset="-78"/>
              </a:rPr>
              <a:t>Редактор по Метаданным</a:t>
            </a:r>
            <a:endParaRPr lang="en-US" smtClean="0">
              <a:solidFill>
                <a:srgbClr val="320E04"/>
              </a:solidFill>
              <a:cs typeface="Andalus" pitchFamily="18" charset="-78"/>
            </a:endParaRPr>
          </a:p>
          <a:p>
            <a:pPr marL="26988">
              <a:lnSpc>
                <a:spcPct val="80000"/>
              </a:lnSpc>
            </a:pPr>
            <a:r>
              <a:rPr lang="en-US" smtClean="0">
                <a:solidFill>
                  <a:schemeClr val="tx2"/>
                </a:solidFill>
                <a:cs typeface="Andalus" pitchFamily="18" charset="-78"/>
              </a:rPr>
              <a:t>	    Serials Solutions, ProQuest</a:t>
            </a:r>
            <a:r>
              <a:rPr lang="en-US" b="1" smtClean="0">
                <a:solidFill>
                  <a:schemeClr val="tx2"/>
                </a:solidFill>
                <a:cs typeface="Andalus" pitchFamily="18" charset="-78"/>
              </a:rPr>
              <a:t> </a:t>
            </a:r>
          </a:p>
          <a:p>
            <a:pPr marL="26988">
              <a:lnSpc>
                <a:spcPct val="80000"/>
              </a:lnSpc>
            </a:pPr>
            <a:endParaRPr lang="en-US" sz="1900" b="1" smtClean="0">
              <a:solidFill>
                <a:srgbClr val="4B2203"/>
              </a:solidFill>
              <a:latin typeface="Andalus" pitchFamily="18" charset="-78"/>
              <a:cs typeface="Andalus" pitchFamily="18" charset="-78"/>
            </a:endParaRPr>
          </a:p>
          <a:p>
            <a:pPr marL="26988">
              <a:lnSpc>
                <a:spcPct val="80000"/>
              </a:lnSpc>
            </a:pPr>
            <a:endParaRPr lang="en-US" sz="2400" smtClean="0">
              <a:solidFill>
                <a:srgbClr val="4B2203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4339" name="Picture 2" descr="http://www.bowker.com/en-US/images/products/ulrichs10_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11826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700463" y="3244850"/>
            <a:ext cx="2395537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ULRICHS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WEB™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GLOBAL SERIALS DIRECTORY</a:t>
            </a:r>
          </a:p>
        </p:txBody>
      </p:sp>
      <p:pic>
        <p:nvPicPr>
          <p:cNvPr id="14341" name="Picture 12" descr="Serials Solutions"/>
          <p:cNvPicPr>
            <a:picLocks noChangeAspect="1" noChangeArrowheads="1"/>
          </p:cNvPicPr>
          <p:nvPr/>
        </p:nvPicPr>
        <p:blipFill>
          <a:blip r:embed="rId3"/>
          <a:srcRect t="51389" b="11111"/>
          <a:stretch>
            <a:fillRect/>
          </a:stretch>
        </p:blipFill>
        <p:spPr bwMode="auto">
          <a:xfrm>
            <a:off x="3700463" y="1712913"/>
            <a:ext cx="17430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9563" y="2255838"/>
            <a:ext cx="904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http://www.ulrichsweb.com/ulrichsweb/fromMktgServer/images/site_images/fpo-ulrich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905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z-Cyrl-AZ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Что делает Ульрих </a:t>
            </a:r>
            <a:r>
              <a:rPr lang="az-Cyrl-AZ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уникальным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?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Следующая информация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DDC (классификация Дьюи)</a:t>
            </a: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CODEN</a:t>
            </a: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ISSN</a:t>
            </a: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Краткое описание издания</a:t>
            </a: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Обозначение рецензируемых изданий</a:t>
            </a: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Обозначения типа издания </a:t>
            </a:r>
          </a:p>
          <a:p>
            <a:pPr marL="365760" indent="-283464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/>
                </a:solidFill>
              </a:rPr>
              <a:t>Находится ли издание в открытом доступе в </a:t>
            </a:r>
            <a:r>
              <a:rPr lang="ru-RU" dirty="0" smtClean="0">
                <a:solidFill>
                  <a:schemeClr val="tx2"/>
                </a:solidFill>
              </a:rPr>
              <a:t>интернете</a:t>
            </a:r>
            <a:r>
              <a:rPr lang="en-US" dirty="0" smtClean="0">
                <a:solidFill>
                  <a:schemeClr val="tx2"/>
                </a:solidFill>
              </a:rPr>
              <a:t> (Open Access)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7763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Кто использует Ульрих: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2"/>
                </a:solidFill>
              </a:rPr>
              <a:t>Библиотекари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Преподаватели и студенты академических библиотек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Персонал и посетители публичных и специализированых библиотек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Работники корпоративных</a:t>
            </a:r>
            <a:r>
              <a:rPr lang="en-US" sz="3600" smtClean="0">
                <a:solidFill>
                  <a:schemeClr val="tx2"/>
                </a:solidFill>
              </a:rPr>
              <a:t> </a:t>
            </a:r>
            <a:r>
              <a:rPr lang="ru-RU" sz="3600" smtClean="0">
                <a:solidFill>
                  <a:schemeClr val="tx2"/>
                </a:solidFill>
              </a:rPr>
              <a:t>библиотек</a:t>
            </a:r>
          </a:p>
          <a:p>
            <a:r>
              <a:rPr lang="ru-RU" sz="3600" smtClean="0">
                <a:solidFill>
                  <a:schemeClr val="tx2"/>
                </a:solidFill>
              </a:rPr>
              <a:t>Исследователи во всем мире</a:t>
            </a:r>
            <a:endParaRPr lang="en-US" sz="3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7763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sz="3600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Как используются </a:t>
            </a:r>
            <a:r>
              <a:rPr lang="az-Cyrl-AZ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дан</a:t>
            </a:r>
            <a:r>
              <a:rPr lang="az-Cyrl-AZ" sz="3600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н</a:t>
            </a:r>
            <a:r>
              <a:rPr lang="az-Cyrl-AZ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ые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 </a:t>
            </a:r>
            <a:r>
              <a:rPr lang="az-Cyrl-AZ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Ульриха</a:t>
            </a: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:</a:t>
            </a:r>
            <a:endParaRPr lang="en-US" sz="3600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Помощь в развитии и управлении ресурсами библиотек</a:t>
            </a:r>
          </a:p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Определение рецензируемых журналов и находящихся в открытом доступе</a:t>
            </a:r>
          </a:p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Проверка статуса издания, цены его подписки и других данных</a:t>
            </a:r>
          </a:p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Информация о том, в каких журналах студенты и </a:t>
            </a:r>
            <a:r>
              <a:rPr lang="ru-RU" dirty="0" smtClean="0">
                <a:solidFill>
                  <a:schemeClr val="tx2"/>
                </a:solidFill>
              </a:rPr>
              <a:t>преподаватели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могут </a:t>
            </a:r>
            <a:r>
              <a:rPr lang="ru-RU" dirty="0">
                <a:solidFill>
                  <a:schemeClr val="tx2"/>
                </a:solidFill>
              </a:rPr>
              <a:t>опубликовать свои научные статьи</a:t>
            </a:r>
          </a:p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Информация о том, в какие индексы цитирования входит журнал</a:t>
            </a:r>
          </a:p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Названия баз данных, в которые входит электронная версия журнала</a:t>
            </a:r>
          </a:p>
          <a:p>
            <a:pPr marL="640080" lvl="1" indent="-237744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</a:rPr>
              <a:t>Информация об издателях и провайдерах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sz="4400" dirty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Продукты Ульриха: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8229600" cy="4678363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Ulrich’s Periodicals Directory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(печатное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издание)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Ulrichsweb.com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нлайн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USAS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 (система анализа периодических изданий)</a:t>
            </a:r>
            <a:endParaRPr lang="en-US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ppatham\AppData\Local\Microsoft\Windows\Temporary Internet Files\Content.Outlook\Y3QEDVAK\photo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l="2" t="2939" r="-63" b="9142"/>
          <a:stretch>
            <a:fillRect/>
          </a:stretch>
        </p:blipFill>
        <p:spPr bwMode="auto">
          <a:xfrm>
            <a:off x="1447800" y="304800"/>
            <a:ext cx="713263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 l="24300" t="53777" r="-2348" b="6461"/>
          <a:stretch>
            <a:fillRect/>
          </a:stretch>
        </p:blipFill>
        <p:spPr bwMode="auto">
          <a:xfrm>
            <a:off x="1192213" y="0"/>
            <a:ext cx="813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5563" y="0"/>
            <a:ext cx="5989637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http://www.serialssolutions.com/images/logo_intota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2889250"/>
            <a:ext cx="1206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773363" y="2976563"/>
            <a:ext cx="45291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Единая централизованно управляемая система, которое помогает в управлении жизненного цикла электронных ресурсов библиотек, в том числе выбора, приобретения, внесения в каталог, и</a:t>
            </a: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ru-RU">
                <a:solidFill>
                  <a:schemeClr val="tx2"/>
                </a:solidFill>
                <a:latin typeface="Corbel" pitchFamily="34" charset="0"/>
              </a:rPr>
              <a:t>определения </a:t>
            </a: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URL.</a:t>
            </a:r>
            <a:endParaRPr lang="en-US">
              <a:latin typeface="Gill Sans MT" pitchFamily="34" charset="0"/>
            </a:endParaRPr>
          </a:p>
          <a:p>
            <a:endParaRPr lang="en-US">
              <a:latin typeface="Gill Sans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500" y="200025"/>
            <a:ext cx="5461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Cyrl-AZ" sz="3600" dirty="0">
                <a:latin typeface="+mj-lt"/>
                <a:cs typeface="+mn-cs"/>
              </a:rPr>
              <a:t>Продукты</a:t>
            </a:r>
            <a:r>
              <a:rPr lang="en-US" sz="3600" dirty="0">
                <a:latin typeface="Algerian" pitchFamily="82" charset="0"/>
                <a:cs typeface="+mn-cs"/>
              </a:rPr>
              <a:t> </a:t>
            </a:r>
            <a:r>
              <a:rPr lang="en-US" sz="3600" dirty="0">
                <a:latin typeface="Corbel" panose="020B0503020204020204" pitchFamily="34" charset="0"/>
                <a:cs typeface="+mn-cs"/>
              </a:rPr>
              <a:t>Serials</a:t>
            </a:r>
            <a:r>
              <a:rPr lang="en-US" sz="3600" dirty="0">
                <a:latin typeface="Algerian" pitchFamily="82" charset="0"/>
                <a:cs typeface="+mn-cs"/>
              </a:rPr>
              <a:t> </a:t>
            </a:r>
            <a:r>
              <a:rPr lang="en-US" sz="3600" dirty="0">
                <a:latin typeface="Corbel" panose="020B0503020204020204" pitchFamily="34" charset="0"/>
                <a:cs typeface="+mn-cs"/>
              </a:rPr>
              <a:t>Solutions</a:t>
            </a:r>
            <a:endParaRPr lang="en-US" sz="3600" dirty="0">
              <a:latin typeface="Corbel" panose="020B0503020204020204" pitchFamily="34" charset="0"/>
              <a:cs typeface="+mn-cs"/>
            </a:endParaRPr>
          </a:p>
        </p:txBody>
      </p:sp>
      <p:pic>
        <p:nvPicPr>
          <p:cNvPr id="38916" name="Picture 4" descr="http://www.serialssolutions.com/images/logo_knowledgeworks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846138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082800" y="1276350"/>
            <a:ext cx="48450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Авторитетная база знаний включающая электронные журналы</a:t>
            </a: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,</a:t>
            </a:r>
            <a:r>
              <a:rPr lang="ru-RU">
                <a:solidFill>
                  <a:schemeClr val="tx2"/>
                </a:solidFill>
                <a:latin typeface="Corbel" pitchFamily="34" charset="0"/>
              </a:rPr>
              <a:t> книги и многое другое. Служит в качестве основного хранилища данных для всех услуг сервиса </a:t>
            </a: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Serials Solutions 360 Products.</a:t>
            </a:r>
          </a:p>
          <a:p>
            <a:endParaRPr lang="en-US">
              <a:solidFill>
                <a:schemeClr val="tx2"/>
              </a:solidFill>
              <a:latin typeface="Gill Sans MT" pitchFamily="34" charset="0"/>
            </a:endParaRPr>
          </a:p>
          <a:p>
            <a:endParaRPr lang="en-US">
              <a:latin typeface="Gill Sans MT" pitchFamily="34" charset="0"/>
            </a:endParaRPr>
          </a:p>
        </p:txBody>
      </p:sp>
      <p:pic>
        <p:nvPicPr>
          <p:cNvPr id="38918" name="Content Placeholder 3" descr="http://www.serialssolutions.com/images/logo_summon.png">
            <a:hlinkClick r:id="rId6"/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0113" y="4865688"/>
            <a:ext cx="1579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3962400" y="4648200"/>
            <a:ext cx="464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Поисковой сервис, основанный на единстве индекса содержания всех ресурсов библиотеки, который сочетает в себе богатые метаданные и полные тексты из различных источников, чтобы облегчить поиск журналов, книг, статей и остального содержимого коллекции библиотеки.</a:t>
            </a:r>
            <a:endParaRPr lang="en-US">
              <a:solidFill>
                <a:schemeClr val="tx2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Контактная </a:t>
            </a:r>
            <a:r>
              <a:rPr lang="az-Cyrl-AZ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информация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: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Чтобы </a:t>
            </a:r>
            <a:r>
              <a:rPr lang="ru-RU" dirty="0">
                <a:solidFill>
                  <a:schemeClr val="tx2"/>
                </a:solidFill>
              </a:rPr>
              <a:t>узнать больше информации </a:t>
            </a:r>
            <a:r>
              <a:rPr lang="en-US" dirty="0" smtClean="0">
                <a:solidFill>
                  <a:schemeClr val="tx2"/>
                </a:solidFill>
              </a:rPr>
              <a:t>o</a:t>
            </a:r>
            <a:r>
              <a:rPr lang="ru-RU" dirty="0" smtClean="0">
                <a:solidFill>
                  <a:schemeClr val="tx2"/>
                </a:solidFill>
              </a:rPr>
              <a:t> продуктах</a:t>
            </a:r>
            <a:r>
              <a:rPr lang="en-US" dirty="0" smtClean="0">
                <a:solidFill>
                  <a:schemeClr val="tx2"/>
                </a:solidFill>
              </a:rPr>
              <a:t> Serials Solutions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>
                <a:solidFill>
                  <a:schemeClr val="tx2"/>
                </a:solidFill>
              </a:rPr>
              <a:t>пожалуйста посетите </a:t>
            </a:r>
            <a:r>
              <a:rPr lang="ru-RU" dirty="0" smtClean="0">
                <a:solidFill>
                  <a:schemeClr val="tx2"/>
                </a:solidFill>
              </a:rPr>
              <a:t>сайт</a:t>
            </a:r>
            <a:r>
              <a:rPr lang="ru-RU" dirty="0">
                <a:solidFill>
                  <a:schemeClr val="tx2"/>
                </a:solidFill>
              </a:rPr>
              <a:t>ы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  <a:endParaRPr lang="en-US" dirty="0" smtClean="0">
              <a:solidFill>
                <a:schemeClr val="tx2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hlinkClick r:id="rId2"/>
              </a:rPr>
              <a:t>http://www.serialssolutions.com</a:t>
            </a:r>
            <a:endParaRPr lang="en-US" dirty="0" smtClean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hlinkClick r:id="rId3"/>
              </a:rPr>
              <a:t>http://www.ulrichsweb.com</a:t>
            </a:r>
            <a:r>
              <a:rPr lang="en-US" dirty="0" smtClean="0"/>
              <a:t> </a:t>
            </a:r>
            <a:endParaRPr lang="en-US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ru-RU" dirty="0" smtClean="0">
                <a:solidFill>
                  <a:schemeClr val="tx2"/>
                </a:solidFill>
                <a:cs typeface="Andalus" panose="02020603050405020304" pitchFamily="18" charset="-78"/>
              </a:rPr>
              <a:t>Галина </a:t>
            </a:r>
            <a:r>
              <a:rPr lang="ru-RU" dirty="0">
                <a:solidFill>
                  <a:schemeClr val="tx2"/>
                </a:solidFill>
                <a:cs typeface="Andalus" panose="02020603050405020304" pitchFamily="18" charset="-78"/>
              </a:rPr>
              <a:t>Тестерман</a:t>
            </a:r>
            <a:endParaRPr lang="en-US" dirty="0">
              <a:solidFill>
                <a:schemeClr val="tx2"/>
              </a:solidFill>
              <a:cs typeface="Andalus" panose="02020603050405020304" pitchFamily="18" charset="-7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cs typeface="Andalus" panose="02020603050405020304" pitchFamily="18" charset="-78"/>
              </a:rPr>
              <a:t>             </a:t>
            </a:r>
            <a:r>
              <a:rPr lang="ru-RU" dirty="0" smtClean="0">
                <a:solidFill>
                  <a:schemeClr val="tx2"/>
                </a:solidFill>
                <a:cs typeface="Andalus" panose="02020603050405020304" pitchFamily="18" charset="-78"/>
              </a:rPr>
              <a:t>Редактор </a:t>
            </a:r>
            <a:r>
              <a:rPr lang="ru-RU" dirty="0">
                <a:solidFill>
                  <a:schemeClr val="tx2"/>
                </a:solidFill>
                <a:cs typeface="Andalus" panose="02020603050405020304" pitchFamily="18" charset="-78"/>
              </a:rPr>
              <a:t>по Метаданым</a:t>
            </a:r>
            <a:endParaRPr lang="en-US" dirty="0">
              <a:solidFill>
                <a:schemeClr val="tx2"/>
              </a:solidFill>
              <a:cs typeface="Andalus" panose="02020603050405020304" pitchFamily="18" charset="-78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tx2"/>
                </a:solidFill>
                <a:cs typeface="Andalus" panose="02020603050405020304" pitchFamily="18" charset="-78"/>
              </a:rPr>
              <a:t>	    </a:t>
            </a:r>
            <a:r>
              <a:rPr lang="en-US" dirty="0">
                <a:solidFill>
                  <a:schemeClr val="tx2"/>
                </a:solidFill>
                <a:latin typeface="Corbel" panose="020B0503020204020204" pitchFamily="34" charset="0"/>
                <a:cs typeface="Andalus" panose="02020603050405020304" pitchFamily="18" charset="-78"/>
              </a:rPr>
              <a:t>Serials Solutions, </a:t>
            </a:r>
            <a:r>
              <a:rPr lang="en-US" dirty="0" err="1">
                <a:solidFill>
                  <a:schemeClr val="tx2"/>
                </a:solidFill>
                <a:latin typeface="Corbel" panose="020B0503020204020204" pitchFamily="34" charset="0"/>
                <a:cs typeface="Andalus" panose="02020603050405020304" pitchFamily="18" charset="-78"/>
              </a:rPr>
              <a:t>ProQuest</a:t>
            </a:r>
            <a:r>
              <a:rPr lang="en-US" b="1" dirty="0">
                <a:solidFill>
                  <a:schemeClr val="tx2"/>
                </a:solidFill>
                <a:latin typeface="Corbel" panose="020B0503020204020204" pitchFamily="34" charset="0"/>
                <a:cs typeface="Andalus" pitchFamily="18" charset="-78"/>
              </a:rPr>
              <a:t>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     halyna.testerman@serialssolutions.com</a:t>
            </a:r>
            <a:endParaRPr lang="en-US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286000" y="21050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	</a:t>
            </a:r>
            <a:r>
              <a:rPr lang="az-Cyrl-AZ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База </a:t>
            </a:r>
            <a:r>
              <a:rPr lang="az-Cyrl-AZ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Данных Ульрих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600" u="sng" dirty="0" smtClean="0">
              <a:solidFill>
                <a:schemeClr val="tx2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u="sng" dirty="0" smtClean="0">
                <a:solidFill>
                  <a:schemeClr val="tx2"/>
                </a:solidFill>
              </a:rPr>
              <a:t>Справочник </a:t>
            </a:r>
            <a:r>
              <a:rPr lang="ru-RU" sz="3600" u="sng" dirty="0">
                <a:solidFill>
                  <a:schemeClr val="tx2"/>
                </a:solidFill>
              </a:rPr>
              <a:t>по периодическим изданиям Ульрих </a:t>
            </a:r>
            <a:r>
              <a:rPr lang="en-US" sz="3600" u="sng" dirty="0" smtClean="0">
                <a:solidFill>
                  <a:schemeClr val="tx2"/>
                </a:solidFill>
              </a:rPr>
              <a:t>(Ulrich’s Periodicals Directory) </a:t>
            </a:r>
            <a:r>
              <a:rPr lang="ru-RU" sz="3600" u="sng" dirty="0" smtClean="0">
                <a:solidFill>
                  <a:schemeClr val="tx2"/>
                </a:solidFill>
              </a:rPr>
              <a:t>является </a:t>
            </a:r>
            <a:r>
              <a:rPr lang="ru-RU" sz="3600" u="sng" dirty="0">
                <a:solidFill>
                  <a:schemeClr val="tx2"/>
                </a:solidFill>
              </a:rPr>
              <a:t>авторитетным источником библиографической информации о более чем 300,000 периодических изданий всех типов</a:t>
            </a:r>
            <a:r>
              <a:rPr lang="ru-RU" sz="3600" u="sng" dirty="0" smtClean="0">
                <a:solidFill>
                  <a:schemeClr val="tx2"/>
                </a:solidFill>
              </a:rPr>
              <a:t>:</a:t>
            </a:r>
            <a:endParaRPr lang="en-US" sz="3600" u="sng" dirty="0" smtClean="0">
              <a:solidFill>
                <a:schemeClr val="tx2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600" u="sng" dirty="0">
              <a:solidFill>
                <a:schemeClr val="tx2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Академические и научные журналы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Бизнес и коммерческие журналы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Ежедневные и еженедельные газеты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Бесплатные и находящиеся в открытом доступе журналы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Нерегулярно издающиеся журналы и монографии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Публикации международных агентств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400" dirty="0">
                <a:solidFill>
                  <a:schemeClr val="tx2"/>
                </a:solidFill>
              </a:rPr>
              <a:t>Многие другие периодические издания всех типов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Questions?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mtClean="0">
              <a:latin typeface="Gill Sans MT" pitchFamily="34" charset="0"/>
            </a:endParaRPr>
          </a:p>
        </p:txBody>
      </p:sp>
      <p:pic>
        <p:nvPicPr>
          <p:cNvPr id="40963" name="Picture 5" descr="https://www.fluentstream.com/wp-content/uploads/2012/07/question-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518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Первое Издание Ульриха</a:t>
            </a:r>
            <a:endParaRPr lang="en-US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pic>
        <p:nvPicPr>
          <p:cNvPr id="1638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8724" t="18750" b="9065"/>
          <a:stretch>
            <a:fillRect/>
          </a:stretch>
        </p:blipFill>
        <p:spPr>
          <a:xfrm>
            <a:off x="3087688" y="1447800"/>
            <a:ext cx="419417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3276600"/>
          <a:ext cx="6705600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01319"/>
                <a:gridCol w="3504281"/>
              </a:tblGrid>
              <a:tr h="370840">
                <a:tc>
                  <a:txBody>
                    <a:bodyPr/>
                    <a:lstStyle/>
                    <a:p>
                      <a:r>
                        <a:rPr lang="az-Cyrl-AZ" sz="1800" dirty="0" smtClean="0"/>
                        <a:t>Первое Издание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(1932)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52o</a:t>
                      </a:r>
                      <a:r>
                        <a:rPr lang="az-Cyrl-AZ" sz="1800" dirty="0" smtClean="0"/>
                        <a:t>е Издание</a:t>
                      </a:r>
                      <a:r>
                        <a:rPr lang="en-US" sz="1800" baseline="0" dirty="0" smtClean="0"/>
                        <a:t>(2014)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6,000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az-Cyrl-AZ" sz="1800" baseline="0" dirty="0" smtClean="0"/>
                        <a:t>изданий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228,042 </a:t>
                      </a:r>
                      <a:r>
                        <a:rPr lang="az-Cyrl-AZ" sz="1800" dirty="0" smtClean="0"/>
                        <a:t>изданий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183 </a:t>
                      </a:r>
                      <a:r>
                        <a:rPr lang="az-Cyrl-AZ" sz="1800" dirty="0" smtClean="0"/>
                        <a:t>предметных рубрик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902 </a:t>
                      </a:r>
                      <a:r>
                        <a:rPr lang="az-Cyrl-AZ" sz="1800" dirty="0" smtClean="0"/>
                        <a:t>предметных рубрик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323 </a:t>
                      </a:r>
                      <a:r>
                        <a:rPr lang="az-Cyrl-AZ" sz="1800" dirty="0" smtClean="0"/>
                        <a:t>страниц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11,574 </a:t>
                      </a:r>
                      <a:r>
                        <a:rPr lang="az-Cyrl-AZ" sz="1800" dirty="0" smtClean="0"/>
                        <a:t>страниц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$10.00 – </a:t>
                      </a:r>
                      <a:r>
                        <a:rPr lang="az-Cyrl-AZ" sz="1800" dirty="0" smtClean="0"/>
                        <a:t>цена подписки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$2,175.00 – </a:t>
                      </a:r>
                      <a:r>
                        <a:rPr lang="az-Cyrl-AZ" sz="1800" dirty="0" smtClean="0"/>
                        <a:t>цена подписки</a:t>
                      </a:r>
                      <a:endParaRPr lang="en-US" sz="1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371600"/>
            <a:ext cx="9001125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Впервые опубликован в 1932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году</a:t>
            </a:r>
            <a:endParaRPr lang="en-U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Первоначальное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название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 “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Справочник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по Периодическим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Изданиям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Cyrl-AZ" sz="2000" dirty="0">
                <a:solidFill>
                  <a:schemeClr val="tx2"/>
                </a:solidFill>
                <a:latin typeface="+mn-lt"/>
                <a:cs typeface="+mn-cs"/>
              </a:rPr>
              <a:t>Классифицированый Указатель Избранных Периодичеких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Текущих </a:t>
            </a:r>
            <a:endParaRPr lang="en-US" sz="2000" dirty="0">
              <a:solidFill>
                <a:schemeClr val="tx2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Зарубежных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и Отечественных Изданий, составленный Каролин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Ульрих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Д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и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ректором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Отдела Периодики Публичной Библиотеки Нью </a:t>
            </a: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Йорка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+mn-cs"/>
              </a:rPr>
              <a:t>”</a:t>
            </a:r>
            <a:endParaRPr lang="en-US" sz="2000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7429" name="TextBox 5"/>
          <p:cNvSpPr txBox="1">
            <a:spLocks noChangeArrowheads="1"/>
          </p:cNvSpPr>
          <p:nvPr/>
        </p:nvSpPr>
        <p:spPr bwMode="auto">
          <a:xfrm>
            <a:off x="1371600" y="5410200"/>
            <a:ext cx="7654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orbel" pitchFamily="34" charset="0"/>
              </a:rPr>
              <a:t>Чтобы узнать больше информации о Каролин Ульрих</a:t>
            </a: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,  </a:t>
            </a:r>
            <a:r>
              <a:rPr lang="ru-RU">
                <a:solidFill>
                  <a:schemeClr val="tx2"/>
                </a:solidFill>
                <a:latin typeface="Corbel" pitchFamily="34" charset="0"/>
              </a:rPr>
              <a:t>пожалуйста, посетите страницу на сайте</a:t>
            </a: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 Serials Solutions: </a:t>
            </a:r>
            <a:r>
              <a:rPr lang="en-US" sz="1600" u="sng">
                <a:solidFill>
                  <a:schemeClr val="tx2"/>
                </a:solidFill>
                <a:latin typeface="Gill Sans MT" pitchFamily="34" charset="0"/>
              </a:rPr>
              <a:t>http</a:t>
            </a:r>
            <a:r>
              <a:rPr lang="en-US" sz="1600" u="sng">
                <a:latin typeface="Gill Sans MT" pitchFamily="34" charset="0"/>
              </a:rPr>
              <a:t>://</a:t>
            </a:r>
            <a:r>
              <a:rPr lang="en-US" sz="1600" u="sng">
                <a:solidFill>
                  <a:schemeClr val="tx2"/>
                </a:solidFill>
                <a:latin typeface="Gill Sans MT" pitchFamily="34" charset="0"/>
              </a:rPr>
              <a:t>www.serialssolutions.com/en/services/ulrichs/remembering-carolyn-ulrich</a:t>
            </a:r>
          </a:p>
          <a:p>
            <a:endParaRPr lang="en-US" sz="140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8938"/>
            <a:ext cx="4332288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z-Cyrl-AZ" sz="4400" dirty="0">
                <a:solidFill>
                  <a:schemeClr val="tx2"/>
                </a:solidFill>
                <a:latin typeface="Algerian" pitchFamily="82" charset="0"/>
                <a:cs typeface="+mn-cs"/>
              </a:rPr>
              <a:t>История Ульриха</a:t>
            </a:r>
            <a:endParaRPr lang="en-US" sz="4400" dirty="0">
              <a:solidFill>
                <a:schemeClr val="tx2"/>
              </a:solidFill>
              <a:latin typeface="Algerian" pitchFamily="8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7763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sz="4800" dirty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Статистика Ульриха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ru-RU" sz="2600" smtClean="0">
                <a:solidFill>
                  <a:srgbClr val="4B2203"/>
                </a:solidFill>
              </a:rPr>
              <a:t>По состоянию на 9 сентября, 2013 года, в базе данных Ульрих находится</a:t>
            </a:r>
            <a:r>
              <a:rPr lang="en-US" sz="2600" smtClean="0">
                <a:solidFill>
                  <a:srgbClr val="4B2203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smtClean="0">
                <a:solidFill>
                  <a:srgbClr val="4B2203"/>
                </a:solidFill>
              </a:rPr>
              <a:t>381,746 </a:t>
            </a:r>
            <a:r>
              <a:rPr lang="az-Cyrl-AZ" sz="2600" smtClean="0">
                <a:solidFill>
                  <a:srgbClr val="4B2203"/>
                </a:solidFill>
              </a:rPr>
              <a:t>периодических изданий</a:t>
            </a:r>
            <a:r>
              <a:rPr lang="en-US" sz="2600" smtClean="0">
                <a:solidFill>
                  <a:srgbClr val="4B2203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smtClean="0">
                <a:solidFill>
                  <a:srgbClr val="4B2203"/>
                </a:solidFill>
              </a:rPr>
              <a:t>235,245 </a:t>
            </a:r>
            <a:r>
              <a:rPr lang="az-Cyrl-AZ" sz="2600" smtClean="0">
                <a:solidFill>
                  <a:srgbClr val="4B2203"/>
                </a:solidFill>
              </a:rPr>
              <a:t>активных периодических изданий</a:t>
            </a:r>
            <a:endParaRPr lang="en-US" sz="2600" smtClean="0">
              <a:solidFill>
                <a:srgbClr val="4B2203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smtClean="0">
                <a:solidFill>
                  <a:srgbClr val="4B2203"/>
                </a:solidFill>
              </a:rPr>
              <a:t>791 </a:t>
            </a:r>
            <a:r>
              <a:rPr lang="az-Cyrl-AZ" sz="2600" smtClean="0">
                <a:solidFill>
                  <a:srgbClr val="4B2203"/>
                </a:solidFill>
              </a:rPr>
              <a:t>предметных рубрик</a:t>
            </a:r>
            <a:r>
              <a:rPr lang="en-US" sz="2600" smtClean="0">
                <a:solidFill>
                  <a:srgbClr val="4B2203"/>
                </a:solidFill>
              </a:rPr>
              <a:t> (Ulrich’s subjects)</a:t>
            </a:r>
            <a:r>
              <a:rPr lang="ru-RU" sz="2600" smtClean="0">
                <a:solidFill>
                  <a:srgbClr val="4B2203"/>
                </a:solidFill>
                <a:latin typeface="Arial" charset="0"/>
              </a:rPr>
              <a:t>,</a:t>
            </a:r>
            <a:r>
              <a:rPr lang="en-US" sz="2600" smtClean="0">
                <a:solidFill>
                  <a:srgbClr val="4B2203"/>
                </a:solidFill>
              </a:rPr>
              <a:t> </a:t>
            </a:r>
            <a:r>
              <a:rPr lang="ru-RU" sz="2600" smtClean="0">
                <a:solidFill>
                  <a:srgbClr val="4B2203"/>
                </a:solidFill>
              </a:rPr>
              <a:t>включающих Библиографические, Реферативные, Статистические журналы </a:t>
            </a:r>
            <a:endParaRPr lang="en-US" sz="2600" smtClean="0">
              <a:solidFill>
                <a:srgbClr val="4B2203"/>
              </a:solidFill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en-US" sz="2600" smtClean="0">
                <a:solidFill>
                  <a:srgbClr val="4B2203"/>
                </a:solidFill>
              </a:rPr>
              <a:t>   </a:t>
            </a:r>
            <a:r>
              <a:rPr lang="ru-RU" sz="2600" smtClean="0">
                <a:solidFill>
                  <a:srgbClr val="4B2203"/>
                </a:solidFill>
              </a:rPr>
              <a:t>и издания общего профиля </a:t>
            </a:r>
            <a:endParaRPr lang="en-US" sz="2600" smtClean="0">
              <a:solidFill>
                <a:srgbClr val="4B2203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600" smtClean="0">
                <a:solidFill>
                  <a:srgbClr val="4B2203"/>
                </a:solidFill>
              </a:rPr>
              <a:t>Мы проверяем и обновляем</a:t>
            </a:r>
            <a:r>
              <a:rPr lang="en-US" sz="2600" smtClean="0">
                <a:solidFill>
                  <a:srgbClr val="4B2203"/>
                </a:solidFill>
              </a:rPr>
              <a:t> </a:t>
            </a:r>
            <a:r>
              <a:rPr lang="ru-RU" sz="2600" smtClean="0">
                <a:solidFill>
                  <a:srgbClr val="4B2203"/>
                </a:solidFill>
              </a:rPr>
              <a:t>информацию о включении журналов  в индексы цитирования и реферативные базы данных </a:t>
            </a:r>
            <a:r>
              <a:rPr lang="en-US" sz="2600" smtClean="0">
                <a:solidFill>
                  <a:srgbClr val="4B2203"/>
                </a:solidFill>
              </a:rPr>
              <a:t>(Abstract/Index databases) </a:t>
            </a:r>
            <a:r>
              <a:rPr lang="ru-RU" sz="2600" smtClean="0">
                <a:solidFill>
                  <a:srgbClr val="4B2203"/>
                </a:solidFill>
              </a:rPr>
              <a:t>из более, чем </a:t>
            </a:r>
            <a:r>
              <a:rPr lang="ru-RU" b="1" smtClean="0">
                <a:solidFill>
                  <a:srgbClr val="4B2203"/>
                </a:solidFill>
              </a:rPr>
              <a:t>600</a:t>
            </a:r>
            <a:r>
              <a:rPr lang="ru-RU" sz="2600" smtClean="0">
                <a:solidFill>
                  <a:srgbClr val="4B2203"/>
                </a:solidFill>
              </a:rPr>
              <a:t> источников в мире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z-Cyrl-AZ" sz="4000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Интересные Факты об Ульрихе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:</a:t>
            </a:r>
            <a:endParaRPr lang="en-US" sz="4000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0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smtClean="0">
                <a:solidFill>
                  <a:schemeClr val="tx2"/>
                </a:solidFill>
              </a:rPr>
              <a:t>Покрытие является международным, с некоторым акцентом на периодике, издающейся на английском языке</a:t>
            </a:r>
            <a:r>
              <a:rPr lang="en-US" sz="2200" b="1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smtClean="0">
                <a:solidFill>
                  <a:schemeClr val="tx2"/>
                </a:solidFill>
              </a:rPr>
              <a:t>Включение периодического издания в базу данных Ульрих является совершенно бесплатным для издателей</a:t>
            </a:r>
            <a:r>
              <a:rPr lang="en-US" sz="2200" b="1" smtClean="0">
                <a:solidFill>
                  <a:schemeClr val="tx2"/>
                </a:solidFill>
              </a:rPr>
              <a:t> (Free of Charge) </a:t>
            </a:r>
            <a:r>
              <a:rPr lang="en-US" sz="2200" b="1" smtClean="0">
                <a:solidFill>
                  <a:schemeClr val="tx2"/>
                </a:solidFill>
                <a:sym typeface="Wingdings" pitchFamily="2" charset="2"/>
              </a:rPr>
              <a:t></a:t>
            </a:r>
            <a:r>
              <a:rPr lang="en-US" sz="2200" b="1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0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smtClean="0">
                <a:solidFill>
                  <a:schemeClr val="tx2"/>
                </a:solidFill>
              </a:rPr>
              <a:t>Небольшие издательства со всего мира составляют подавляющее большинство периодических изданий, включенных в каталог Ульрих</a:t>
            </a:r>
            <a:r>
              <a:rPr lang="en-US" sz="220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000" b="1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smtClean="0">
                <a:solidFill>
                  <a:schemeClr val="tx2"/>
                </a:solidFill>
              </a:rPr>
              <a:t>В основном мы получаем информацию о журналах от издателей и проверяем ее на веб-сайтах издателей</a:t>
            </a:r>
            <a:r>
              <a:rPr lang="en-US" sz="2000" b="1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ru-RU" sz="20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Список данных о журналах, которые мы получаем от издателей: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chemeClr val="tx2"/>
                </a:solidFill>
              </a:rPr>
              <a:t>• </a:t>
            </a:r>
            <a:r>
              <a:rPr lang="ru-RU" sz="3300" b="1" dirty="0">
                <a:solidFill>
                  <a:schemeClr val="tx2"/>
                </a:solidFill>
              </a:rPr>
              <a:t>Название и подзаголовок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</a:t>
            </a:r>
            <a:r>
              <a:rPr lang="ru-RU" sz="3300" b="1" dirty="0" smtClean="0">
                <a:solidFill>
                  <a:schemeClr val="tx2"/>
                </a:solidFill>
              </a:rPr>
              <a:t>ISSN </a:t>
            </a:r>
            <a:r>
              <a:rPr lang="ru-RU" sz="3300" b="1" dirty="0">
                <a:solidFill>
                  <a:schemeClr val="tx2"/>
                </a:solidFill>
              </a:rPr>
              <a:t>печатного издания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ISSN </a:t>
            </a:r>
            <a:r>
              <a:rPr lang="ru-RU" sz="3300" b="1" dirty="0" smtClean="0">
                <a:solidFill>
                  <a:schemeClr val="tx2"/>
                </a:solidFill>
              </a:rPr>
              <a:t>электронного </a:t>
            </a:r>
            <a:r>
              <a:rPr lang="ru-RU" sz="3300" b="1" dirty="0">
                <a:solidFill>
                  <a:schemeClr val="tx2"/>
                </a:solidFill>
              </a:rPr>
              <a:t>издания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</a:t>
            </a:r>
            <a:r>
              <a:rPr lang="ru-RU" sz="3300" b="1" dirty="0" smtClean="0">
                <a:solidFill>
                  <a:schemeClr val="tx2"/>
                </a:solidFill>
              </a:rPr>
              <a:t>Рецензируем</a:t>
            </a:r>
            <a:r>
              <a:rPr lang="en-US" sz="3300" b="1" dirty="0" smtClean="0">
                <a:solidFill>
                  <a:schemeClr val="tx2"/>
                </a:solidFill>
              </a:rPr>
              <a:t>o</a:t>
            </a:r>
            <a:r>
              <a:rPr lang="ru-RU" sz="3300" b="1" dirty="0" smtClean="0">
                <a:solidFill>
                  <a:schemeClr val="tx2"/>
                </a:solidFill>
              </a:rPr>
              <a:t>е </a:t>
            </a:r>
            <a:r>
              <a:rPr lang="ru-RU" sz="3300" b="1" dirty="0">
                <a:solidFill>
                  <a:schemeClr val="tx2"/>
                </a:solidFill>
              </a:rPr>
              <a:t>ли </a:t>
            </a:r>
            <a:r>
              <a:rPr lang="ru-RU" sz="3300" b="1" dirty="0" smtClean="0">
                <a:solidFill>
                  <a:schemeClr val="tx2"/>
                </a:solidFill>
              </a:rPr>
              <a:t>издание</a:t>
            </a:r>
            <a:endParaRPr lang="ru-RU" sz="3300" b="1" dirty="0">
              <a:solidFill>
                <a:schemeClr val="tx2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Имена редактора и издателя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В каком году издание было впервые опубликовано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Частота выхода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Тема (предмет) издания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Годовая цена подписки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Официальное название издательства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Адрес, телефон и факс компании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Адрес электронной почты и URL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На каком языке издается журнал(ы)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Статус (активный или прекративший свое </a:t>
            </a:r>
            <a:r>
              <a:rPr lang="ru-RU" sz="3300" b="1" dirty="0" smtClean="0">
                <a:solidFill>
                  <a:schemeClr val="tx2"/>
                </a:solidFill>
              </a:rPr>
              <a:t>существование</a:t>
            </a:r>
            <a:r>
              <a:rPr lang="en-US" sz="3300" b="1" dirty="0" smtClean="0">
                <a:solidFill>
                  <a:schemeClr val="tx2"/>
                </a:solidFill>
              </a:rPr>
              <a:t> – Active or Ceased</a:t>
            </a:r>
            <a:r>
              <a:rPr lang="ru-RU" sz="3300" b="1" dirty="0" smtClean="0">
                <a:solidFill>
                  <a:schemeClr val="tx2"/>
                </a:solidFill>
              </a:rPr>
              <a:t>)</a:t>
            </a:r>
            <a:endParaRPr lang="ru-RU" sz="3300" b="1" dirty="0">
              <a:solidFill>
                <a:schemeClr val="tx2"/>
              </a:solidFill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Год прекращения издания (если известен)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300" b="1" dirty="0">
                <a:solidFill>
                  <a:schemeClr val="tx2"/>
                </a:solidFill>
              </a:rPr>
              <a:t>• </a:t>
            </a:r>
            <a:r>
              <a:rPr lang="ru-RU" sz="3300" b="1" dirty="0" smtClean="0">
                <a:solidFill>
                  <a:schemeClr val="tx2"/>
                </a:solidFill>
              </a:rPr>
              <a:t>Тираж</a:t>
            </a:r>
            <a:endParaRPr lang="ru-RU" sz="33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z-Cyrl-AZ" sz="3600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Обновление Библиографических </a:t>
            </a:r>
            <a:r>
              <a:rPr lang="az-Cyrl-AZ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Дан</a:t>
            </a:r>
            <a:r>
              <a:rPr lang="az-Cyrl-AZ" sz="3600" dirty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н</a:t>
            </a:r>
            <a:r>
              <a:rPr lang="az-Cyrl-AZ" sz="3600" dirty="0" smtClean="0">
                <a:solidFill>
                  <a:schemeClr val="tx2">
                    <a:satMod val="130000"/>
                  </a:schemeClr>
                </a:solidFill>
                <a:latin typeface="Algerian" pitchFamily="82" charset="0"/>
              </a:rPr>
              <a:t>ых</a:t>
            </a:r>
            <a:endParaRPr lang="en-US" sz="3600" dirty="0">
              <a:solidFill>
                <a:schemeClr val="tx2">
                  <a:satMod val="13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solidFill>
                  <a:schemeClr val="tx2"/>
                </a:solidFill>
              </a:rPr>
              <a:t>В нашей базе данных указано когда информация о каждом журнале была обновлена</a:t>
            </a:r>
            <a:r>
              <a:rPr lang="en-US" sz="2400" smtClean="0">
                <a:solidFill>
                  <a:schemeClr val="tx2"/>
                </a:solidFill>
              </a:rPr>
              <a:t>.</a:t>
            </a:r>
            <a:endParaRPr lang="ru-RU" sz="240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solidFill>
                  <a:schemeClr val="tx2"/>
                </a:solidFill>
              </a:rPr>
              <a:t>Издатели отправляют нам файлы с новыми ценами и библиографическими данными</a:t>
            </a:r>
            <a:r>
              <a:rPr lang="en-US" sz="2400" smtClean="0">
                <a:solidFill>
                  <a:schemeClr val="tx2"/>
                </a:solidFill>
              </a:rPr>
              <a:t> </a:t>
            </a:r>
            <a:r>
              <a:rPr lang="ru-RU" sz="2400" smtClean="0">
                <a:solidFill>
                  <a:schemeClr val="tx2"/>
                </a:solidFill>
              </a:rPr>
              <a:t>об изданиях.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solidFill>
                  <a:schemeClr val="tx2"/>
                </a:solidFill>
              </a:rPr>
              <a:t>Наши редакторы пытаются разыскать как можно больше информации об изданиях, кроме той, которая была прислана издателями</a:t>
            </a:r>
            <a:r>
              <a:rPr lang="en-US" sz="2400" smtClean="0">
                <a:solidFill>
                  <a:schemeClr val="tx2"/>
                </a:solidFill>
              </a:rPr>
              <a:t>.</a:t>
            </a:r>
            <a:endParaRPr lang="ru-RU" sz="240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solidFill>
                  <a:schemeClr val="tx2"/>
                </a:solidFill>
              </a:rPr>
              <a:t>В статусе, который присваивается изданию, будет указана последняя информация, известная о журнале</a:t>
            </a:r>
            <a:r>
              <a:rPr lang="en-US" sz="2400" smtClean="0">
                <a:solidFill>
                  <a:schemeClr val="tx2"/>
                </a:solidFill>
              </a:rPr>
              <a:t>: </a:t>
            </a:r>
            <a:r>
              <a:rPr lang="ru-RU" sz="2400" smtClean="0">
                <a:solidFill>
                  <a:schemeClr val="tx2"/>
                </a:solidFill>
                <a:latin typeface="Arial" charset="0"/>
              </a:rPr>
              <a:t>А</a:t>
            </a:r>
            <a:r>
              <a:rPr lang="ru-RU" sz="2400" smtClean="0">
                <a:solidFill>
                  <a:schemeClr val="tx2"/>
                </a:solidFill>
              </a:rPr>
              <a:t>ктивный</a:t>
            </a:r>
            <a:r>
              <a:rPr lang="en-US" sz="2400" smtClean="0">
                <a:solidFill>
                  <a:schemeClr val="tx2"/>
                </a:solidFill>
              </a:rPr>
              <a:t> (Active)</a:t>
            </a:r>
            <a:r>
              <a:rPr lang="ru-RU" sz="2400" smtClean="0">
                <a:solidFill>
                  <a:schemeClr val="tx2"/>
                </a:solidFill>
              </a:rPr>
              <a:t>, Прекратившийся</a:t>
            </a:r>
            <a:r>
              <a:rPr lang="en-US" sz="2400" smtClean="0">
                <a:solidFill>
                  <a:schemeClr val="tx2"/>
                </a:solidFill>
              </a:rPr>
              <a:t> (Ceased)</a:t>
            </a:r>
            <a:r>
              <a:rPr lang="ru-RU" sz="2400" smtClean="0">
                <a:solidFill>
                  <a:schemeClr val="tx2"/>
                </a:solidFill>
              </a:rPr>
              <a:t>, </a:t>
            </a:r>
            <a:r>
              <a:rPr lang="ru-RU" sz="2400" smtClean="0">
                <a:solidFill>
                  <a:schemeClr val="tx2"/>
                </a:solidFill>
                <a:latin typeface="Arial" charset="0"/>
              </a:rPr>
              <a:t>В</a:t>
            </a:r>
            <a:r>
              <a:rPr lang="ru-RU" sz="2400" smtClean="0">
                <a:solidFill>
                  <a:schemeClr val="tx2"/>
                </a:solidFill>
              </a:rPr>
              <a:t>ременно приостановившийся</a:t>
            </a:r>
            <a:r>
              <a:rPr lang="en-US" sz="2400" smtClean="0">
                <a:solidFill>
                  <a:schemeClr val="tx2"/>
                </a:solidFill>
              </a:rPr>
              <a:t> (Suspended</a:t>
            </a:r>
            <a:r>
              <a:rPr lang="ru-RU" sz="240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solidFill>
                  <a:schemeClr val="tx2"/>
                </a:solidFill>
              </a:rPr>
              <a:t>Изменение названия издания и все предыдущие названия (</a:t>
            </a:r>
            <a:r>
              <a:rPr lang="en-US" sz="2400" smtClean="0">
                <a:solidFill>
                  <a:schemeClr val="tx2"/>
                </a:solidFill>
              </a:rPr>
              <a:t>Title History)</a:t>
            </a:r>
            <a:r>
              <a:rPr lang="ru-RU" sz="240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ru-RU" sz="240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Главные Элементы Описания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Издания: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3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Следующие </a:t>
            </a:r>
            <a:r>
              <a:rPr lang="ru-RU" sz="3800" dirty="0">
                <a:solidFill>
                  <a:schemeClr val="accent5">
                    <a:lumMod val="50000"/>
                  </a:schemeClr>
                </a:solidFill>
              </a:rPr>
              <a:t>элементы являются обязательными и появляются во всех описаниях 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</a:rPr>
              <a:t>журналов</a:t>
            </a:r>
            <a:r>
              <a:rPr lang="en-US" sz="38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название</a:t>
            </a:r>
            <a:endParaRPr lang="ru-RU" sz="3400" dirty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частота выхода в год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язык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тема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десятичная классификация Дьюи (DDC)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код страны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нформация </a:t>
            </a:r>
            <a:r>
              <a:rPr lang="ru-RU" sz="3400" dirty="0">
                <a:solidFill>
                  <a:schemeClr val="accent5">
                    <a:lumMod val="50000"/>
                  </a:schemeClr>
                </a:solidFill>
              </a:rPr>
              <a:t>об издателе (имя, адрес, телефон, факс, электронная почта, веб-сайт</a:t>
            </a:r>
            <a:r>
              <a:rPr lang="ru-RU" sz="3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3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304040c-46d8-45c7-b8cb-500ddbf812bf"/>
  <p:tag name="AUDIO_ID" val="399"/>
  <p:tag name="ELAPSEDTIME" val="16.4"/>
  <p:tag name="ANNOTATION_TYPE_1" val="2"/>
  <p:tag name="ANNOTATION_START_1" val="9.8"/>
  <p:tag name="ANNOTATION_END_1" val="9.8"/>
  <p:tag name="ANNOTATION_TOP_1" val="-29.6"/>
  <p:tag name="ANNOTATION_LEFT_1" val="-29.7"/>
  <p:tag name="ANNOTATION_WIDTH_1" val="635.4"/>
  <p:tag name="ANNOTATION_HEIGHT_1" val="491.3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TYPE_2" val="2"/>
  <p:tag name="ANNOTATION_START_2" val="9.8"/>
  <p:tag name="ANNOTATION_TOP_2" val="182.5"/>
  <p:tag name="ANNOTATION_LEFT_2" val="287.7"/>
  <p:tag name="ANNOTATION_WIDTH_2" val="115.3"/>
  <p:tag name="ANNOTATION_HEIGHT_2" val="53.3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COUNT" val="2"/>
  <p:tag name="ARTICULATE_SLIDE_NAV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928</TotalTime>
  <Words>901</Words>
  <Application>Microsoft Office PowerPoint</Application>
  <PresentationFormat>Экран (4:3)</PresentationFormat>
  <Paragraphs>152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Gill Sans MT</vt:lpstr>
      <vt:lpstr>Arial</vt:lpstr>
      <vt:lpstr>Wingdings 2</vt:lpstr>
      <vt:lpstr>Verdana</vt:lpstr>
      <vt:lpstr>Calibri</vt:lpstr>
      <vt:lpstr>Andalus</vt:lpstr>
      <vt:lpstr>Corbel</vt:lpstr>
      <vt:lpstr>Algerian</vt:lpstr>
      <vt:lpstr>Wingdings</vt:lpstr>
      <vt:lpstr>Segoe UI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Принципы работы международной реферативной базы данных Ulrich's Periodicals Directory и других продуктов компании Serials Solution (ProQuest)</vt:lpstr>
      <vt:lpstr> База Данных Ульрих</vt:lpstr>
      <vt:lpstr>Первое Издание Ульриха</vt:lpstr>
      <vt:lpstr>Слайд 4</vt:lpstr>
      <vt:lpstr>Статистика Ульриха</vt:lpstr>
      <vt:lpstr>Интересные Факты об Ульрихе:</vt:lpstr>
      <vt:lpstr>Список данных о журналах, которые мы получаем от издателей:</vt:lpstr>
      <vt:lpstr>Обновление Библиографических Данных</vt:lpstr>
      <vt:lpstr>Главные Элементы Описания Издания:</vt:lpstr>
      <vt:lpstr>Что делает Ульрих уникальным?</vt:lpstr>
      <vt:lpstr>Кто использует Ульрих:</vt:lpstr>
      <vt:lpstr>Как используются данные Ульриха:</vt:lpstr>
      <vt:lpstr>Продукты Ульриха:</vt:lpstr>
      <vt:lpstr>Слайд 14</vt:lpstr>
      <vt:lpstr>Слайд 15</vt:lpstr>
      <vt:lpstr>Слайд 16</vt:lpstr>
      <vt:lpstr>Слайд 17</vt:lpstr>
      <vt:lpstr>Слайд 18</vt:lpstr>
      <vt:lpstr>Контактная информация:</vt:lpstr>
      <vt:lpstr>Questions?</vt:lpstr>
    </vt:vector>
  </TitlesOfParts>
  <Company>ProQuest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Ulrich’s Editorial Process</dc:title>
  <dc:creator>Testerman, Halyna</dc:creator>
  <cp:lastModifiedBy>Olga</cp:lastModifiedBy>
  <cp:revision>82</cp:revision>
  <dcterms:created xsi:type="dcterms:W3CDTF">2013-09-10T18:41:50Z</dcterms:created>
  <dcterms:modified xsi:type="dcterms:W3CDTF">2013-09-21T07:24:50Z</dcterms:modified>
</cp:coreProperties>
</file>