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0" r:id="rId4"/>
    <p:sldId id="261" r:id="rId5"/>
    <p:sldId id="276" r:id="rId6"/>
    <p:sldId id="257" r:id="rId7"/>
    <p:sldId id="259" r:id="rId8"/>
    <p:sldId id="265" r:id="rId9"/>
    <p:sldId id="278" r:id="rId10"/>
    <p:sldId id="282" r:id="rId11"/>
    <p:sldId id="283" r:id="rId12"/>
    <p:sldId id="281" r:id="rId13"/>
    <p:sldId id="277" r:id="rId14"/>
    <p:sldId id="280" r:id="rId15"/>
    <p:sldId id="279" r:id="rId16"/>
    <p:sldId id="263" r:id="rId17"/>
    <p:sldId id="262" r:id="rId18"/>
    <p:sldId id="264" r:id="rId19"/>
    <p:sldId id="267" r:id="rId20"/>
    <p:sldId id="272" r:id="rId21"/>
    <p:sldId id="270" r:id="rId22"/>
    <p:sldId id="271" r:id="rId23"/>
    <p:sldId id="285" r:id="rId24"/>
    <p:sldId id="273" r:id="rId25"/>
    <p:sldId id="274" r:id="rId26"/>
    <p:sldId id="275" r:id="rId27"/>
    <p:sldId id="268" r:id="rId28"/>
    <p:sldId id="26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C9DC-7DE8-4E87-8652-FD8B6952C129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59D38-5A55-4AB4-9451-F29AAFD4A4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99DE8-63D5-4C40-88DE-D0842BEC3210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32170-7288-4302-9E01-5E9D28962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FA9D7-8F6A-4027-B2C4-3ABD57714B5F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3D93-762B-4DFD-B633-34051CDD8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992DD-A040-40A4-B8DC-D0D239EC7719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516BF-8F61-4DD5-AB38-2D55643BEA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F731A-A685-48D3-9632-2866D8B88BF4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A512-06D4-4DB8-9C71-047EA19722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85897-E899-422E-9C5A-991027ADCEC3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EC0FA-8A98-4AB3-8673-B3606F9E74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21169-E8DD-4EE0-AD1C-A46656028519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960AE-7367-4AE5-BCB4-29E2963DB8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1B14F-7F29-48F7-8527-569161A9259B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CDD4-4A30-4794-8C5B-72F63B5DBA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2EFDB-9D13-4A17-AACC-893B5B5DF958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ECB45-84E6-4E37-8396-0BFB500152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0E65-7A84-4FEF-B94A-29E11023836B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92FAA-8745-4054-89B4-4DF5D7169B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21705-C905-4A4E-8D7B-C2CAF4B021C8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0C284-0DE0-4796-ACB9-1AA5E3FA8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61290-873C-49C3-A69F-EBEB7057E742}" type="datetimeFigureOut">
              <a:rPr lang="ru-RU"/>
              <a:pPr>
                <a:defRPr/>
              </a:pPr>
              <a:t>25.09.2013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E5160E-548D-421A-9FBB-EE506D0A70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hem.univ.kiev.ua/news/pdf/ukr_res_wok.pdf" TargetMode="External"/><Relationship Id="rId2" Type="http://schemas.openxmlformats.org/officeDocument/2006/relationships/hyperlink" Target="http://thomsonreuters.com/products_services/science/free/essays/impact_factor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tova.com/xmlspy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Ермаков Сергей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Сидорович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>
                <a:solidFill>
                  <a:schemeClr val="tx1"/>
                </a:solidFill>
              </a:rPr>
              <a:t>доктор педагогических наук, </a:t>
            </a:r>
            <a:r>
              <a:rPr lang="ru-RU" sz="1200" b="1" dirty="0" smtClean="0">
                <a:solidFill>
                  <a:schemeClr val="tx1"/>
                </a:solidFill>
              </a:rPr>
              <a:t>профессор</a:t>
            </a:r>
            <a:r>
              <a:rPr lang="ru-RU" sz="1200" b="1" dirty="0">
                <a:solidFill>
                  <a:schemeClr val="tx1"/>
                </a:solidFill>
              </a:rPr>
              <a:t>,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Харьковский национальный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педагогический университет,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г</a:t>
            </a:r>
            <a:r>
              <a:rPr lang="ru-RU" sz="1200" b="1" dirty="0">
                <a:solidFill>
                  <a:schemeClr val="tx1"/>
                </a:solidFill>
              </a:rPr>
              <a:t>. Харьков, Украина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главный редактор научных журналов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член научного Совета Министерства образования и науки Украины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профессор Университета Казимира Великого, г.Быдгощ, Польша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</a:rPr>
              <a:t>председатель экспертного совета ВАК Украины (2004-2008 гг.)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700213"/>
            <a:ext cx="806450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УКРАИНСКИЙ ЖУРНАЛ В ЗАРУБЕЖНЫХ БАЗАХ ДАННЫХ: ОПЫТ РАБОТЫ И ПЕРСПЕКТИВЫ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РАЗВИТИЯ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4"/>
          <p:cNvSpPr>
            <a:spLocks noChangeArrowheads="1"/>
          </p:cNvSpPr>
          <p:nvPr/>
        </p:nvSpPr>
        <p:spPr bwMode="auto">
          <a:xfrm>
            <a:off x="3348038" y="4194175"/>
            <a:ext cx="44005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latin typeface="Calibri" pitchFamily="34" charset="0"/>
              </a:rPr>
              <a:t>http://library.kpi.kharkov.ua/zvit_20_12_12.html</a:t>
            </a:r>
            <a:endParaRPr lang="ru-RU" sz="1100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6600" y="187325"/>
            <a:ext cx="5400675" cy="2370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Семинар-практикум</a:t>
            </a:r>
            <a:r>
              <a:rPr lang="en-US" sz="16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"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Современная библиотека как основа интеграции научных публикаций в мировые базы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данных“</a:t>
            </a:r>
            <a:r>
              <a:rPr lang="en-US" sz="1600" b="1" dirty="0">
                <a:solidFill>
                  <a:srgbClr val="7030A0"/>
                </a:solidFill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Научная </a:t>
            </a:r>
            <a:r>
              <a:rPr lang="ru-RU" sz="1400" dirty="0">
                <a:latin typeface="+mn-lt"/>
                <a:cs typeface="+mn-cs"/>
              </a:rPr>
              <a:t>периодика </a:t>
            </a:r>
            <a:r>
              <a:rPr lang="ru-RU" sz="1400" dirty="0">
                <a:latin typeface="+mn-lt"/>
                <a:cs typeface="+mn-cs"/>
              </a:rPr>
              <a:t>Украины </a:t>
            </a:r>
            <a:r>
              <a:rPr lang="ru-RU" sz="1400" dirty="0">
                <a:latin typeface="+mn-lt"/>
                <a:cs typeface="+mn-cs"/>
              </a:rPr>
              <a:t>на базе </a:t>
            </a:r>
            <a:r>
              <a:rPr lang="ru-RU" sz="1400" dirty="0" err="1">
                <a:latin typeface="+mn-lt"/>
                <a:cs typeface="+mn-cs"/>
              </a:rPr>
              <a:t>Open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Journal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Systems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en-US" sz="1400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latin typeface="+mn-lt"/>
                <a:cs typeface="+mn-cs"/>
              </a:rPr>
              <a:t>Мировая </a:t>
            </a:r>
            <a:r>
              <a:rPr lang="ru-RU" sz="1400" dirty="0">
                <a:latin typeface="+mn-lt"/>
                <a:cs typeface="+mn-cs"/>
              </a:rPr>
              <a:t>практика внедрения и использования OJS как национальной и транснациональной издательской </a:t>
            </a:r>
            <a:r>
              <a:rPr lang="ru-RU" sz="1400" dirty="0">
                <a:latin typeface="+mn-lt"/>
                <a:cs typeface="+mn-cs"/>
              </a:rPr>
              <a:t>платформы</a:t>
            </a:r>
            <a:r>
              <a:rPr lang="en-US" sz="1400" dirty="0">
                <a:latin typeface="+mn-lt"/>
                <a:cs typeface="+mn-cs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err="1">
                <a:latin typeface="+mn-lt"/>
                <a:cs typeface="+mn-cs"/>
              </a:rPr>
              <a:t>Наукометрический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>
                <a:latin typeface="+mn-lt"/>
                <a:cs typeface="+mn-cs"/>
              </a:rPr>
              <a:t>базы данных </a:t>
            </a:r>
            <a:r>
              <a:rPr lang="ru-RU" sz="1400" dirty="0" err="1">
                <a:latin typeface="+mn-lt"/>
                <a:cs typeface="+mn-cs"/>
              </a:rPr>
              <a:t>Scopus</a:t>
            </a:r>
            <a:r>
              <a:rPr lang="ru-RU" sz="1400" dirty="0">
                <a:latin typeface="+mn-lt"/>
                <a:cs typeface="+mn-cs"/>
              </a:rPr>
              <a:t>, </a:t>
            </a:r>
            <a:r>
              <a:rPr lang="ru-RU" sz="1400" dirty="0" err="1">
                <a:latin typeface="+mn-lt"/>
                <a:cs typeface="+mn-cs"/>
              </a:rPr>
              <a:t>Web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of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Science</a:t>
            </a:r>
            <a:r>
              <a:rPr lang="ru-RU" sz="1400" dirty="0">
                <a:latin typeface="+mn-lt"/>
                <a:cs typeface="+mn-cs"/>
              </a:rPr>
              <a:t>, </a:t>
            </a:r>
            <a:r>
              <a:rPr lang="ru-RU" sz="1400" dirty="0" err="1">
                <a:latin typeface="+mn-lt"/>
                <a:cs typeface="+mn-cs"/>
              </a:rPr>
              <a:t>Google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Scholar</a:t>
            </a:r>
            <a:r>
              <a:rPr lang="ru-RU" sz="1400" dirty="0">
                <a:latin typeface="+mn-lt"/>
                <a:cs typeface="+mn-cs"/>
              </a:rPr>
              <a:t>: специфика и требования. Создание предпосылок для включения периодических </a:t>
            </a:r>
            <a:r>
              <a:rPr lang="ru-RU" sz="1400" dirty="0">
                <a:latin typeface="+mn-lt"/>
                <a:cs typeface="+mn-cs"/>
              </a:rPr>
              <a:t>изданий</a:t>
            </a:r>
            <a:r>
              <a:rPr lang="en-US" sz="1400" dirty="0">
                <a:latin typeface="+mn-lt"/>
                <a:cs typeface="+mn-cs"/>
              </a:rPr>
              <a:t>.</a:t>
            </a: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22531" name="Picture 2" descr="http://library.kpi.kharkov.ua/20_12_2012_zvit/foto/prezid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58763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6600" y="2779713"/>
            <a:ext cx="5184775" cy="12620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Научно-практический семинар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«Инициативы открытого доступа и их внедрение в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НТУУ</a:t>
            </a:r>
            <a:r>
              <a:rPr lang="en-US" sz="1600" b="1" dirty="0">
                <a:solidFill>
                  <a:srgbClr val="7030A0"/>
                </a:solidFill>
                <a:latin typeface="+mn-lt"/>
                <a:cs typeface="+mn-cs"/>
              </a:rPr>
              <a:t> </a:t>
            </a:r>
            <a:r>
              <a:rPr lang="ru-RU" sz="1600" b="1" dirty="0">
                <a:solidFill>
                  <a:srgbClr val="7030A0"/>
                </a:solidFill>
                <a:latin typeface="+mn-lt"/>
                <a:cs typeface="+mn-cs"/>
              </a:rPr>
              <a:t> КПИ»</a:t>
            </a:r>
            <a:endParaRPr lang="en-US" sz="16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rgbClr val="7030A0"/>
              </a:solidFill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  <a:cs typeface="+mn-cs"/>
              </a:rPr>
              <a:t>использование бесплатных </a:t>
            </a:r>
            <a:r>
              <a:rPr lang="ru-RU" sz="1400" dirty="0" err="1">
                <a:latin typeface="+mn-lt"/>
                <a:cs typeface="+mn-cs"/>
              </a:rPr>
              <a:t>наукометрических</a:t>
            </a:r>
            <a:r>
              <a:rPr lang="ru-RU" sz="1400" dirty="0">
                <a:latin typeface="+mn-lt"/>
                <a:cs typeface="+mn-cs"/>
              </a:rPr>
              <a:t> инструментов (</a:t>
            </a:r>
            <a:r>
              <a:rPr lang="ru-RU" sz="1400" dirty="0" err="1">
                <a:latin typeface="+mn-lt"/>
                <a:cs typeface="+mn-cs"/>
              </a:rPr>
              <a:t>SCImago</a:t>
            </a:r>
            <a:r>
              <a:rPr lang="ru-RU" sz="1400" dirty="0">
                <a:latin typeface="+mn-lt"/>
                <a:cs typeface="+mn-cs"/>
              </a:rPr>
              <a:t>, </a:t>
            </a:r>
            <a:r>
              <a:rPr lang="ru-RU" sz="1400" dirty="0" err="1">
                <a:latin typeface="+mn-lt"/>
                <a:cs typeface="+mn-cs"/>
              </a:rPr>
              <a:t>Eigenfactor</a:t>
            </a:r>
            <a:r>
              <a:rPr lang="ru-RU" sz="1400" dirty="0">
                <a:latin typeface="+mn-lt"/>
                <a:cs typeface="+mn-cs"/>
              </a:rPr>
              <a:t>, РИНЦ и </a:t>
            </a:r>
            <a:r>
              <a:rPr lang="ru-RU" sz="1400" dirty="0" err="1">
                <a:latin typeface="+mn-lt"/>
                <a:cs typeface="+mn-cs"/>
              </a:rPr>
              <a:t>Publish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or</a:t>
            </a:r>
            <a:r>
              <a:rPr lang="ru-RU" sz="1400" dirty="0">
                <a:latin typeface="+mn-lt"/>
                <a:cs typeface="+mn-cs"/>
              </a:rPr>
              <a:t> </a:t>
            </a:r>
            <a:r>
              <a:rPr lang="ru-RU" sz="1400" dirty="0" err="1">
                <a:latin typeface="+mn-lt"/>
                <a:cs typeface="+mn-cs"/>
              </a:rPr>
              <a:t>Perish</a:t>
            </a:r>
            <a:r>
              <a:rPr lang="ru-RU" sz="1400" dirty="0">
                <a:latin typeface="+mn-lt"/>
                <a:cs typeface="+mn-cs"/>
              </a:rPr>
              <a:t>)</a:t>
            </a:r>
            <a:r>
              <a:rPr lang="en-US" sz="1400" dirty="0">
                <a:latin typeface="+mn-lt"/>
                <a:cs typeface="+mn-cs"/>
              </a:rPr>
              <a:t>.</a:t>
            </a: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22533" name="Picture 4" descr="http://www.library.kpi.ua/system/files/images/pages/news/IMG_577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581275"/>
            <a:ext cx="3000375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567238"/>
            <a:ext cx="25923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9"/>
          <p:cNvSpPr>
            <a:spLocks noChangeArrowheads="1"/>
          </p:cNvSpPr>
          <p:nvPr/>
        </p:nvSpPr>
        <p:spPr bwMode="auto">
          <a:xfrm>
            <a:off x="3271838" y="5516563"/>
            <a:ext cx="3684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Другие тематические конференции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75675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НАУКА УКРАИНЫ В ЗЕРКАЛЕ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НАУКОМЕТРИЧЕСКОЙ БАЗЫ ДАННЫХ SCIVERSE SCOPUS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4" name="Прямоугольник 4"/>
          <p:cNvSpPr>
            <a:spLocks noChangeArrowheads="1"/>
          </p:cNvSpPr>
          <p:nvPr/>
        </p:nvSpPr>
        <p:spPr bwMode="auto">
          <a:xfrm>
            <a:off x="4500563" y="6453188"/>
            <a:ext cx="43989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100">
                <a:latin typeface="Calibri" pitchFamily="34" charset="0"/>
              </a:rPr>
              <a:t>http://jsi.net.ua/journals/scopus.html</a:t>
            </a:r>
            <a:endParaRPr lang="ru-RU" sz="1100">
              <a:latin typeface="Calibri" pitchFamily="34" charset="0"/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8424862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238" y="2471738"/>
            <a:ext cx="641985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584200"/>
            <a:ext cx="8577262" cy="1223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ИНФОРМАЦИОННАЯ ПЛАТФОРМА "4 MEDICINE / RESEARCH, EDUCATION, KNOWLEDGE /" (ПОЛЬША)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/>
              <a:t>28 </a:t>
            </a:r>
            <a:r>
              <a:rPr lang="ru-RU" sz="1600" dirty="0"/>
              <a:t>февраля </a:t>
            </a:r>
            <a:r>
              <a:rPr lang="ru-RU" sz="1600" dirty="0" smtClean="0"/>
              <a:t>2013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ru-RU" sz="1600" dirty="0" smtClean="0"/>
              <a:t>Научно-практический семинар </a:t>
            </a:r>
            <a:r>
              <a:rPr lang="ru-RU" sz="1600" dirty="0"/>
              <a:t>«Роль научных изданий в современных условиях».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Прямоугольник 4"/>
          <p:cNvSpPr>
            <a:spLocks noChangeArrowheads="1"/>
          </p:cNvSpPr>
          <p:nvPr/>
        </p:nvSpPr>
        <p:spPr bwMode="auto">
          <a:xfrm>
            <a:off x="323850" y="6170613"/>
            <a:ext cx="38242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alibri" pitchFamily="34" charset="0"/>
              </a:rPr>
              <a:t>http://jml2012.indexcopernicus.com/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844675"/>
            <a:ext cx="438308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177800" y="3865563"/>
            <a:ext cx="2519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http://journalstube.com </a:t>
            </a:r>
            <a:endParaRPr lang="ru-RU">
              <a:latin typeface="Calibri" pitchFamily="34" charset="0"/>
            </a:endParaRPr>
          </a:p>
        </p:txBody>
      </p:sp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4233863"/>
            <a:ext cx="44211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http://www.lnu.edu.ua/nd_ch/conference/rol_nauk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4613" y="1844675"/>
            <a:ext cx="3249612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Ориентиры для журналов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1223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400" smtClean="0"/>
              <a:t>Вузы Украины активно ищут базы данных для размещения своих изданий.  Всего более 2000 изданий. Примерно 600 уже размещено.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250825" y="1989138"/>
            <a:ext cx="38893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Вопрос из формы заявления Sopus </a:t>
            </a:r>
          </a:p>
          <a:p>
            <a:pPr algn="ctr"/>
            <a:r>
              <a:rPr lang="ru-RU" sz="1400">
                <a:latin typeface="Calibri" pitchFamily="34" charset="0"/>
              </a:rPr>
              <a:t>«В какие базы данных включен Ваш журнал?»</a:t>
            </a:r>
          </a:p>
          <a:p>
            <a:r>
              <a:rPr lang="en-US" sz="1000">
                <a:latin typeface="Calibri" pitchFamily="34" charset="0"/>
              </a:rPr>
              <a:t>http</a:t>
            </a:r>
            <a:r>
              <a:rPr lang="ru-RU" sz="1000">
                <a:latin typeface="Calibri" pitchFamily="34" charset="0"/>
              </a:rPr>
              <a:t>://</a:t>
            </a:r>
            <a:r>
              <a:rPr lang="en-US" sz="1000">
                <a:latin typeface="Calibri" pitchFamily="34" charset="0"/>
              </a:rPr>
              <a:t>suggestor</a:t>
            </a:r>
            <a:r>
              <a:rPr lang="ru-RU" sz="1000">
                <a:latin typeface="Calibri" pitchFamily="34" charset="0"/>
              </a:rPr>
              <a:t>.</a:t>
            </a:r>
            <a:r>
              <a:rPr lang="en-US" sz="1000">
                <a:latin typeface="Calibri" pitchFamily="34" charset="0"/>
              </a:rPr>
              <a:t>step</a:t>
            </a:r>
            <a:r>
              <a:rPr lang="ru-RU" sz="1000">
                <a:latin typeface="Calibri" pitchFamily="34" charset="0"/>
              </a:rPr>
              <a:t>.</a:t>
            </a:r>
            <a:r>
              <a:rPr lang="en-US" sz="1000">
                <a:latin typeface="Calibri" pitchFamily="34" charset="0"/>
              </a:rPr>
              <a:t>scopus</a:t>
            </a:r>
            <a:r>
              <a:rPr lang="ru-RU" sz="1000">
                <a:latin typeface="Calibri" pitchFamily="34" charset="0"/>
              </a:rPr>
              <a:t>.</a:t>
            </a:r>
            <a:r>
              <a:rPr lang="en-US" sz="1000">
                <a:latin typeface="Calibri" pitchFamily="34" charset="0"/>
              </a:rPr>
              <a:t>com</a:t>
            </a:r>
            <a:r>
              <a:rPr lang="ru-RU" sz="1000">
                <a:latin typeface="Calibri" pitchFamily="34" charset="0"/>
              </a:rPr>
              <a:t>/</a:t>
            </a:r>
            <a:r>
              <a:rPr lang="en-US" sz="1000">
                <a:latin typeface="Calibri" pitchFamily="34" charset="0"/>
              </a:rPr>
              <a:t>suggestTitle</a:t>
            </a:r>
            <a:r>
              <a:rPr lang="ru-RU" sz="1000">
                <a:latin typeface="Calibri" pitchFamily="34" charset="0"/>
              </a:rPr>
              <a:t>.</a:t>
            </a:r>
            <a:r>
              <a:rPr lang="en-US" sz="1000">
                <a:latin typeface="Calibri" pitchFamily="34" charset="0"/>
              </a:rPr>
              <a:t>cfm</a:t>
            </a:r>
            <a:endParaRPr lang="ru-RU" sz="1000">
              <a:latin typeface="Calibri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2636838"/>
          <a:ext cx="3384550" cy="4030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8437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Biological Abstracts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BIOSIS Previews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CAB Abstracts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Chemical Abstracts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Compendex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Current Abstracts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EBSCO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Elsevier BIOBASE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EMBASE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EMCare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EnCompassLIT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GEOBASE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GeoRef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IBSS=Internat. Bibliography of the Social Sciences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Inspec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MEDLINE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PsycINFO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Science Citation Index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Sociological Abstracts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Web of Science: Arts &amp; Humanities Citation Index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Web of Science: Science Citation Index Expanded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Web of Science: Social Sciences Citation Index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Other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654" name="Прямоугольник 5"/>
          <p:cNvSpPr>
            <a:spLocks noChangeArrowheads="1"/>
          </p:cNvSpPr>
          <p:nvPr/>
        </p:nvSpPr>
        <p:spPr bwMode="auto">
          <a:xfrm>
            <a:off x="4140200" y="1927225"/>
            <a:ext cx="48593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Перечень БД согласно аппликационной анкеты Министерства науки и высшей школы Польши</a:t>
            </a:r>
          </a:p>
          <a:p>
            <a:pPr algn="ctr"/>
            <a:r>
              <a:rPr lang="uk-UA" sz="1400">
                <a:latin typeface="Calibri" pitchFamily="34" charset="0"/>
              </a:rPr>
              <a:t>«</a:t>
            </a:r>
            <a:r>
              <a:rPr lang="ru-RU" sz="1400">
                <a:latin typeface="Calibri" pitchFamily="34" charset="0"/>
              </a:rPr>
              <a:t>Bazy referencyjne</a:t>
            </a:r>
            <a:r>
              <a:rPr lang="uk-UA" sz="1400">
                <a:latin typeface="Calibri" pitchFamily="34" charset="0"/>
              </a:rPr>
              <a:t>»</a:t>
            </a:r>
            <a:endParaRPr lang="ru-RU" sz="1400">
              <a:latin typeface="Calibri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779838" y="2690813"/>
          <a:ext cx="5184775" cy="3679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/>
                <a:gridCol w="2592288"/>
              </a:tblGrid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Agro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GeoRef: Bibliography &amp; Index of Geology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BazEkon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Index Copernicus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BazHum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INSPEC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BazTech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IREON Gateway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Bibliographica Cartographica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JSTOR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Biological Abstracts/BIOSIS Preview/BIOSIS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MathSciNet (Mathematical Reviews)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CEEOL – Central and Eastern Europe Online Library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Polska Bibliografia Lekarska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CEJSH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ProQuest/CSA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Chemical Abstracts (CAS)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PubMed/PubMed Central/Medline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Cold Regions Science and Technology Bibliography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Referativny Zhurnal/VINITI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Compendex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SCOPUS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DBLP Computer Science Bibliography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SPIRES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DOAJ Directory of Open Access Journals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SPORTDiscus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EMBASE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The Philosopher’s Index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ERIC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Web of Science (Science Citation Index Expanded, Social Science Citation Index, Arts &amp; Humanities Citation Index)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GeoArchive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Zentralblatt MATH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Geobase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Zoological Record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украинских журналов с Импакт фактором 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Impact Factor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по докладу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представителей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Thomson Reuters в Киеве, май 2011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30250" y="1052513"/>
          <a:ext cx="3165475" cy="293687"/>
        </p:xfrm>
        <a:graphic>
          <a:graphicData uri="http://schemas.openxmlformats.org/drawingml/2006/table">
            <a:tbl>
              <a:tblPr/>
              <a:tblGrid>
                <a:gridCol w="3165103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  <a:latin typeface="Verdana"/>
                        </a:rPr>
                        <a:t>UKRAINIAN JOURNALS</a:t>
                      </a:r>
                      <a:endParaRPr lang="en-US" dirty="0">
                        <a:effectLst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58825" y="1487488"/>
          <a:ext cx="7626350" cy="455930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1270941"/>
                <a:gridCol w="1270941"/>
                <a:gridCol w="1270941"/>
                <a:gridCol w="1270941"/>
                <a:gridCol w="1270941"/>
                <a:gridCol w="1270941"/>
              </a:tblGrid>
              <a:tr h="437769">
                <a:tc>
                  <a:txBody>
                    <a:bodyPr/>
                    <a:lstStyle/>
                    <a:p>
                      <a:r>
                        <a:rPr lang="pl-PL" sz="900" dirty="0">
                          <a:effectLst/>
                        </a:rPr>
                        <a:t>Abbreviated Journal Title</a:t>
                      </a:r>
                      <a:endParaRPr lang="pl-PL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effectLst/>
                        </a:rPr>
                        <a:t>2010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Total Cites</a:t>
                      </a:r>
                      <a:endParaRPr lang="pl-PL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effectLst/>
                        </a:rPr>
                        <a:t>Impact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Factor</a:t>
                      </a:r>
                      <a:endParaRPr lang="pl-PL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>
                          <a:effectLst/>
                        </a:rPr>
                        <a:t>5-Year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Impact</a:t>
                      </a:r>
                      <a:br>
                        <a:rPr lang="pl-PL" sz="900" dirty="0">
                          <a:effectLst/>
                        </a:rPr>
                      </a:br>
                      <a:r>
                        <a:rPr lang="pl-PL" sz="900" dirty="0">
                          <a:effectLst/>
                        </a:rPr>
                        <a:t>Factor </a:t>
                      </a:r>
                      <a:endParaRPr lang="pl-PL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Immediacy</a:t>
                      </a:r>
                      <a:br>
                        <a:rPr lang="pl-PL" sz="900">
                          <a:effectLst/>
                        </a:rPr>
                      </a:br>
                      <a:r>
                        <a:rPr lang="pl-PL" sz="900">
                          <a:effectLst/>
                        </a:rPr>
                        <a:t>Index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>
                          <a:effectLst/>
                        </a:rPr>
                        <a:t>2010</a:t>
                      </a:r>
                      <a:br>
                        <a:rPr lang="pl-PL" sz="900">
                          <a:effectLst/>
                        </a:rPr>
                      </a:br>
                      <a:r>
                        <a:rPr lang="pl-PL" sz="900">
                          <a:effectLst/>
                        </a:rPr>
                        <a:t>Articles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CONDENS MATTER PHYS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326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0.800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0.600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0.071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56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</a:rPr>
                        <a:t>J MATH PHYS ANAL GEO</a:t>
                      </a:r>
                      <a:endParaRPr lang="en-US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24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0.265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0.000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22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J SUPERHARD MATER+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181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0.547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0.250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48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J WATER CHEM TECHNO+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102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0.218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0.000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54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KINEMAT PHYS CELEST+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130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0.337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0.029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35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LOW TEMP PHYS+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1103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0.625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0.643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0.135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156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MATER SCI+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401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0.210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0.277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0.039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51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METALLOFIZ NOV TEKH+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271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0.150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0.185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0.015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131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NEUROPHYSIOLOGY+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122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0.279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0.074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NONLINEAR OSCIL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656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0.158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0.000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28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POWDER METALL MET C+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473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0.288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0.263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0.087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69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PROBL ATOM SCI TECH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47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0.039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0.017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291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STRENGTH MATER+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505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0.267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0.087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80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303614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SYMMETRY INTEGR GEOM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397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0.856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0.790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0.343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99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THEOR EXP CHEM+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439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0.577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0.078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51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UKR J PHYS OPT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75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0.659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0.290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31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  <a:tr h="169459">
                <a:tc>
                  <a:txBody>
                    <a:bodyPr/>
                    <a:lstStyle/>
                    <a:p>
                      <a:r>
                        <a:rPr lang="pl-PL" sz="900">
                          <a:effectLst/>
                        </a:rPr>
                        <a:t>UKR MATH J+</a:t>
                      </a:r>
                      <a:endParaRPr lang="pl-PL" sz="170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531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0.167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0.032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effectLst/>
                        </a:rPr>
                        <a:t>93</a:t>
                      </a:r>
                      <a:endParaRPr lang="ru-RU" sz="1700" dirty="0">
                        <a:effectLst/>
                      </a:endParaRPr>
                    </a:p>
                  </a:txBody>
                  <a:tcPr marL="17652" marR="17652" marT="17652" marB="17652" anchor="ctr"/>
                </a:tc>
              </a:tr>
            </a:tbl>
          </a:graphicData>
        </a:graphic>
      </p:graphicFrame>
      <p:sp>
        <p:nvSpPr>
          <p:cNvPr id="26763" name="Rectangle 1"/>
          <p:cNvSpPr>
            <a:spLocks noChangeArrowheads="1"/>
          </p:cNvSpPr>
          <p:nvPr/>
        </p:nvSpPr>
        <p:spPr bwMode="auto">
          <a:xfrm>
            <a:off x="758825" y="14874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 </a:t>
            </a:r>
          </a:p>
        </p:txBody>
      </p:sp>
      <p:sp>
        <p:nvSpPr>
          <p:cNvPr id="26764" name="Прямоугольник 6"/>
          <p:cNvSpPr>
            <a:spLocks noChangeArrowheads="1"/>
          </p:cNvSpPr>
          <p:nvPr/>
        </p:nvSpPr>
        <p:spPr bwMode="auto">
          <a:xfrm>
            <a:off x="4356100" y="6454775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>
                <a:latin typeface="Calibri" pitchFamily="34" charset="0"/>
              </a:rPr>
              <a:t>http://www.achem.univ.kiev.ua/news/html/impact.html</a:t>
            </a:r>
            <a:endParaRPr lang="ru-RU" sz="1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69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УКРАИНСКИЕ ЖУРНАЛЫ В SCOPUS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550" y="836613"/>
          <a:ext cx="7272338" cy="5786437"/>
        </p:xfrm>
        <a:graphic>
          <a:graphicData uri="http://schemas.openxmlformats.org/drawingml/2006/table">
            <a:tbl>
              <a:tblPr firstRow="1" firstCol="1" bandRow="1"/>
              <a:tblGrid>
                <a:gridCol w="3605097"/>
                <a:gridCol w="3667711"/>
              </a:tblGrid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Actual Problems of Economics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Mikrobiolohichnyi zhurnal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Ahapit : ukrais'kyi istoryko-medychnyi zhurnal 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Arial"/>
                          <a:ea typeface="Times New Roman"/>
                        </a:rPr>
                        <a:t>Mikrobiolohichnyi zhurnal (Kiev, Ukraine : 1993)</a:t>
                      </a:r>
                      <a:endParaRPr lang="de-DE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Algebra and Discrete Mathematics 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Naukovyi Visnyk Natsionalnoho Hirnychoho Universytetu 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Avtomaticheskaya Svarka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Nonlinear Dynamics and Systems Theory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Biopolymers and Cell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Nuclear Physics and Atomic Energy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Chemistry and Chemical Technology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Poroshkovaya Metallurgiya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Condensed Matter Physics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Prikladnaya Mekhanika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Eksperimentalnaya Onkologiya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Problems of Atomic Science and Technology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Electronic Journal of Theoretical Physics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Problemy Prochnosti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Fiziko-Khimicheskaya Mekhanika Materialov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Problemy Spetsial'noj Electrometallugii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Fiziolohichnyi Zhurnal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Problemy Upravleniya I Informatiki (Avtomatika)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Geologicheskyi Jurnal (Geological Journal)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Radioelectronics and Communications Systems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Investment Management and Financial Innovations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Sverkhtverdye Materialy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Izvestiya Vysshikh Uchebnykh Zavedenij. Radioelektronika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Symmetry, Integrability and Geometry - Methods and Applications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Journal of Nano- and Electronic Physics 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Tekhnicheskaya Diagnostika i Nerazrushayushchij Kontrol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Journal of Physical Studies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Tsitologiya i Genetika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Khimiya i Tekhnologiya Vody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/>
                          <a:ea typeface="Times New Roman"/>
                        </a:rPr>
                        <a:t>Ukrainian Journal of Physical Optics</a:t>
                      </a:r>
                      <a:endParaRPr lang="en-US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Kibernetika i Sistemnyj Analiz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Ukrainian Journal of Physics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Klinicheskaia khirurgiia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Ukrainskii Biokhimicheskii Zhurnal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Klinichna khirurhiia 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Ukrainskij Khimicheskij Zhurnal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Likarska sprava 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Ukrains'kyi biokhimichnyi zhurnal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Metallofizika i Noveishie Tekhnologii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Upravlyayushchie Sistemy i Mashiny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Metallurgical and Mining Industry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Vestnik Zoologii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/>
                          <a:ea typeface="Times New Roman"/>
                        </a:rPr>
                        <a:t>Metallurgicheskaya i Gornorudnaya Promyshlennost</a:t>
                      </a:r>
                      <a:endParaRPr lang="pl-PL" sz="120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Vrachebnoe Delo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Mikrobiologicheskii Zhurnal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/>
                          <a:ea typeface="Times New Roman"/>
                        </a:rPr>
                        <a:t>Zhurnal Ushnykh Nosovykh i Gorlovykh Boleznei </a:t>
                      </a:r>
                      <a:endParaRPr lang="pl-PL" sz="1200" dirty="0">
                        <a:effectLst/>
                      </a:endParaRPr>
                    </a:p>
                  </a:txBody>
                  <a:tcPr marL="32685" marR="326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787900" y="2133600"/>
            <a:ext cx="4043363" cy="1425575"/>
          </a:xfrm>
        </p:spPr>
        <p:txBody>
          <a:bodyPr/>
          <a:lstStyle/>
          <a:p>
            <a:r>
              <a:rPr lang="pl-PL" sz="1600" smtClean="0"/>
              <a:t>http://elibrary.ru/titles.asp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21.09.2013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825" y="3860800"/>
            <a:ext cx="3609975" cy="22653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Всего 512, из них имеют импакт-фактор РИНЦ </a:t>
            </a:r>
            <a:r>
              <a:rPr lang="en-US" dirty="0" smtClean="0"/>
              <a:t>41 </a:t>
            </a:r>
            <a:r>
              <a:rPr lang="ru-RU" dirty="0" smtClean="0"/>
              <a:t>журнал</a:t>
            </a:r>
            <a:r>
              <a:rPr lang="en-US" dirty="0" smtClean="0"/>
              <a:t> (</a:t>
            </a:r>
            <a:r>
              <a:rPr lang="ru-RU" dirty="0" smtClean="0"/>
              <a:t>21.09.2013</a:t>
            </a:r>
            <a:r>
              <a:rPr lang="en-US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3053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5"/>
          <p:cNvSpPr>
            <a:spLocks noChangeArrowheads="1"/>
          </p:cNvSpPr>
          <p:nvPr/>
        </p:nvSpPr>
        <p:spPr bwMode="auto">
          <a:xfrm>
            <a:off x="6372225" y="1628775"/>
            <a:ext cx="107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u="sng">
                <a:latin typeface="Calibri" pitchFamily="34" charset="0"/>
              </a:rPr>
              <a:t>РИНЦ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263" y="274638"/>
            <a:ext cx="353853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Базы данных, в которые включены украинские журналы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0825" y="4941888"/>
            <a:ext cx="4737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 вправо 8"/>
          <p:cNvSpPr/>
          <p:nvPr/>
        </p:nvSpPr>
        <p:spPr>
          <a:xfrm rot="10800000">
            <a:off x="4556125" y="4652963"/>
            <a:ext cx="4318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5292725" y="3644900"/>
            <a:ext cx="3394075" cy="792163"/>
          </a:xfrm>
        </p:spPr>
        <p:txBody>
          <a:bodyPr/>
          <a:lstStyle/>
          <a:p>
            <a:pPr algn="l"/>
            <a:r>
              <a:rPr lang="pl-PL" sz="1600" smtClean="0"/>
              <a:t>http://www.journals.indexcopernicus.com/search_journal.php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22.08.2013г.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3063" y="4797425"/>
            <a:ext cx="3178175" cy="531813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87 журналов, из них индекс </a:t>
            </a:r>
            <a:r>
              <a:rPr lang="en-US" dirty="0" smtClean="0"/>
              <a:t>ICV</a:t>
            </a:r>
            <a:r>
              <a:rPr lang="ru-RU" dirty="0" smtClean="0"/>
              <a:t> имеют 22.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4735512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5867400" y="1412875"/>
            <a:ext cx="2740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In</a:t>
            </a:r>
            <a:r>
              <a:rPr lang="pl-PL" sz="2800" b="1" u="sng">
                <a:latin typeface="Calibri" pitchFamily="34" charset="0"/>
              </a:rPr>
              <a:t>dex</a:t>
            </a:r>
            <a:r>
              <a:rPr lang="en-US" sz="2800" b="1" u="sng">
                <a:latin typeface="Calibri" pitchFamily="34" charset="0"/>
              </a:rPr>
              <a:t> </a:t>
            </a:r>
            <a:r>
              <a:rPr lang="pl-PL" sz="2800" b="1" u="sng">
                <a:latin typeface="Calibri" pitchFamily="34" charset="0"/>
              </a:rPr>
              <a:t>Copernicus</a:t>
            </a:r>
            <a:endParaRPr lang="ru-RU" sz="2800" b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00563" y="2205038"/>
            <a:ext cx="4097337" cy="792162"/>
          </a:xfrm>
        </p:spPr>
        <p:txBody>
          <a:bodyPr/>
          <a:lstStyle/>
          <a:p>
            <a:pPr algn="l"/>
            <a:r>
              <a:rPr lang="pl-PL" sz="1600" smtClean="0"/>
              <a:t>http://lista2012.indexcopernicus.com/search/main?execution=e2s2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22.08.2013г.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787900" y="3357563"/>
            <a:ext cx="3754438" cy="31670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/>
              <a:t> </a:t>
            </a:r>
            <a:r>
              <a:rPr lang="uk-UA" sz="2000" smtClean="0"/>
              <a:t>«</a:t>
            </a:r>
            <a:r>
              <a:rPr lang="pl-PL" sz="2000" smtClean="0"/>
              <a:t>Wyszukiwarka Czasopism Punktowanych MNiSW</a:t>
            </a:r>
            <a:r>
              <a:rPr lang="uk-UA" sz="2000" smtClean="0"/>
              <a:t> 2012». </a:t>
            </a:r>
          </a:p>
          <a:p>
            <a:pPr marL="0" indent="0">
              <a:buFont typeface="Arial" charset="0"/>
              <a:buNone/>
            </a:pPr>
            <a:endParaRPr lang="uk-UA" sz="2000" smtClean="0"/>
          </a:p>
          <a:p>
            <a:pPr marL="0" indent="0">
              <a:buFont typeface="Arial" charset="0"/>
              <a:buNone/>
            </a:pPr>
            <a:r>
              <a:rPr lang="ru-RU" sz="2000" smtClean="0"/>
              <a:t>В список Министерства науки и высшей школы Польши включено  11 журналов с оценкой от 1 до 10 пунктов.</a:t>
            </a:r>
          </a:p>
          <a:p>
            <a:pPr marL="0" indent="0">
              <a:buFont typeface="Arial" charset="0"/>
              <a:buNone/>
            </a:pPr>
            <a:endParaRPr lang="ru-RU" sz="200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938"/>
            <a:ext cx="3779837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3"/>
          <p:cNvSpPr>
            <a:spLocks noChangeArrowheads="1"/>
          </p:cNvSpPr>
          <p:nvPr/>
        </p:nvSpPr>
        <p:spPr bwMode="auto">
          <a:xfrm>
            <a:off x="5292725" y="333375"/>
            <a:ext cx="27384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In</a:t>
            </a:r>
            <a:r>
              <a:rPr lang="pl-PL" sz="2800" b="1" u="sng">
                <a:latin typeface="Calibri" pitchFamily="34" charset="0"/>
              </a:rPr>
              <a:t>dex</a:t>
            </a:r>
            <a:r>
              <a:rPr lang="en-US" sz="2800" b="1" u="sng">
                <a:latin typeface="Calibri" pitchFamily="34" charset="0"/>
              </a:rPr>
              <a:t> </a:t>
            </a:r>
            <a:r>
              <a:rPr lang="pl-PL" sz="2800" b="1" u="sng">
                <a:latin typeface="Calibri" pitchFamily="34" charset="0"/>
              </a:rPr>
              <a:t>Copernicus</a:t>
            </a:r>
            <a:endParaRPr lang="ru-RU" sz="2800" b="1" u="sng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smtClean="0"/>
              <a:t>DOAJ</a:t>
            </a:r>
            <a:endParaRPr lang="ru-RU" b="1" u="sng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6573838" y="1600200"/>
            <a:ext cx="2112962" cy="24193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800" smtClean="0"/>
              <a:t>http://www.doaj.org</a:t>
            </a:r>
            <a:endParaRPr lang="en-US" sz="1800" smtClean="0"/>
          </a:p>
          <a:p>
            <a:pPr marL="0" indent="0">
              <a:buFont typeface="Arial" charset="0"/>
              <a:buNone/>
            </a:pPr>
            <a:endParaRPr lang="en-US" sz="1800" smtClean="0"/>
          </a:p>
          <a:p>
            <a:pPr marL="0" indent="0">
              <a:buFont typeface="Arial" charset="0"/>
              <a:buNone/>
            </a:pPr>
            <a:r>
              <a:rPr lang="ru-RU" sz="1800" smtClean="0"/>
              <a:t>Украина: включено 44 журнала.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617855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Аннотация</a:t>
            </a:r>
            <a:r>
              <a:rPr lang="ru-RU" dirty="0"/>
              <a:t>. 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Представлен </a:t>
            </a:r>
            <a:r>
              <a:rPr lang="ru-RU" dirty="0"/>
              <a:t>анализ деятельности украинских научных изданий в контексте интеграции в информационное научно-образовательное пространство. Выделены журналы, которые индексированы в различных зарубежных базах данных. Рассмотрены требования Министерства образования и науки Украины к научным изданиям.  Показаны возможности изданий и их политика. Выделены разногласия в нормативно-правовых документах, которые регламентируют деятельность журналов. Показаны позиции журналов в рейтинговой оценке деятельности высшего учебного заведения Министерством образования и науки Украины. Приведены рекомендации по повышению качества журнала и его преставления в сети интернет. Выделены перспективные направления кооперации научных изданий и их интеграции в информационное научно-образовательное пространство.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082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ПРИМЕР ДЕЯТЕЛЬНОСТИ ЖУРНАЛА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5400"/>
            <a:ext cx="8229600" cy="8683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воспитание студентов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6489700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3"/>
          <p:cNvSpPr>
            <a:spLocks noChangeArrowheads="1"/>
          </p:cNvSpPr>
          <p:nvPr/>
        </p:nvSpPr>
        <p:spPr bwMode="auto">
          <a:xfrm>
            <a:off x="6030913" y="6361113"/>
            <a:ext cx="2862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http://www.sportedu.org.ua</a:t>
            </a:r>
            <a:endParaRPr lang="ru-RU"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50" y="6030913"/>
            <a:ext cx="37020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Журнал ориентируется н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рекомендации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Scopus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08850" y="2338388"/>
            <a:ext cx="1835150" cy="2616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составляющие деятельности журнала.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Дизайн сайта: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Минимум цвета;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Шрифт не имеет засечек, тип</a:t>
            </a:r>
            <a:r>
              <a:rPr lang="en-US" sz="1400" dirty="0"/>
              <a:t> Arial</a:t>
            </a:r>
            <a:r>
              <a:rPr lang="ru-RU" sz="1400" dirty="0"/>
              <a:t>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400" dirty="0"/>
              <a:t>др.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6732588" y="1196975"/>
            <a:ext cx="576262" cy="1223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1"/>
          </p:cNvCxnSpPr>
          <p:nvPr/>
        </p:nvCxnSpPr>
        <p:spPr>
          <a:xfrm flipH="1" flipV="1">
            <a:off x="4572000" y="2636838"/>
            <a:ext cx="2736850" cy="10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 flipH="1" flipV="1">
            <a:off x="3203575" y="2938463"/>
            <a:ext cx="4105275" cy="708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5" idx="1"/>
          </p:cNvCxnSpPr>
          <p:nvPr/>
        </p:nvCxnSpPr>
        <p:spPr>
          <a:xfrm flipH="1" flipV="1">
            <a:off x="2555875" y="3090863"/>
            <a:ext cx="4752975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1"/>
          </p:cNvCxnSpPr>
          <p:nvPr/>
        </p:nvCxnSpPr>
        <p:spPr>
          <a:xfrm flipH="1" flipV="1">
            <a:off x="3779838" y="1989138"/>
            <a:ext cx="3529012" cy="165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804025" y="1052513"/>
            <a:ext cx="657225" cy="128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042988" y="5084763"/>
            <a:ext cx="0" cy="946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0638"/>
            <a:ext cx="8785225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Педагогика, психология и медико-биологические проблемы физического воспитания и спорта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25538"/>
            <a:ext cx="6065837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5735638" y="6443663"/>
            <a:ext cx="3402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http://www.sportpedagogy.org.ua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6038850"/>
            <a:ext cx="3703638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Журнал ориентируется н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а</a:t>
            </a: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рекомендации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Scopus</a:t>
            </a:r>
            <a:endParaRPr lang="ru-RU" dirty="0">
              <a:latin typeface="+mn-lt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1042988" y="5084763"/>
            <a:ext cx="0" cy="946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7308850" y="2805113"/>
            <a:ext cx="172720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Основные составляющие деятельности журнала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6372225" y="1519238"/>
            <a:ext cx="936625" cy="1366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7" idx="1"/>
          </p:cNvCxnSpPr>
          <p:nvPr/>
        </p:nvCxnSpPr>
        <p:spPr>
          <a:xfrm flipH="1" flipV="1">
            <a:off x="4643438" y="3103563"/>
            <a:ext cx="2665412" cy="30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1"/>
          </p:cNvCxnSpPr>
          <p:nvPr/>
        </p:nvCxnSpPr>
        <p:spPr>
          <a:xfrm flipH="1">
            <a:off x="2411413" y="3405188"/>
            <a:ext cx="4897437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>
            <a:off x="3132138" y="3405188"/>
            <a:ext cx="4176712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" idx="1"/>
          </p:cNvCxnSpPr>
          <p:nvPr/>
        </p:nvCxnSpPr>
        <p:spPr>
          <a:xfrm flipH="1" flipV="1">
            <a:off x="5543550" y="2276475"/>
            <a:ext cx="1765300" cy="112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443663" y="1341438"/>
            <a:ext cx="1017587" cy="1463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688" y="692150"/>
            <a:ext cx="2519362" cy="865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Физическое воспитание студентов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71538" y="188913"/>
            <a:ext cx="769143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ЭЛЕКТРОННЫЕ ВЕРСИИ СТАТЕЙ НА АНГЛИЙСКОМ ЯЗЫКЕ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08775" y="3140075"/>
            <a:ext cx="2232025" cy="81915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Педагогика, психология и медико-биологические проблемы физического воспитания и спорта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938588"/>
            <a:ext cx="6573837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4067175" y="1806575"/>
            <a:ext cx="1785938" cy="119062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14363"/>
            <a:ext cx="6364288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6372225" y="1412875"/>
            <a:ext cx="1439863" cy="3254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5580063" y="1268413"/>
            <a:ext cx="792162" cy="9413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0" name="Прямая со стрелкой 29"/>
          <p:cNvCxnSpPr>
            <a:stCxn id="14" idx="2"/>
            <a:endCxn id="31" idx="6"/>
          </p:cNvCxnSpPr>
          <p:nvPr/>
        </p:nvCxnSpPr>
        <p:spPr>
          <a:xfrm flipH="1">
            <a:off x="6659563" y="3959225"/>
            <a:ext cx="1165225" cy="8524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5724525" y="4033838"/>
            <a:ext cx="935038" cy="155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51" name="Прямоугольник 2"/>
          <p:cNvSpPr>
            <a:spLocks noChangeArrowheads="1"/>
          </p:cNvSpPr>
          <p:nvPr/>
        </p:nvSpPr>
        <p:spPr bwMode="auto">
          <a:xfrm>
            <a:off x="6732588" y="5518150"/>
            <a:ext cx="1566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Calibri" pitchFamily="34" charset="0"/>
              </a:rPr>
              <a:t>сентябрь</a:t>
            </a:r>
          </a:p>
          <a:p>
            <a:r>
              <a:rPr lang="ru-RU" sz="1100">
                <a:latin typeface="Calibri" pitchFamily="34" charset="0"/>
              </a:rPr>
              <a:t>октябрь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6443663" y="5661025"/>
            <a:ext cx="34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6443663" y="5805488"/>
            <a:ext cx="34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4" name="Прямоугольник 15"/>
          <p:cNvSpPr>
            <a:spLocks noChangeArrowheads="1"/>
          </p:cNvSpPr>
          <p:nvPr/>
        </p:nvSpPr>
        <p:spPr bwMode="auto">
          <a:xfrm>
            <a:off x="7480300" y="5445125"/>
            <a:ext cx="1566863" cy="7699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latin typeface="Calibri" pitchFamily="34" charset="0"/>
              </a:rPr>
              <a:t>Электронная версия издана  на 1 месяц раньше </a:t>
            </a:r>
            <a:r>
              <a:rPr lang="ru-RU" sz="1100">
                <a:latin typeface="Calibri" pitchFamily="34" charset="0"/>
              </a:rPr>
              <a:t>(русский, украинский язык)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635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 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ПОДГОТОВКИ ЖУРНАЛА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250825" y="1196975"/>
            <a:ext cx="2881313" cy="5545138"/>
          </a:xfrm>
          <a:ln w="3175">
            <a:solidFill>
              <a:schemeClr val="tx1"/>
            </a:solidFill>
          </a:ln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800" smtClean="0"/>
              <a:t>&lt;?xml version='1.0' standalone='no' ?&gt;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&lt;journal&gt;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&lt;operCard&gt;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&lt;operator&gt;Articulus_1195&lt;/operator&gt;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&lt;pid&gt;126997&lt;/pid&gt;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&lt;date&gt;2013-7-30 21:19:53&lt;/date&gt;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&lt;cntArticle&gt;18&lt;/cntArticle&gt;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&lt;cntNode&gt;&lt;/cntNode&gt;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&lt;cs&gt;0&lt;/cs&gt;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&lt;/operCard&gt;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&lt;titleid&gt;28662&lt;/titleid&gt;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&lt;issn&gt;1818-9172&lt;/issn&gt;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&lt;codeNEB&gt;18189172&lt;/codeNEB&gt;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&lt;journalInfo lang="RUS"&gt;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&lt;title&gt;</a:t>
            </a:r>
            <a:r>
              <a:rPr lang="ru-RU" sz="800" smtClean="0"/>
              <a:t>Педагогика, психология и медико-биологические проблемы физического воспитания и спорта&lt;/</a:t>
            </a:r>
            <a:r>
              <a:rPr lang="pl-PL" sz="800" smtClean="0"/>
              <a:t>title&gt;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&lt;/journalInfo&gt;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&lt;issue&gt;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&lt;volume&gt;&lt;/volume&gt;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&lt;number&gt;9&lt;/number&gt;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&lt;altNumber&gt;&lt;/altNumber&gt;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&lt;part&gt;&lt;/part&gt;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&lt;dateUni&gt;201309&lt;/dateUni&gt;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&lt;issTitle&gt;&lt;/issTitle&gt;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&lt;pages&gt;1-112&lt;/pages&gt;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&lt;articles&gt;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&lt;article&gt;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&lt;pages&gt;3-7&lt;/pages&gt;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&lt;artType&gt;RAR&lt;/artType&gt;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&lt;authors&gt;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   &lt;author num="001"&gt;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      &lt;individInfo lang="RUS"&gt;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         &lt;surname&gt;</a:t>
            </a:r>
            <a:r>
              <a:rPr lang="ru-RU" sz="800" smtClean="0"/>
              <a:t>Андрийчук&lt;/</a:t>
            </a:r>
            <a:r>
              <a:rPr lang="pl-PL" sz="800" smtClean="0"/>
              <a:t>surname&gt;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         &lt;initials&gt;</a:t>
            </a:r>
            <a:r>
              <a:rPr lang="ru-RU" sz="800" smtClean="0"/>
              <a:t>Юлиана Николаевна&lt;/</a:t>
            </a:r>
            <a:r>
              <a:rPr lang="pl-PL" sz="800" smtClean="0"/>
              <a:t>initials&gt;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         &lt;email&gt;andryychuk_juliana@rambler.ru&lt;/email&gt;</a:t>
            </a:r>
          </a:p>
          <a:p>
            <a:pPr marL="0" indent="0">
              <a:buFont typeface="Arial" charset="0"/>
              <a:buNone/>
            </a:pPr>
            <a:r>
              <a:rPr lang="pl-PL" sz="800" smtClean="0"/>
              <a:t>                     &lt;orgName&gt;</a:t>
            </a:r>
            <a:r>
              <a:rPr lang="ru-RU" sz="800" smtClean="0"/>
              <a:t>Луцкий институт развития человека университета Украина&lt;/</a:t>
            </a:r>
            <a:r>
              <a:rPr lang="pl-PL" sz="800" smtClean="0"/>
              <a:t>orgName&gt;</a:t>
            </a:r>
          </a:p>
        </p:txBody>
      </p:sp>
      <p:sp>
        <p:nvSpPr>
          <p:cNvPr id="36867" name="Объект 2"/>
          <p:cNvSpPr txBox="1">
            <a:spLocks/>
          </p:cNvSpPr>
          <p:nvPr/>
        </p:nvSpPr>
        <p:spPr bwMode="auto">
          <a:xfrm>
            <a:off x="3563938" y="908050"/>
            <a:ext cx="2520950" cy="25923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&lt;?xml version="1.0" encoding="utf-8"?&gt;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&lt;xsl:stylesheet version="2.0" xmlns:xsl="http://www.w3.org/1999/XSL/Transform"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xmlns:msxsl="urn:schemas-microsoft-com:xslt" exclude-result-prefixes="msxsl"&gt;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&lt;xsl:output method="xml" indent="yes"/&gt;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800">
                <a:latin typeface="Calibri" pitchFamily="34" charset="0"/>
              </a:rPr>
              <a:t>&lt;</a:t>
            </a:r>
            <a:r>
              <a:rPr lang="pl-PL" sz="800">
                <a:latin typeface="Calibri" pitchFamily="34" charset="0"/>
              </a:rPr>
              <a:t>xsl:template match="@* | node()"&gt;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     &lt;xsl:copy&gt;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      &lt;xsl:apply-templates select="@* | node()"/&gt;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  &lt;/xsl:copy&gt;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&lt;/xsl:template&gt;</a:t>
            </a:r>
            <a:endParaRPr lang="ru-RU" sz="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800">
                <a:latin typeface="Calibri" pitchFamily="34" charset="0"/>
              </a:rPr>
              <a:t>…………………………..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&lt;/article&gt;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&lt;/articles&gt;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&lt;/issue&gt;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&lt;/journal&gt;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825" y="682625"/>
            <a:ext cx="3090863" cy="49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  <a:cs typeface="+mn-cs"/>
              </a:rPr>
              <a:t>РИНЦ – программа разметки </a:t>
            </a:r>
            <a:r>
              <a:rPr lang="pl-PL" sz="1400" dirty="0">
                <a:latin typeface="+mn-lt"/>
                <a:cs typeface="+mn-cs"/>
              </a:rPr>
              <a:t>Articulus</a:t>
            </a:r>
            <a:endParaRPr lang="ru-RU" sz="1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(РИНЦ нет технической поддержки по </a:t>
            </a:r>
            <a:r>
              <a: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XML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132138" y="1916113"/>
            <a:ext cx="431800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300788" y="1325563"/>
            <a:ext cx="431800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71" name="Объект 2"/>
          <p:cNvSpPr txBox="1">
            <a:spLocks/>
          </p:cNvSpPr>
          <p:nvPr/>
        </p:nvSpPr>
        <p:spPr bwMode="auto">
          <a:xfrm>
            <a:off x="3563938" y="3860800"/>
            <a:ext cx="2520950" cy="27003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&lt;?xml version="1.0" encoding="utf-8"?&gt;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&lt;xsl:stylesheet version="2.0" xmlns:xsl="http://www.w3.org/1999/XSL/Transform"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xmlns:msxsl="urn:schemas-microsoft-com:xslt" exclude-result-prefixes="msxsl"&gt;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&lt;xsl:output method="xml" indent="yes"/&gt;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pl-PL" sz="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800">
                <a:latin typeface="Calibri" pitchFamily="34" charset="0"/>
              </a:rPr>
              <a:t>&lt;</a:t>
            </a:r>
            <a:r>
              <a:rPr lang="pl-PL" sz="800">
                <a:latin typeface="Calibri" pitchFamily="34" charset="0"/>
              </a:rPr>
              <a:t>xsl:template match="@* | node()"&gt;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     &lt;xsl:copy&gt;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      &lt;xsl:apply-templates select="@* | node()"/&gt;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    &lt;/xsl:copy&gt;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&lt;/xsl:template&gt;</a:t>
            </a:r>
            <a:endParaRPr lang="ru-RU" sz="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800">
                <a:latin typeface="Calibri" pitchFamily="34" charset="0"/>
              </a:rPr>
              <a:t>…………………………..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800">
                <a:latin typeface="Calibri" pitchFamily="34" charset="0"/>
              </a:rPr>
              <a:t>……………………………..</a:t>
            </a:r>
            <a:endParaRPr lang="pl-PL" sz="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&lt;/xsl:copy&gt;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&lt;/xsl:template&gt;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    	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800">
                <a:latin typeface="Calibri" pitchFamily="34" charset="0"/>
              </a:rPr>
              <a:t>&lt;/xsl:stylesheet&gt;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6300788" y="1844675"/>
            <a:ext cx="431800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873" name="Прямоугольник 11"/>
          <p:cNvSpPr>
            <a:spLocks noChangeArrowheads="1"/>
          </p:cNvSpPr>
          <p:nvPr/>
        </p:nvSpPr>
        <p:spPr bwMode="auto">
          <a:xfrm>
            <a:off x="6978650" y="1136650"/>
            <a:ext cx="9652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DOAJ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36874" name="Прямоугольник 12"/>
          <p:cNvSpPr>
            <a:spLocks noChangeArrowheads="1"/>
          </p:cNvSpPr>
          <p:nvPr/>
        </p:nvSpPr>
        <p:spPr bwMode="auto">
          <a:xfrm>
            <a:off x="7043738" y="1628775"/>
            <a:ext cx="69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OJS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36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205038"/>
            <a:ext cx="210185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>
            <a:off x="6084888" y="4076700"/>
            <a:ext cx="647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084888" y="4449763"/>
            <a:ext cx="647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84888" y="4652963"/>
            <a:ext cx="647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146800" y="6308725"/>
            <a:ext cx="647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132138" y="5030788"/>
            <a:ext cx="4318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библиографии избранной статьи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7631112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378700" y="2349500"/>
            <a:ext cx="1727200" cy="1754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Создание библиографии избранной статьи. Переход к статье.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4787900" y="2949575"/>
            <a:ext cx="2590800" cy="766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148263" y="3806825"/>
            <a:ext cx="2230437" cy="630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- АВТОРЫ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42950"/>
            <a:ext cx="7593012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378700" y="2349500"/>
            <a:ext cx="1727200" cy="17541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Информация об авторе, вузе, контакты, адрес.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Переход к статье.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4787900" y="2949575"/>
            <a:ext cx="2590800" cy="766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859338" y="3806825"/>
            <a:ext cx="2519362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-26988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ПЕРСПЕКТИВЫ РАЗВИТИЯ ЖУРНАЛА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905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100" smtClean="0"/>
              <a:t>- Принимаем формат </a:t>
            </a:r>
            <a:r>
              <a:rPr lang="en-US" sz="2100" smtClean="0"/>
              <a:t>XML</a:t>
            </a:r>
            <a:r>
              <a:rPr lang="ru-RU" sz="2100" smtClean="0"/>
              <a:t>, в котором загружаем журналы в </a:t>
            </a:r>
            <a:r>
              <a:rPr lang="ru-RU" sz="2100" b="1" smtClean="0">
                <a:hlinkClick r:id="rId2"/>
              </a:rPr>
              <a:t>РИНЦ</a:t>
            </a:r>
            <a:r>
              <a:rPr lang="ru-RU" sz="2100" smtClean="0"/>
              <a:t>. На основе этой структуры </a:t>
            </a:r>
            <a:r>
              <a:rPr lang="en-US" sz="2100" smtClean="0"/>
              <a:t>XML</a:t>
            </a:r>
            <a:r>
              <a:rPr lang="ru-RU" sz="2100" smtClean="0"/>
              <a:t> загружаем журнал в </a:t>
            </a:r>
            <a:r>
              <a:rPr lang="en-US" sz="2100" b="1" smtClean="0">
                <a:hlinkClick r:id="rId2"/>
              </a:rPr>
              <a:t>DOAJ</a:t>
            </a:r>
            <a:r>
              <a:rPr lang="ru-RU" sz="2100" b="1" smtClean="0">
                <a:hlinkClick r:id="rId2"/>
              </a:rPr>
              <a:t> </a:t>
            </a:r>
            <a:r>
              <a:rPr lang="en-US" sz="2100" b="1" smtClean="0"/>
              <a:t> </a:t>
            </a:r>
            <a:r>
              <a:rPr lang="ru-RU" sz="2100" smtClean="0"/>
              <a:t>и портал «Научная периодика Украины», который основан на </a:t>
            </a:r>
            <a:r>
              <a:rPr lang="en-US" sz="2100" b="1" smtClean="0">
                <a:hlinkClick r:id="rId2"/>
              </a:rPr>
              <a:t>Open Journal Systems</a:t>
            </a:r>
            <a:r>
              <a:rPr lang="ru-RU" sz="2100" smtClean="0"/>
              <a:t>. Преобразование </a:t>
            </a:r>
            <a:r>
              <a:rPr lang="en-US" sz="2100" smtClean="0"/>
              <a:t>XML</a:t>
            </a:r>
            <a:r>
              <a:rPr lang="ru-RU" sz="2100" smtClean="0"/>
              <a:t> файла журнала в программе </a:t>
            </a:r>
            <a:r>
              <a:rPr lang="pl-PL" sz="2100" b="1" smtClean="0">
                <a:hlinkClick r:id="rId2"/>
              </a:rPr>
              <a:t>Altova XMLSpy</a:t>
            </a:r>
            <a:r>
              <a:rPr lang="en-US" sz="2100" b="1" smtClean="0"/>
              <a:t> </a:t>
            </a:r>
            <a:r>
              <a:rPr lang="ru-RU" sz="2100" smtClean="0"/>
              <a:t>для загрузки в другие базы.</a:t>
            </a:r>
          </a:p>
          <a:p>
            <a:pPr marL="0" indent="0">
              <a:buFont typeface="Arial" charset="0"/>
              <a:buNone/>
            </a:pPr>
            <a:r>
              <a:rPr lang="ru-RU" sz="2100" smtClean="0"/>
              <a:t>- Сайт журнала: только необходимые функции, представление информации в соответствие с рекомендациями </a:t>
            </a:r>
            <a:r>
              <a:rPr lang="en-US" sz="2100" b="1" smtClean="0">
                <a:hlinkClick r:id="rId2"/>
              </a:rPr>
              <a:t>SCOPUS</a:t>
            </a:r>
            <a:r>
              <a:rPr lang="ru-RU" sz="2100" b="1" smtClean="0">
                <a:hlinkClick r:id="rId2"/>
              </a:rPr>
              <a:t> </a:t>
            </a:r>
            <a:r>
              <a:rPr lang="en-US" sz="2100" b="1" smtClean="0"/>
              <a:t> </a:t>
            </a:r>
            <a:r>
              <a:rPr lang="ru-RU" sz="2100" smtClean="0"/>
              <a:t>и техническая подготовка материалов сайта по рекомендациям </a:t>
            </a:r>
            <a:r>
              <a:rPr lang="en-US" sz="2100" b="1" smtClean="0">
                <a:hlinkClick r:id="rId2"/>
              </a:rPr>
              <a:t>Google</a:t>
            </a:r>
            <a:r>
              <a:rPr lang="en-US" sz="2100" smtClean="0"/>
              <a:t>.</a:t>
            </a:r>
            <a:r>
              <a:rPr lang="ru-RU" sz="2100" smtClean="0"/>
              <a:t> Используем копии сайтов на сервисе </a:t>
            </a:r>
            <a:r>
              <a:rPr lang="en-US" sz="2100" b="1" smtClean="0">
                <a:hlinkClick r:id="rId2"/>
              </a:rPr>
              <a:t>Google </a:t>
            </a:r>
            <a:r>
              <a:rPr lang="en-US" sz="2100" b="1" smtClean="0"/>
              <a:t> </a:t>
            </a:r>
            <a:r>
              <a:rPr lang="ru-RU" sz="2100" smtClean="0"/>
              <a:t>и межвузовской системе </a:t>
            </a:r>
            <a:r>
              <a:rPr lang="ru-RU" sz="2100" b="1" smtClean="0">
                <a:hlinkClick r:id="rId2"/>
              </a:rPr>
              <a:t>УРАН</a:t>
            </a:r>
            <a:r>
              <a:rPr lang="ru-RU" sz="2100" b="1" smtClean="0"/>
              <a:t> </a:t>
            </a:r>
            <a:r>
              <a:rPr lang="ru-RU" sz="2100" smtClean="0"/>
              <a:t>(Украина).</a:t>
            </a:r>
          </a:p>
          <a:p>
            <a:pPr marL="0" indent="0">
              <a:buFont typeface="Arial" charset="0"/>
              <a:buNone/>
            </a:pPr>
            <a:r>
              <a:rPr lang="ru-RU" sz="2100" smtClean="0"/>
              <a:t>- Продвижение журнала в другие базы данных, которые соответствуют его тематике.</a:t>
            </a:r>
          </a:p>
          <a:p>
            <a:pPr marL="0" indent="0">
              <a:buFont typeface="Arial" charset="0"/>
              <a:buNone/>
            </a:pPr>
            <a:r>
              <a:rPr lang="ru-RU" sz="2100" smtClean="0"/>
              <a:t>- Кооперация журналов по тематическим  признакам в пределах Украины, например «ОЛИМПИЙСКОЕ ОБРАЗОВАНИЕ».</a:t>
            </a:r>
          </a:p>
          <a:p>
            <a:pPr marL="0" indent="0">
              <a:buFont typeface="Arial" charset="0"/>
              <a:buNone/>
            </a:pPr>
            <a:r>
              <a:rPr lang="ru-RU" sz="2100" smtClean="0"/>
              <a:t>- Обязательное наличие </a:t>
            </a:r>
            <a:r>
              <a:rPr lang="en-US" sz="2100" b="1" smtClean="0">
                <a:hlinkClick r:id="rId2"/>
              </a:rPr>
              <a:t>DOI</a:t>
            </a:r>
            <a:r>
              <a:rPr lang="en-US" sz="2100" smtClean="0"/>
              <a:t>.</a:t>
            </a:r>
          </a:p>
          <a:p>
            <a:pPr marL="0" indent="0">
              <a:buFont typeface="Arial" charset="0"/>
              <a:buNone/>
            </a:pPr>
            <a:r>
              <a:rPr lang="en-US" sz="2100" smtClean="0"/>
              <a:t>- </a:t>
            </a:r>
            <a:r>
              <a:rPr lang="ru-RU" sz="2100" smtClean="0"/>
              <a:t>Повышение качества технологической части сайта, статей и английского языка.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3495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dirty="0" smtClean="0"/>
              <a:t>sportart@gmail.com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Документы, регламентирующие деятельность научных изданий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01.01.2013г.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 rtlCol="0"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Приказ Министерства образования и науки Украины </a:t>
            </a:r>
            <a:r>
              <a:rPr lang="uk-UA" dirty="0"/>
              <a:t>17.10.2012   № </a:t>
            </a:r>
            <a:r>
              <a:rPr lang="uk-UA" dirty="0" smtClean="0"/>
              <a:t>1111 и № 1112: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Об опубликовании результатов диссертаций на соискание ученых степеней доктора и кандидата наук (вводится в действие с 01.09.2013г.):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…… на соискание степени кандидата наук – 1 публикация и доктора наук – 4 публикации в изданиях иностранных государств или в изданиях Украины, включенных в международные наукометрические базы.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Об утверждении Порядка формирования Перечня научных специализированных изданий Украины </a:t>
            </a:r>
            <a:r>
              <a:rPr lang="ru-RU" b="1" dirty="0"/>
              <a:t>(вводится в действие с </a:t>
            </a:r>
            <a:r>
              <a:rPr lang="ru-RU" b="1" dirty="0" smtClean="0"/>
              <a:t>01.01.2013г.):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 2.8 бесплатное размещение электронной копии научного издания на сайте Национальной библиотеки Украины имени В. И. Вернадского НАН Украины в разделе «Научная периодика Украины»;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• 2.9 наличие статей на английском языке на веб-странице издания;</a:t>
            </a:r>
            <a:br>
              <a:rPr lang="ru-RU" dirty="0" smtClean="0"/>
            </a:br>
            <a:r>
              <a:rPr lang="ru-RU" dirty="0" smtClean="0"/>
              <a:t>• 3.1 осуществление редколлегией внутреннего и внешнего рецензирования;</a:t>
            </a:r>
            <a:br>
              <a:rPr lang="ru-RU" dirty="0" smtClean="0"/>
            </a:br>
            <a:r>
              <a:rPr lang="ru-RU" dirty="0" smtClean="0"/>
              <a:t>• 4.2 сбор и обработка персональных данных осуществляется по требованиям Закона Украины" О защите персональных данных ".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42888" y="188913"/>
            <a:ext cx="8672512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Позиция Министерства образования и науки Украины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427538" y="981075"/>
            <a:ext cx="4197350" cy="1266825"/>
          </a:xfrm>
        </p:spPr>
        <p:txBody>
          <a:bodyPr rtlCol="0">
            <a:normAutofit fontScale="70000" lnSpcReduction="20000"/>
          </a:bodyPr>
          <a:lstStyle/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Министерство </a:t>
            </a:r>
            <a:r>
              <a:rPr lang="ru-RU" sz="1800" dirty="0" smtClean="0"/>
              <a:t>рекомендует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вузам </a:t>
            </a:r>
            <a:r>
              <a:rPr lang="ru-RU" sz="1800" dirty="0"/>
              <a:t>опираться на </a:t>
            </a:r>
            <a:r>
              <a:rPr lang="ru-RU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C O P U S</a:t>
            </a:r>
            <a:r>
              <a:rPr lang="ru-RU" sz="1800" dirty="0" smtClean="0"/>
              <a:t>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Это примерно 50 или чуть </a:t>
            </a:r>
            <a:endParaRPr lang="ru-RU" sz="1800" dirty="0" smtClean="0"/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больше украинских журналов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(всего более 2000 в списке </a:t>
            </a:r>
          </a:p>
          <a:p>
            <a:pPr marL="0" indent="0"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ВАК Украины).</a:t>
            </a:r>
            <a:endParaRPr lang="ru-RU" sz="1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573463"/>
            <a:ext cx="44878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10"/>
          <p:cNvSpPr>
            <a:spLocks noChangeArrowheads="1"/>
          </p:cNvSpPr>
          <p:nvPr/>
        </p:nvSpPr>
        <p:spPr bwMode="auto">
          <a:xfrm>
            <a:off x="4427538" y="58054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7030A0"/>
                </a:solidFill>
                <a:latin typeface="Calibri" pitchFamily="34" charset="0"/>
              </a:rPr>
              <a:t>«Мы решили не прописывать перечень, а оставить это на усмотрение соискателей, чтобы люди не были ограничены в выборе».</a:t>
            </a:r>
          </a:p>
        </p:txBody>
      </p:sp>
      <p:sp>
        <p:nvSpPr>
          <p:cNvPr id="16389" name="Прямоугольник 12"/>
          <p:cNvSpPr>
            <a:spLocks noChangeArrowheads="1"/>
          </p:cNvSpPr>
          <p:nvPr/>
        </p:nvSpPr>
        <p:spPr bwMode="auto">
          <a:xfrm>
            <a:off x="242888" y="6069013"/>
            <a:ext cx="2312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800">
                <a:latin typeface="Calibri" pitchFamily="34" charset="0"/>
              </a:rPr>
              <a:t>http://www.nagolos.com.ua/ua/exclusive/8165-ukrayinskim-naukovtsyam-vgee-davno-slid-drukuvati-statti-v-migenarodnih-vidannyah--v.-bondarenko</a:t>
            </a:r>
            <a:endParaRPr lang="ru-RU" sz="800">
              <a:latin typeface="Calibri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292725" y="1412875"/>
            <a:ext cx="2735263" cy="2774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1" name="Группа 16"/>
          <p:cNvGrpSpPr>
            <a:grpSpLocks/>
          </p:cNvGrpSpPr>
          <p:nvPr/>
        </p:nvGrpSpPr>
        <p:grpSpPr bwMode="auto">
          <a:xfrm>
            <a:off x="242888" y="2349500"/>
            <a:ext cx="4184650" cy="3917950"/>
            <a:chOff x="242637" y="2348880"/>
            <a:chExt cx="4185345" cy="3918049"/>
          </a:xfrm>
        </p:grpSpPr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2637" y="2348880"/>
              <a:ext cx="4113340" cy="3678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 стрелкой 11"/>
            <p:cNvCxnSpPr/>
            <p:nvPr/>
          </p:nvCxnSpPr>
          <p:spPr>
            <a:xfrm>
              <a:off x="3059330" y="5877982"/>
              <a:ext cx="1368652" cy="3889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242637" y="3572874"/>
              <a:ext cx="2241922" cy="2495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392" name="Прямоугольник 13"/>
          <p:cNvSpPr>
            <a:spLocks noChangeArrowheads="1"/>
          </p:cNvSpPr>
          <p:nvPr/>
        </p:nvSpPr>
        <p:spPr bwMode="auto">
          <a:xfrm>
            <a:off x="107950" y="3956050"/>
            <a:ext cx="21907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7030A0"/>
                </a:solidFill>
                <a:latin typeface="Calibri" pitchFamily="34" charset="0"/>
              </a:rPr>
              <a:t>Украинским ученым уже давно необходимо публиковать статьи в международных изданиях – В.Бондаренко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2195513" y="274638"/>
            <a:ext cx="6491287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Министерство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и науки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Украины рекомендует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1"/>
          </p:nvPr>
        </p:nvSpPr>
        <p:spPr>
          <a:xfrm>
            <a:off x="5292725" y="2276475"/>
            <a:ext cx="3455988" cy="9620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ВУЗы Украины получили доступ к контенту научной информации "ЕЛЗЕВИР" и базы данных "Скопус"</a:t>
            </a:r>
          </a:p>
        </p:txBody>
      </p:sp>
      <p:pic>
        <p:nvPicPr>
          <p:cNvPr id="17411" name="Picture 4" descr="http://pedpresa.com.ua/wp-content/uploads/2013/06/bg1-45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883025"/>
            <a:ext cx="3709988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http://4.bp.blogspot.com/-K9di1En59oY/UKTvnrRC82I/AAAAAAAADOs/_dLnDfj25q8/s200/m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905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557338"/>
            <a:ext cx="5113337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Украинский портал научных изданий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Содержит более 2000 журналов и сборников научных трудов, утвержденных ВАК Украины.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Оценка деятельности изданий до 2013 года проводилась по количеству посещений их страниц.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Лучшими оказались издания вузов по типу «ВЕСТНИК.., серия:..», которые зарегистрировали более 20 таких серий (суммировалось количество посещений всех серий).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44450"/>
            <a:ext cx="7786687" cy="566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периодика Украины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5949950"/>
            <a:ext cx="8497887" cy="792163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/>
              <a:t>Из более 200 изданий по педагогическим наукам регулярно издаются 60-70.  Из 23 изданий по ФВиС регулярно издаются 10-12.</a:t>
            </a:r>
            <a:endParaRPr lang="ru-RU" sz="24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7367588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6588" y="5445125"/>
            <a:ext cx="69818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/>
          <p:cNvSpPr/>
          <p:nvPr/>
        </p:nvSpPr>
        <p:spPr>
          <a:xfrm>
            <a:off x="107950" y="5157788"/>
            <a:ext cx="431800" cy="71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Выноска 1 8"/>
          <p:cNvSpPr/>
          <p:nvPr/>
        </p:nvSpPr>
        <p:spPr>
          <a:xfrm>
            <a:off x="7740650" y="4581525"/>
            <a:ext cx="1223963" cy="863600"/>
          </a:xfrm>
          <a:prstGeom prst="borderCallout1">
            <a:avLst>
              <a:gd name="adj1" fmla="val 18750"/>
              <a:gd name="adj2" fmla="val -8333"/>
              <a:gd name="adj3" fmla="val 88527"/>
              <a:gd name="adj4" fmla="val -1158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3" name="Прямоугольник 10"/>
          <p:cNvSpPr>
            <a:spLocks noChangeArrowheads="1"/>
          </p:cNvSpPr>
          <p:nvPr/>
        </p:nvSpPr>
        <p:spPr bwMode="auto">
          <a:xfrm>
            <a:off x="7745413" y="4643438"/>
            <a:ext cx="1219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6097 посещений в сутки</a:t>
            </a:r>
          </a:p>
        </p:txBody>
      </p:sp>
      <p:sp>
        <p:nvSpPr>
          <p:cNvPr id="19464" name="Прямоугольник 11"/>
          <p:cNvSpPr>
            <a:spLocks noChangeArrowheads="1"/>
          </p:cNvSpPr>
          <p:nvPr/>
        </p:nvSpPr>
        <p:spPr bwMode="auto">
          <a:xfrm>
            <a:off x="7597775" y="2359025"/>
            <a:ext cx="1443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Calibri" pitchFamily="34" charset="0"/>
              </a:rPr>
              <a:t>* - издания, имеющие до 24 серий</a:t>
            </a:r>
          </a:p>
        </p:txBody>
      </p: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3419475" y="3625850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66" name="Прямоугольник 15"/>
          <p:cNvSpPr>
            <a:spLocks noChangeArrowheads="1"/>
          </p:cNvSpPr>
          <p:nvPr/>
        </p:nvSpPr>
        <p:spPr bwMode="auto">
          <a:xfrm>
            <a:off x="2843213" y="3841750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67" name="Прямоугольник 16"/>
          <p:cNvSpPr>
            <a:spLocks noChangeArrowheads="1"/>
          </p:cNvSpPr>
          <p:nvPr/>
        </p:nvSpPr>
        <p:spPr bwMode="auto">
          <a:xfrm>
            <a:off x="3789363" y="4149725"/>
            <a:ext cx="27781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68" name="Прямоугольник 17"/>
          <p:cNvSpPr>
            <a:spLocks noChangeArrowheads="1"/>
          </p:cNvSpPr>
          <p:nvPr/>
        </p:nvSpPr>
        <p:spPr bwMode="auto">
          <a:xfrm>
            <a:off x="4652963" y="4344988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69" name="Прямоугольник 18"/>
          <p:cNvSpPr>
            <a:spLocks noChangeArrowheads="1"/>
          </p:cNvSpPr>
          <p:nvPr/>
        </p:nvSpPr>
        <p:spPr bwMode="auto">
          <a:xfrm>
            <a:off x="5229225" y="4508500"/>
            <a:ext cx="279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70" name="Прямоугольник 19"/>
          <p:cNvSpPr>
            <a:spLocks noChangeArrowheads="1"/>
          </p:cNvSpPr>
          <p:nvPr/>
        </p:nvSpPr>
        <p:spPr bwMode="auto">
          <a:xfrm>
            <a:off x="4787900" y="4705350"/>
            <a:ext cx="27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71" name="Прямоугольник 20"/>
          <p:cNvSpPr>
            <a:spLocks noChangeArrowheads="1"/>
          </p:cNvSpPr>
          <p:nvPr/>
        </p:nvSpPr>
        <p:spPr bwMode="auto">
          <a:xfrm>
            <a:off x="5724525" y="4868863"/>
            <a:ext cx="27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72" name="Прямоугольник 21"/>
          <p:cNvSpPr>
            <a:spLocks noChangeArrowheads="1"/>
          </p:cNvSpPr>
          <p:nvPr/>
        </p:nvSpPr>
        <p:spPr bwMode="auto">
          <a:xfrm>
            <a:off x="3924300" y="5641975"/>
            <a:ext cx="27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b="1">
                <a:latin typeface="Calibri" pitchFamily="34" charset="0"/>
              </a:rPr>
              <a:t>*</a:t>
            </a:r>
          </a:p>
        </p:txBody>
      </p:sp>
      <p:sp>
        <p:nvSpPr>
          <p:cNvPr id="19473" name="Прямоугольник 12"/>
          <p:cNvSpPr>
            <a:spLocks noChangeArrowheads="1"/>
          </p:cNvSpPr>
          <p:nvPr/>
        </p:nvSpPr>
        <p:spPr bwMode="auto">
          <a:xfrm>
            <a:off x="1476375" y="530225"/>
            <a:ext cx="58912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Статистические данные за 15 января 2012 года</a:t>
            </a:r>
          </a:p>
          <a:p>
            <a:pPr algn="ctr"/>
            <a:r>
              <a:rPr lang="ru-RU" sz="1400">
                <a:latin typeface="Calibri" pitchFamily="34" charset="0"/>
              </a:rPr>
              <a:t>Использование электронных версий научной периодики Украины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18487" cy="792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периодика Украины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Национальная библиотека Украины им.В.И.Вернадского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23850" y="908050"/>
            <a:ext cx="8280400" cy="5048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2400" smtClean="0"/>
              <a:t>Примеры деятельности журналов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068638"/>
            <a:ext cx="5653088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860800"/>
            <a:ext cx="1960562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75"/>
            <a:ext cx="390525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0825" y="1416050"/>
            <a:ext cx="3744913" cy="250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27088" y="3860800"/>
            <a:ext cx="1960562" cy="2508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8" name="Прямоугольник 4"/>
          <p:cNvSpPr>
            <a:spLocks noChangeArrowheads="1"/>
          </p:cNvSpPr>
          <p:nvPr/>
        </p:nvSpPr>
        <p:spPr bwMode="auto">
          <a:xfrm>
            <a:off x="3284538" y="2616200"/>
            <a:ext cx="5645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alibri" pitchFamily="34" charset="0"/>
              </a:rPr>
              <a:t>http://archive.nbuv.gov.ua/portal/Soc_Gum/PPMB/texts.html</a:t>
            </a:r>
            <a:endParaRPr lang="ru-RU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75675" cy="8509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Научная периодика Украины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попытка создания украинского индекса научного цитирования (</a:t>
            </a:r>
            <a:r>
              <a:rPr lang="pl-PL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Journal </a:t>
            </a:r>
            <a:r>
              <a:rPr lang="pl-P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университетская система УРАН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6076950" y="6453188"/>
            <a:ext cx="2822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latin typeface="Calibri" pitchFamily="34" charset="0"/>
              </a:rPr>
              <a:t>http://journals.uran.ua/index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96975"/>
            <a:ext cx="85756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1580</Words>
  <Application>Microsoft Office PowerPoint</Application>
  <PresentationFormat>Экран (4:3)</PresentationFormat>
  <Paragraphs>417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Calibri</vt:lpstr>
      <vt:lpstr>Arial</vt:lpstr>
      <vt:lpstr>Times New Roman</vt:lpstr>
      <vt:lpstr>Verdana</vt:lpstr>
      <vt:lpstr>Тема Office</vt:lpstr>
      <vt:lpstr>Слайд 1</vt:lpstr>
      <vt:lpstr>Слайд 2</vt:lpstr>
      <vt:lpstr>Документы, регламентирующие деятельность научных изданий  с 01.01.2013г.</vt:lpstr>
      <vt:lpstr>Позиция Министерства образования и науки Украины</vt:lpstr>
      <vt:lpstr>Министерство образования и науки Украины рекомендует</vt:lpstr>
      <vt:lpstr>Украинский портал научных изданий</vt:lpstr>
      <vt:lpstr>Научная периодика Украины</vt:lpstr>
      <vt:lpstr>Научная периодика Украины Национальная библиотека Украины им.В.И.Вернадского</vt:lpstr>
      <vt:lpstr>Научная периодика Украины попытка создания украинского индекса научного цитирования (Open Journal Systems) университетская система УРАН </vt:lpstr>
      <vt:lpstr>Слайд 10</vt:lpstr>
      <vt:lpstr>НАУКА УКРАИНЫ В ЗЕРКАЛЕ НАУКОМЕТРИЧЕСКОЙ БАЗЫ ДАННЫХ SCIVERSE SCOPUS</vt:lpstr>
      <vt:lpstr>ИНФОРМАЦИОННАЯ ПЛАТФОРМА "4 MEDICINE / RESEARCH, EDUCATION, KNOWLEDGE /" (ПОЛЬША) 28 февраля 2013 Научно-практический семинар «Роль научных изданий в современных условиях». </vt:lpstr>
      <vt:lpstr>Ориентиры для журналов </vt:lpstr>
      <vt:lpstr>Перечень украинских журналов с Импакт фактором (Impact Factor) (по докладу представителей Thomson Reuters в Киеве, май 2011)</vt:lpstr>
      <vt:lpstr>УКРАИНСКИЕ ЖУРНАЛЫ В SCOPUS</vt:lpstr>
      <vt:lpstr>http://elibrary.ru/titles.asp 21.09.2013</vt:lpstr>
      <vt:lpstr>http://www.journals.indexcopernicus.com/search_journal.php 22.08.2013г.</vt:lpstr>
      <vt:lpstr>http://lista2012.indexcopernicus.com/search/main?execution=e2s2 22.08.2013г.</vt:lpstr>
      <vt:lpstr>DOAJ</vt:lpstr>
      <vt:lpstr>ПРИМЕР ДЕЯТЕЛЬНОСТИ ЖУРНАЛА</vt:lpstr>
      <vt:lpstr>Физическое воспитание студентов</vt:lpstr>
      <vt:lpstr>Педагогика, психология и медико-биологические проблемы физического воспитания и спорта</vt:lpstr>
      <vt:lpstr>Физическое воспитание студентов</vt:lpstr>
      <vt:lpstr>XML - ФОРМАТ ПОДГОТОВКИ ЖУРНАЛА</vt:lpstr>
      <vt:lpstr>Создание библиографии избранной статьи</vt:lpstr>
      <vt:lpstr>ПОИСК - АВТОРЫ</vt:lpstr>
      <vt:lpstr>ПЕРСПЕКТИВЫ РАЗВИТИЯ ЖУРНАЛА</vt:lpstr>
      <vt:lpstr>СПАСИБО ЗА ВНИМАНИЕ sportart@gmail.com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НАУЧНЫЙ ЖУРНАЛ: СОСТОЯНИЕ И ПЕРСПЕКТИВЫ ИНТЕГРАЦИИ В ИНФОРМАЦИОННОЕ НАУЧНО-ОБРАЗОВАТЕЛЬНОЕ ПРОСТРАНСТВО</dc:title>
  <dc:creator>Сергей</dc:creator>
  <cp:lastModifiedBy>Olga</cp:lastModifiedBy>
  <cp:revision>72</cp:revision>
  <dcterms:created xsi:type="dcterms:W3CDTF">2013-08-22T09:36:45Z</dcterms:created>
  <dcterms:modified xsi:type="dcterms:W3CDTF">2013-09-25T19:11:24Z</dcterms:modified>
</cp:coreProperties>
</file>