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73.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76" r:id="rId2"/>
    <p:sldId id="331" r:id="rId3"/>
    <p:sldId id="332" r:id="rId4"/>
    <p:sldId id="390" r:id="rId5"/>
    <p:sldId id="377" r:id="rId6"/>
    <p:sldId id="378" r:id="rId7"/>
    <p:sldId id="394" r:id="rId8"/>
    <p:sldId id="391" r:id="rId9"/>
    <p:sldId id="395" r:id="rId10"/>
    <p:sldId id="380" r:id="rId11"/>
    <p:sldId id="403" r:id="rId12"/>
    <p:sldId id="404" r:id="rId13"/>
    <p:sldId id="405" r:id="rId14"/>
    <p:sldId id="406" r:id="rId15"/>
    <p:sldId id="407" r:id="rId16"/>
    <p:sldId id="408" r:id="rId17"/>
    <p:sldId id="381" r:id="rId18"/>
    <p:sldId id="392" r:id="rId19"/>
    <p:sldId id="389" r:id="rId20"/>
    <p:sldId id="382" r:id="rId21"/>
    <p:sldId id="383" r:id="rId22"/>
    <p:sldId id="385" r:id="rId23"/>
    <p:sldId id="401" r:id="rId24"/>
    <p:sldId id="387" r:id="rId25"/>
    <p:sldId id="409" r:id="rId26"/>
    <p:sldId id="410" r:id="rId27"/>
    <p:sldId id="411" r:id="rId28"/>
    <p:sldId id="412" r:id="rId29"/>
    <p:sldId id="413" r:id="rId30"/>
    <p:sldId id="414" r:id="rId31"/>
    <p:sldId id="415" r:id="rId32"/>
    <p:sldId id="416" r:id="rId33"/>
    <p:sldId id="417" r:id="rId34"/>
    <p:sldId id="418" r:id="rId35"/>
    <p:sldId id="388" r:id="rId36"/>
    <p:sldId id="421" r:id="rId37"/>
    <p:sldId id="396" r:id="rId38"/>
    <p:sldId id="397" r:id="rId39"/>
    <p:sldId id="398" r:id="rId40"/>
    <p:sldId id="399" r:id="rId41"/>
    <p:sldId id="400" r:id="rId42"/>
    <p:sldId id="393" r:id="rId43"/>
    <p:sldId id="402" r:id="rId44"/>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9900"/>
    <a:srgbClr val="000066"/>
    <a:srgbClr val="00CC00"/>
    <a:srgbClr val="FF0000"/>
    <a:srgbClr val="292929"/>
    <a:srgbClr val="A8A8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54" autoAdjust="0"/>
    <p:restoredTop sz="84411" autoAdjust="0"/>
  </p:normalViewPr>
  <p:slideViewPr>
    <p:cSldViewPr>
      <p:cViewPr>
        <p:scale>
          <a:sx n="66" d="100"/>
          <a:sy n="66" d="100"/>
        </p:scale>
        <p:origin x="-2922" y="-8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54"/>
    </p:cViewPr>
  </p:sorterViewPr>
  <p:notesViewPr>
    <p:cSldViewPr>
      <p:cViewPr>
        <p:scale>
          <a:sx n="100" d="100"/>
          <a:sy n="100" d="100"/>
        </p:scale>
        <p:origin x="-654" y="43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cs typeface="+mn-cs"/>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cs typeface="+mn-cs"/>
              </a:defRPr>
            </a:lvl1pPr>
          </a:lstStyle>
          <a:p>
            <a:pPr>
              <a:defRPr/>
            </a:pPr>
            <a:fld id="{9FAB51DD-8640-4FE7-A563-333BC1C47A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5336A85D-5FEB-4492-93F6-24783C294C31}" type="slidenum">
              <a:rPr lang="en-US" smtClean="0">
                <a:cs typeface="Arial" charset="0"/>
              </a:rPr>
              <a:pPr/>
              <a:t>1</a:t>
            </a:fld>
            <a:endParaRPr lang="en-US" smtClean="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4988"/>
            <a:ext cx="5029200" cy="4113212"/>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36B47C96-5F82-4280-A533-4A9CD32CA648}" type="slidenum">
              <a:rPr lang="en-US" smtClean="0">
                <a:cs typeface="Arial" charset="0"/>
              </a:rPr>
              <a:pPr/>
              <a:t>10</a:t>
            </a:fld>
            <a:endParaRPr lang="en-US" smtClean="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228600" indent="-228600" eaLnBrk="1" hangingPunct="1"/>
            <a:r>
              <a:rPr lang="en-US" smtClean="0"/>
              <a:t>Why do reviewers review?  They are typically not paid for these services and it is a considerable effort to review a paper.  So, what incentives are there for them?</a:t>
            </a:r>
          </a:p>
          <a:p>
            <a:pPr marL="228600" indent="-228600" eaLnBrk="1" hangingPunct="1"/>
            <a:r>
              <a:rPr lang="en-US" smtClean="0"/>
              <a:t>1. Some feel an academic duty to perform reviews (if I expect others to review my papers, then I need to review some myself).  Reviewers may also have personal contact with editors and may want to help them out as much as possible.</a:t>
            </a:r>
          </a:p>
          <a:p>
            <a:pPr marL="228600" indent="-228600" eaLnBrk="1" hangingPunct="1"/>
            <a:r>
              <a:rPr lang="en-US" smtClean="0"/>
              <a:t>2.  Others want to keep up-to-date with the latest developments in one’s field</a:t>
            </a:r>
          </a:p>
          <a:p>
            <a:pPr marL="228600" indent="-228600" eaLnBrk="1" hangingPunct="1"/>
            <a:r>
              <a:rPr lang="en-US" smtClean="0"/>
              <a:t>3.  Others use it as an opportunity to help with their own research by stimulating new ideas.</a:t>
            </a:r>
          </a:p>
          <a:p>
            <a:pPr marL="228600" indent="-228600" eaLnBrk="1" hangingPunct="1"/>
            <a:r>
              <a:rPr lang="en-US" smtClean="0"/>
              <a:t>4.  Build associations with prestigious journals and editors and become part of the community.  Sometimes, reviewers who show dedication to the journal later become editors.</a:t>
            </a:r>
          </a:p>
          <a:p>
            <a:pPr marL="228600" indent="-228600" eaLnBrk="1" hangingPunct="1"/>
            <a:r>
              <a:rPr lang="en-US" smtClean="0"/>
              <a:t>5.  You can be aware of the latest and newest research before your peers.</a:t>
            </a:r>
          </a:p>
          <a:p>
            <a:pPr marL="228600" indent="-228600" eaLnBrk="1" hangingPunct="1"/>
            <a:r>
              <a:rPr lang="en-US" smtClean="0"/>
              <a:t>6.  In terms of career development, reviewing activities can be desirable as they are often noted on one’s resume/CV.  Reviewing can be an effective way for you to show to your superiors that you are committed to the scientific field.</a:t>
            </a:r>
          </a:p>
          <a:p>
            <a:pPr marL="228600" indent="-228600"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C950CA9-9790-4722-B8B2-8C76F6F7488B}" type="slidenum">
              <a:rPr lang="en-US" smtClean="0">
                <a:cs typeface="Arial" charset="0"/>
              </a:rPr>
              <a:pPr/>
              <a:t>17</a:t>
            </a:fld>
            <a:endParaRPr lang="en-US" smtClean="0">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228600" indent="-228600" eaLnBrk="1" hangingPunct="1">
              <a:lnSpc>
                <a:spcPct val="80000"/>
              </a:lnSpc>
            </a:pPr>
            <a:r>
              <a:rPr lang="en-US" sz="900" smtClean="0">
                <a:solidFill>
                  <a:srgbClr val="808080"/>
                </a:solidFill>
              </a:rPr>
              <a:t>Typically, an editor that sends a paper for review will send an invitation to 2 reviewers.  If you happen to receive such an invitation, you are not obligated to accept the invitation.  It is necessary to politely and immediately reply to the editor if you decline the invitation</a:t>
            </a:r>
            <a:r>
              <a:rPr lang="en-GB" sz="900" smtClean="0"/>
              <a:t>. It may even be helpful to recommend another person who may be fit to review the article. Ignoring a request can upset editors and may mean that you are never invited to review in the future.  </a:t>
            </a:r>
            <a:r>
              <a:rPr lang="en-US" sz="900" smtClean="0">
                <a:solidFill>
                  <a:srgbClr val="808080"/>
                </a:solidFill>
              </a:rPr>
              <a:t>Some important items that you may want to consider in deciding whether or not to accept include:</a:t>
            </a:r>
            <a:endParaRPr lang="en-GB" sz="900" smtClean="0">
              <a:solidFill>
                <a:srgbClr val="808080"/>
              </a:solidFill>
            </a:endParaRPr>
          </a:p>
          <a:p>
            <a:pPr marL="228600" indent="-228600" eaLnBrk="1" hangingPunct="1">
              <a:lnSpc>
                <a:spcPct val="80000"/>
              </a:lnSpc>
            </a:pPr>
            <a:r>
              <a:rPr lang="en-GB" sz="900" smtClean="0">
                <a:solidFill>
                  <a:srgbClr val="808080"/>
                </a:solidFill>
              </a:rPr>
              <a:t>1. Only accept an invitation if you are competent to review the article. The Editor who has approached you may only be aware of your work in a broader context and may not know your specific areas of expertise.</a:t>
            </a:r>
          </a:p>
          <a:p>
            <a:pPr marL="228600" indent="-228600" eaLnBrk="1" hangingPunct="1">
              <a:lnSpc>
                <a:spcPct val="80000"/>
              </a:lnSpc>
            </a:pPr>
            <a:r>
              <a:rPr lang="en-US" sz="900" smtClean="0">
                <a:solidFill>
                  <a:srgbClr val="808080"/>
                </a:solidFill>
              </a:rPr>
              <a:t>2. Consider whether you have the necessary amount of time to conduct a thorough and quality review. </a:t>
            </a:r>
            <a:r>
              <a:rPr lang="en-GB" sz="900" smtClean="0">
                <a:solidFill>
                  <a:srgbClr val="808080"/>
                </a:solidFill>
              </a:rPr>
              <a:t>Reviewing an article can be quite time consuming. The time taken to review can vary from field to field, but an article will take, on average, 3 hours to review properly.  Depending on the journal, editors may implement quick and strict deadlines. 2-3 weeks is a typical timeframe.  If you cannot conduct the review let the editor know immediately. </a:t>
            </a:r>
            <a:r>
              <a:rPr lang="en-US" sz="900" smtClean="0">
                <a:solidFill>
                  <a:srgbClr val="808080"/>
                </a:solidFill>
              </a:rPr>
              <a:t>The Editor will probably appreciate you offering suitable alternative names.</a:t>
            </a:r>
            <a:endParaRPr lang="en-GB" sz="900" smtClean="0">
              <a:solidFill>
                <a:srgbClr val="808080"/>
              </a:solidFill>
            </a:endParaRPr>
          </a:p>
          <a:p>
            <a:pPr marL="228600" indent="-228600" eaLnBrk="1" hangingPunct="1">
              <a:lnSpc>
                <a:spcPct val="80000"/>
              </a:lnSpc>
            </a:pPr>
            <a:r>
              <a:rPr lang="en-US" sz="900" smtClean="0">
                <a:solidFill>
                  <a:srgbClr val="808080"/>
                </a:solidFill>
              </a:rPr>
              <a:t>3. Are there any potential conflicts of interest? </a:t>
            </a:r>
            <a:r>
              <a:rPr lang="en-GB" sz="900" smtClean="0">
                <a:solidFill>
                  <a:srgbClr val="808080"/>
                </a:solidFill>
              </a:rPr>
              <a:t>A conflict of interest will not necessarily eliminate you from reviewing an article, but full disclosure to the editor will allow them to make an informed decision. </a:t>
            </a:r>
          </a:p>
          <a:p>
            <a:pPr marL="228600" indent="-228600" eaLnBrk="1" hangingPunct="1">
              <a:lnSpc>
                <a:spcPct val="80000"/>
              </a:lnSpc>
            </a:pPr>
            <a:r>
              <a:rPr lang="en-US" sz="900" smtClean="0">
                <a:solidFill>
                  <a:srgbClr val="808080"/>
                </a:solidFill>
              </a:rPr>
              <a:t>	Three possible examples of conflict include:</a:t>
            </a:r>
          </a:p>
          <a:p>
            <a:pPr marL="228600" indent="-228600" eaLnBrk="1" hangingPunct="1">
              <a:lnSpc>
                <a:spcPct val="80000"/>
              </a:lnSpc>
            </a:pPr>
            <a:r>
              <a:rPr lang="en-US" sz="900" smtClean="0">
                <a:solidFill>
                  <a:srgbClr val="808080"/>
                </a:solidFill>
              </a:rPr>
              <a:t>	1) if you work in the same department or institute as one of the authors</a:t>
            </a:r>
          </a:p>
          <a:p>
            <a:pPr marL="228600" indent="-228600" eaLnBrk="1" hangingPunct="1">
              <a:lnSpc>
                <a:spcPct val="80000"/>
              </a:lnSpc>
            </a:pPr>
            <a:r>
              <a:rPr lang="en-US" sz="900" smtClean="0">
                <a:solidFill>
                  <a:srgbClr val="808080"/>
                </a:solidFill>
              </a:rPr>
              <a:t>	2) if you have worked on a paper previously with an author</a:t>
            </a:r>
          </a:p>
          <a:p>
            <a:pPr marL="228600" indent="-228600" eaLnBrk="1" hangingPunct="1">
              <a:lnSpc>
                <a:spcPct val="80000"/>
              </a:lnSpc>
            </a:pPr>
            <a:r>
              <a:rPr lang="en-US" sz="900" smtClean="0">
                <a:solidFill>
                  <a:srgbClr val="808080"/>
                </a:solidFill>
              </a:rPr>
              <a:t>	3)  if you have a financial or professional interest in the article</a:t>
            </a:r>
          </a:p>
          <a:p>
            <a:pPr marL="228600" indent="-228600" eaLnBrk="1" hangingPunct="1">
              <a:lnSpc>
                <a:spcPct val="80000"/>
              </a:lnSpc>
            </a:pPr>
            <a:endParaRPr lang="en-US" sz="900" smtClean="0">
              <a:solidFill>
                <a:srgbClr val="808080"/>
              </a:solidFill>
            </a:endParaRPr>
          </a:p>
          <a:p>
            <a:pPr marL="228600" indent="-228600" eaLnBrk="1" hangingPunct="1">
              <a:lnSpc>
                <a:spcPct val="80000"/>
              </a:lnSpc>
            </a:pPr>
            <a:r>
              <a:rPr lang="en-US" sz="900" smtClean="0">
                <a:solidFill>
                  <a:srgbClr val="808080"/>
                </a:solidFill>
              </a:rPr>
              <a:t>This generic invitation to review letter shows you what one can expect.  The journal’s mission is clearly set out.  What you are asked to evaluate and look for are also established.  This is also a good time to point out how the reviewer is NOT expected to overly analyze grammatical errors.  The bold statement says, “Extensive editing and rephrasing is not your task.”  Grammar mistakes can be noted, but they are not essential.  In the last paragraph, the deadline for the review is stipulated.  </a:t>
            </a:r>
          </a:p>
          <a:p>
            <a:pPr marL="228600" indent="-228600" eaLnBrk="1" hangingPunct="1">
              <a:lnSpc>
                <a:spcPct val="80000"/>
              </a:lnSpc>
            </a:pPr>
            <a:r>
              <a:rPr lang="en-US" sz="900" smtClean="0">
                <a:solidFill>
                  <a:srgbClr val="808080"/>
                </a:solidFill>
              </a:rPr>
              <a:t>[Note to presenter: If a comes up about whether or not the underlying data is to be reviewed, you can note that: the reviewer is not expected to review the underlying data.  If the data is available, the reviewer may certainly analyze it critically if he/she so chooses.]</a:t>
            </a:r>
            <a:endParaRPr lang="en-GB" sz="900" smtClean="0">
              <a:solidFill>
                <a:srgbClr val="808080"/>
              </a:solidFill>
            </a:endParaRPr>
          </a:p>
          <a:p>
            <a:pPr marL="228600" indent="-228600" eaLnBrk="1" hangingPunct="1">
              <a:lnSpc>
                <a:spcPct val="80000"/>
              </a:lnSpc>
              <a:buFontTx/>
              <a:buChar char="•"/>
            </a:pPr>
            <a:endParaRPr lang="en-GB" sz="900" smtClean="0">
              <a:solidFill>
                <a:srgbClr val="80808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2FEC7AD-3248-444C-921F-6737F9ED7429}" type="slidenum">
              <a:rPr lang="en-US" smtClean="0">
                <a:cs typeface="Arial" charset="0"/>
              </a:rPr>
              <a:pPr/>
              <a:t>18</a:t>
            </a:fld>
            <a:endParaRPr lang="en-US" smtClean="0">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t>Section Title Slide</a:t>
            </a: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0E4910E4-6FC5-402F-9765-A3BC2770352F}" type="slidenum">
              <a:rPr lang="en-US" smtClean="0">
                <a:cs typeface="Arial" charset="0"/>
              </a:rPr>
              <a:pPr/>
              <a:t>19</a:t>
            </a:fld>
            <a:endParaRPr lang="en-US" smtClean="0">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marL="228600" indent="-228600">
              <a:spcBef>
                <a:spcPct val="0"/>
              </a:spcBef>
            </a:pPr>
            <a:r>
              <a:rPr lang="en-US" smtClean="0">
                <a:solidFill>
                  <a:schemeClr val="accent2"/>
                </a:solidFill>
              </a:rPr>
              <a:t>It is important to understand how the reviewer’s efforts fit in with the roles of the author and editor in the peer review process.  The reviewer usually communicates 3 possible recommendations when he submits his/her review to the editor.  </a:t>
            </a:r>
            <a:endParaRPr lang="en-GB" smtClean="0">
              <a:solidFill>
                <a:schemeClr val="accent2"/>
              </a:solidFill>
            </a:endParaRPr>
          </a:p>
          <a:p>
            <a:pPr marL="228600" indent="-228600">
              <a:spcBef>
                <a:spcPct val="0"/>
              </a:spcBef>
              <a:buFontTx/>
              <a:buAutoNum type="arabicPeriod"/>
            </a:pPr>
            <a:r>
              <a:rPr lang="en-GB" smtClean="0">
                <a:solidFill>
                  <a:schemeClr val="accent2"/>
                </a:solidFill>
              </a:rPr>
              <a:t>Rejection due to poor quality or wrong scope</a:t>
            </a:r>
          </a:p>
          <a:p>
            <a:pPr marL="228600" indent="-228600">
              <a:spcBef>
                <a:spcPct val="0"/>
              </a:spcBef>
              <a:buFontTx/>
              <a:buAutoNum type="arabicPeriod"/>
            </a:pPr>
            <a:r>
              <a:rPr lang="en-US" smtClean="0">
                <a:solidFill>
                  <a:schemeClr val="accent2"/>
                </a:solidFill>
              </a:rPr>
              <a:t>Accepted without revision</a:t>
            </a:r>
          </a:p>
          <a:p>
            <a:pPr marL="228600" indent="-228600">
              <a:spcBef>
                <a:spcPct val="0"/>
              </a:spcBef>
              <a:buFontTx/>
              <a:buAutoNum type="arabicPeriod"/>
            </a:pPr>
            <a:r>
              <a:rPr lang="en-US" smtClean="0">
                <a:solidFill>
                  <a:schemeClr val="accent2"/>
                </a:solidFill>
              </a:rPr>
              <a:t>Accepted upon either major or minor revision.  </a:t>
            </a:r>
            <a:r>
              <a:rPr lang="en-GB" smtClean="0">
                <a:solidFill>
                  <a:schemeClr val="accent2"/>
                </a:solidFill>
              </a:rPr>
              <a:t>If you think the article needs to be revised indicate to the editor whether or not you would be happy to review the revised article.</a:t>
            </a:r>
          </a:p>
          <a:p>
            <a:pPr marL="228600" indent="-228600">
              <a:spcBef>
                <a:spcPct val="0"/>
              </a:spcBef>
              <a:buFontTx/>
              <a:buAutoNum type="arabicPeriod"/>
            </a:pPr>
            <a:endParaRPr lang="en-US" smtClean="0">
              <a:solidFill>
                <a:schemeClr val="accent2"/>
              </a:solidFill>
            </a:endParaRPr>
          </a:p>
          <a:p>
            <a:pPr marL="228600" indent="-228600" eaLnBrk="1" hangingPunct="1"/>
            <a:r>
              <a:rPr lang="en-US" smtClean="0"/>
              <a:t>This flowchart shows how the reviewer’s recommendation fits into the larger peer review process.  Here we can see all the major actions taken by the author, editor, and reviewer.  The green boxes, associated with the reviewer, show how he/she plays a key role in determining whether or not a manuscript is accepted for publication.</a:t>
            </a:r>
          </a:p>
          <a:p>
            <a:pPr marL="228600" indent="-228600"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94F15745-0795-4564-9D2E-3DFD91B7ABFC}" type="slidenum">
              <a:rPr lang="en-US" smtClean="0">
                <a:cs typeface="Arial" charset="0"/>
              </a:rPr>
              <a:pPr/>
              <a:t>20</a:t>
            </a:fld>
            <a:endParaRPr lang="en-US" smtClean="0">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4988"/>
            <a:ext cx="5029200" cy="4113212"/>
          </a:xfrm>
          <a:noFill/>
          <a:ln/>
        </p:spPr>
        <p:txBody>
          <a:bodyPr/>
          <a:lstStyle/>
          <a:p>
            <a:pPr marL="228600" indent="-228600" eaLnBrk="1" hangingPunct="1">
              <a:lnSpc>
                <a:spcPct val="80000"/>
              </a:lnSpc>
            </a:pPr>
            <a:r>
              <a:rPr lang="en-US" sz="800" smtClean="0">
                <a:solidFill>
                  <a:srgbClr val="808080"/>
                </a:solidFill>
              </a:rPr>
              <a:t>Now that we’ve seen how the peer review process works, here are some general points that one should keep in mind when actually conducting the review itself.</a:t>
            </a:r>
          </a:p>
          <a:p>
            <a:pPr marL="228600" indent="-228600" eaLnBrk="1" hangingPunct="1">
              <a:lnSpc>
                <a:spcPct val="80000"/>
              </a:lnSpc>
            </a:pPr>
            <a:r>
              <a:rPr lang="en-US" sz="800" smtClean="0">
                <a:solidFill>
                  <a:srgbClr val="808080"/>
                </a:solidFill>
              </a:rPr>
              <a:t>1. If you are in doubt about any aspect of the review process, contact your Editor directly to clarify the situation.</a:t>
            </a:r>
            <a:endParaRPr lang="en-GB" sz="800" smtClean="0">
              <a:solidFill>
                <a:srgbClr val="808080"/>
              </a:solidFill>
            </a:endParaRPr>
          </a:p>
          <a:p>
            <a:pPr marL="228600" indent="-228600" eaLnBrk="1" hangingPunct="1">
              <a:lnSpc>
                <a:spcPct val="80000"/>
              </a:lnSpc>
              <a:buFontTx/>
              <a:buAutoNum type="arabicPeriod"/>
            </a:pPr>
            <a:r>
              <a:rPr lang="en-GB" sz="800" smtClean="0">
                <a:solidFill>
                  <a:srgbClr val="808080"/>
                </a:solidFill>
              </a:rPr>
              <a:t>Confidentiality must be maintained in the review.  If you wish to elicit opinion from colleagues or students regarding the article you should let the editor know beforehand. It is normally not a problem to do so.  Most editors welcome additional comments, but whoever else is involved will likewise need to keep the review process confidential.   You should not attempt to contact the author.</a:t>
            </a:r>
          </a:p>
          <a:p>
            <a:pPr marL="228600" indent="-228600" eaLnBrk="1" hangingPunct="1">
              <a:lnSpc>
                <a:spcPct val="80000"/>
              </a:lnSpc>
              <a:buFontTx/>
              <a:buAutoNum type="arabicPeriod"/>
            </a:pPr>
            <a:r>
              <a:rPr lang="en-US" sz="800" smtClean="0"/>
              <a:t> </a:t>
            </a:r>
            <a:r>
              <a:rPr lang="en-GB" sz="800" smtClean="0">
                <a:solidFill>
                  <a:srgbClr val="808080"/>
                </a:solidFill>
              </a:rPr>
              <a:t>Be aware any recommendations or advice you make will contribute to the final decision </a:t>
            </a:r>
            <a:r>
              <a:rPr lang="en-GB" sz="800" b="1" smtClean="0">
                <a:solidFill>
                  <a:srgbClr val="808080"/>
                </a:solidFill>
              </a:rPr>
              <a:t>which is made by the editor</a:t>
            </a:r>
            <a:r>
              <a:rPr lang="en-GB" sz="800" smtClean="0">
                <a:solidFill>
                  <a:srgbClr val="808080"/>
                </a:solidFill>
              </a:rPr>
              <a:t>. </a:t>
            </a:r>
          </a:p>
          <a:p>
            <a:pPr marL="228600" indent="-228600" eaLnBrk="1" hangingPunct="1">
              <a:lnSpc>
                <a:spcPct val="80000"/>
              </a:lnSpc>
              <a:buFontTx/>
              <a:buAutoNum type="arabicPeriod"/>
            </a:pPr>
            <a:r>
              <a:rPr lang="en-US" sz="800" smtClean="0">
                <a:solidFill>
                  <a:srgbClr val="808080"/>
                </a:solidFill>
              </a:rPr>
              <a:t> </a:t>
            </a:r>
            <a:r>
              <a:rPr lang="en-GB" sz="800" smtClean="0">
                <a:solidFill>
                  <a:srgbClr val="808080"/>
                </a:solidFill>
              </a:rPr>
              <a:t>Set aside </a:t>
            </a:r>
            <a:r>
              <a:rPr lang="en-GB" sz="800" b="1" smtClean="0">
                <a:solidFill>
                  <a:srgbClr val="808080"/>
                </a:solidFill>
              </a:rPr>
              <a:t>two or three hours to conduct the review</a:t>
            </a:r>
            <a:r>
              <a:rPr lang="en-GB" sz="800" smtClean="0">
                <a:solidFill>
                  <a:srgbClr val="808080"/>
                </a:solidFill>
              </a:rPr>
              <a:t>. It is better to complete the evaluation in one go rather than snatching time here and there.  Work within the deadline given by the Editor.  The goal of your review is to give the author as quick a response as possible.</a:t>
            </a:r>
          </a:p>
          <a:p>
            <a:pPr marL="228600" indent="-228600" eaLnBrk="1" hangingPunct="1">
              <a:lnSpc>
                <a:spcPct val="80000"/>
              </a:lnSpc>
              <a:buFontTx/>
              <a:buAutoNum type="arabicPeriod"/>
            </a:pPr>
            <a:r>
              <a:rPr lang="en-US" sz="800" smtClean="0">
                <a:solidFill>
                  <a:srgbClr val="808080"/>
                </a:solidFill>
              </a:rPr>
              <a:t> </a:t>
            </a:r>
            <a:r>
              <a:rPr lang="en-GB" sz="800" smtClean="0">
                <a:solidFill>
                  <a:srgbClr val="808080"/>
                </a:solidFill>
              </a:rPr>
              <a:t>Provide constructive remarks that will help the author progress towards a higher-quality paper.</a:t>
            </a:r>
          </a:p>
          <a:p>
            <a:pPr marL="228600" indent="-228600" eaLnBrk="1" hangingPunct="1">
              <a:lnSpc>
                <a:spcPct val="80000"/>
              </a:lnSpc>
              <a:buFontTx/>
              <a:buAutoNum type="arabicPeriod"/>
            </a:pPr>
            <a:r>
              <a:rPr lang="en-US" sz="800" smtClean="0">
                <a:solidFill>
                  <a:srgbClr val="808080"/>
                </a:solidFill>
              </a:rPr>
              <a:t> </a:t>
            </a:r>
            <a:r>
              <a:rPr lang="en-GB" sz="800" smtClean="0">
                <a:solidFill>
                  <a:srgbClr val="808080"/>
                </a:solidFill>
              </a:rPr>
              <a:t>Depending upon the journal, you will be asked to evaluate the article on a number of criteria.  Sometimes, the journal’s “Guide for Authors” can provide the proper review criteria.  If the Editor has not already evaluated the paper in terms of its aim and scope, then the reviewer might be called upon to do this.  Normally, however, you would be expected to evaluate the article according to the following areas which the slides after this will go into more detail:</a:t>
            </a:r>
          </a:p>
          <a:p>
            <a:pPr marL="1143000" lvl="2" indent="-228600" eaLnBrk="1" hangingPunct="1">
              <a:lnSpc>
                <a:spcPct val="80000"/>
              </a:lnSpc>
            </a:pPr>
            <a:r>
              <a:rPr lang="en-GB" sz="800" smtClean="0">
                <a:solidFill>
                  <a:srgbClr val="808080"/>
                </a:solidFill>
              </a:rPr>
              <a:t>1. Originality</a:t>
            </a:r>
          </a:p>
          <a:p>
            <a:pPr marL="1143000" lvl="2" indent="-228600" eaLnBrk="1" hangingPunct="1">
              <a:lnSpc>
                <a:spcPct val="80000"/>
              </a:lnSpc>
            </a:pPr>
            <a:r>
              <a:rPr lang="en-GB" sz="800" smtClean="0">
                <a:solidFill>
                  <a:srgbClr val="808080"/>
                </a:solidFill>
              </a:rPr>
              <a:t>2. Structure (includes appropriate sections, that clearly support their purpose)</a:t>
            </a:r>
          </a:p>
          <a:p>
            <a:pPr marL="1143000" lvl="2" indent="-228600" eaLnBrk="1" hangingPunct="1">
              <a:lnSpc>
                <a:spcPct val="80000"/>
              </a:lnSpc>
            </a:pPr>
            <a:r>
              <a:rPr lang="en-GB" sz="800" smtClean="0">
                <a:solidFill>
                  <a:srgbClr val="808080"/>
                </a:solidFill>
              </a:rPr>
              <a:t>3. Previous Research (is cited)</a:t>
            </a:r>
          </a:p>
          <a:p>
            <a:pPr marL="1143000" lvl="2" indent="-228600" eaLnBrk="1" hangingPunct="1">
              <a:lnSpc>
                <a:spcPct val="80000"/>
              </a:lnSpc>
            </a:pPr>
            <a:r>
              <a:rPr lang="en-GB" sz="800" smtClean="0">
                <a:solidFill>
                  <a:srgbClr val="808080"/>
                </a:solidFill>
              </a:rPr>
              <a:t>4</a:t>
            </a:r>
            <a:r>
              <a:rPr lang="en-GB" sz="800" smtClean="0">
                <a:solidFill>
                  <a:srgbClr val="FF0000"/>
                </a:solidFill>
              </a:rPr>
              <a:t>. Ethical Issues</a:t>
            </a:r>
          </a:p>
          <a:p>
            <a:pPr marL="1143000" lvl="2" indent="-228600" eaLnBrk="1" hangingPunct="1">
              <a:lnSpc>
                <a:spcPct val="80000"/>
              </a:lnSpc>
            </a:pPr>
            <a:endParaRPr lang="en-US" sz="900" smtClean="0">
              <a:solidFill>
                <a:srgbClr val="FF0000"/>
              </a:solidFill>
            </a:endParaRPr>
          </a:p>
          <a:p>
            <a:pPr marL="1143000" lvl="2" indent="-228600" eaLnBrk="1" hangingPunct="1">
              <a:lnSpc>
                <a:spcPct val="80000"/>
              </a:lnSpc>
            </a:pPr>
            <a:r>
              <a:rPr lang="en-US" sz="900" smtClean="0">
                <a:solidFill>
                  <a:srgbClr val="FF0000"/>
                </a:solidFill>
              </a:rPr>
              <a:t>Here is the top portion of a general review form that you may have to complete and submit back to the editor.  Note that it asks for an assessment of the paper’s originality and structure.  </a:t>
            </a:r>
          </a:p>
          <a:p>
            <a:pPr marL="1143000" lvl="2" indent="-228600" eaLnBrk="1" hangingPunct="1">
              <a:lnSpc>
                <a:spcPct val="80000"/>
              </a:lnSpc>
            </a:pPr>
            <a:r>
              <a:rPr lang="en-US" sz="900" smtClean="0">
                <a:solidFill>
                  <a:srgbClr val="FF0000"/>
                </a:solidFill>
              </a:rPr>
              <a:t>The bottom half of the review form asks the reviewer to place the paper into a percentile bucket relative to other papers and also asks for the final recommendation (with detailed comments to be attached as well!).  </a:t>
            </a:r>
            <a:endParaRPr lang="en-GB" sz="900" smtClean="0">
              <a:solidFill>
                <a:srgbClr val="FF0000"/>
              </a:solidFill>
            </a:endParaRPr>
          </a:p>
          <a:p>
            <a:pPr marL="228600" indent="-228600" eaLnBrk="1" hangingPunct="1">
              <a:lnSpc>
                <a:spcPct val="80000"/>
              </a:lnSpc>
            </a:pPr>
            <a:endParaRPr lang="en-GB" sz="700" smtClean="0">
              <a:solidFill>
                <a:srgbClr val="FF0000"/>
              </a:solidFill>
            </a:endParaRPr>
          </a:p>
          <a:p>
            <a:pPr marL="685800" lvl="1" indent="-228600" eaLnBrk="1" hangingPunct="1">
              <a:lnSpc>
                <a:spcPct val="80000"/>
              </a:lnSpc>
              <a:buFontTx/>
              <a:buAutoNum type="arabicPeriod"/>
            </a:pPr>
            <a:endParaRPr lang="en-GB" sz="800" smtClean="0">
              <a:solidFill>
                <a:srgbClr val="808080"/>
              </a:solidFill>
            </a:endParaRPr>
          </a:p>
          <a:p>
            <a:pPr marL="228600" indent="-228600" eaLnBrk="1" hangingPunct="1">
              <a:lnSpc>
                <a:spcPct val="80000"/>
              </a:lnSpc>
              <a:buFontTx/>
              <a:buAutoNum type="arabicPeriod"/>
            </a:pPr>
            <a:endParaRPr lang="en-GB" sz="800" smtClean="0">
              <a:solidFill>
                <a:srgbClr val="808080"/>
              </a:solidFill>
            </a:endParaRPr>
          </a:p>
          <a:p>
            <a:pPr marL="228600" indent="-228600" eaLnBrk="1" hangingPunct="1">
              <a:lnSpc>
                <a:spcPct val="80000"/>
              </a:lnSpc>
              <a:buFontTx/>
              <a:buAutoNum type="arabicPeriod"/>
            </a:pPr>
            <a:endParaRPr lang="en-GB" sz="800" smtClean="0">
              <a:solidFill>
                <a:srgbClr val="808080"/>
              </a:solidFill>
            </a:endParaRPr>
          </a:p>
          <a:p>
            <a:pPr marL="228600" indent="-228600" eaLnBrk="1" hangingPunct="1">
              <a:lnSpc>
                <a:spcPct val="80000"/>
              </a:lnSpc>
              <a:buFontTx/>
              <a:buAutoNum type="arabicPeriod"/>
            </a:pPr>
            <a:endParaRPr lang="en-GB" sz="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3E4B35FC-51C4-4A28-9C12-814030AF58FB}" type="slidenum">
              <a:rPr lang="en-US" smtClean="0">
                <a:cs typeface="Arial" charset="0"/>
              </a:rPr>
              <a:pPr/>
              <a:t>21</a:t>
            </a:fld>
            <a:endParaRPr lang="en-US" smtClean="0">
              <a:cs typeface="Arial"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mtClean="0"/>
              <a:t>In evaluating the originality of the paper, it is good to ask the following:</a:t>
            </a:r>
          </a:p>
          <a:p>
            <a:pPr eaLnBrk="1" hangingPunct="1"/>
            <a:r>
              <a:rPr lang="en-US" smtClean="0"/>
              <a:t>1. </a:t>
            </a:r>
            <a:r>
              <a:rPr lang="en-GB" smtClean="0"/>
              <a:t>Is the article sufficiently novel and interesting to warrant publication?  </a:t>
            </a:r>
          </a:p>
          <a:p>
            <a:pPr eaLnBrk="1" hangingPunct="1"/>
            <a:r>
              <a:rPr lang="en-US" smtClean="0"/>
              <a:t>2. Does the article add to the canon of knowledge? </a:t>
            </a:r>
          </a:p>
          <a:p>
            <a:pPr eaLnBrk="1" hangingPunct="1"/>
            <a:r>
              <a:rPr lang="en-US" smtClean="0"/>
              <a:t>3. Does the article answer an important research question?</a:t>
            </a:r>
          </a:p>
          <a:p>
            <a:pPr eaLnBrk="1" hangingPunct="1"/>
            <a:r>
              <a:rPr lang="en-US" smtClean="0"/>
              <a:t>4. Does the article satisfy the journal’s standards?</a:t>
            </a:r>
          </a:p>
          <a:p>
            <a:pPr eaLnBrk="1" hangingPunct="1"/>
            <a:r>
              <a:rPr lang="en-US" smtClean="0"/>
              <a:t>5. </a:t>
            </a:r>
            <a:r>
              <a:rPr lang="en-GB" smtClean="0"/>
              <a:t>In order to determine its originality and appropriateness for the journal it might be helpful to think of the research in terms of what percentile it is in? Is it in the top 25% of papers in this field? [Note: top 25% however is not a specific benchmark for originality nor to accept or reject; cf. the average rejection rate across all journals is 50%]</a:t>
            </a:r>
          </a:p>
          <a:p>
            <a:pPr eaLnBrk="1" hangingPunct="1"/>
            <a:r>
              <a:rPr lang="en-US" smtClean="0"/>
              <a:t>6. </a:t>
            </a:r>
            <a:r>
              <a:rPr lang="en-GB" smtClean="0"/>
              <a:t>You might wish to do a quick literature search using citation tools, such as Scopus, to see if there are any reviews of the area. </a:t>
            </a:r>
            <a:r>
              <a:rPr lang="en-US" smtClean="0"/>
              <a:t>A review article will be a suitable source of definitive references to see whether any similar articles have already been published</a:t>
            </a:r>
            <a:r>
              <a:rPr lang="en-GB" smtClean="0"/>
              <a:t>. If the research has been covered previously, pass on references of those works to the editor.</a:t>
            </a:r>
            <a:endParaRPr lang="en-US" smtClean="0"/>
          </a:p>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FE88706-FDEE-40DA-8C91-01A53E70BA61}" type="slidenum">
              <a:rPr lang="en-US" smtClean="0">
                <a:cs typeface="Arial" charset="0"/>
              </a:rPr>
              <a:pPr/>
              <a:t>22</a:t>
            </a:fld>
            <a:endParaRPr lang="en-US" smtClean="0">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lnSpc>
                <a:spcPct val="80000"/>
              </a:lnSpc>
            </a:pPr>
            <a:r>
              <a:rPr lang="en-US" sz="800" smtClean="0"/>
              <a:t>The structure of the paper needs to be reviewed such that all key sections are included and clearly serve their intended purpose.  Note that what is considered a necessary or key section is determined by the journal’s “Guide for Authors”.  Use that as a suitable reference as needed.  [</a:t>
            </a:r>
            <a:r>
              <a:rPr lang="en-US" sz="800" b="1" smtClean="0"/>
              <a:t>Note to presenter</a:t>
            </a:r>
            <a:r>
              <a:rPr lang="en-US" sz="800" smtClean="0"/>
              <a:t>: You may not have enough time or may not want to go through each of the details for each section.  Summarize or highlight as necessary.]</a:t>
            </a:r>
          </a:p>
          <a:p>
            <a:pPr eaLnBrk="1" hangingPunct="1">
              <a:lnSpc>
                <a:spcPct val="80000"/>
              </a:lnSpc>
            </a:pPr>
            <a:r>
              <a:rPr lang="en-US" sz="800" smtClean="0"/>
              <a:t>1. The title needs to clearly describe the article.</a:t>
            </a:r>
          </a:p>
          <a:p>
            <a:pPr eaLnBrk="1" hangingPunct="1">
              <a:lnSpc>
                <a:spcPct val="80000"/>
              </a:lnSpc>
            </a:pPr>
            <a:r>
              <a:rPr lang="en-US" sz="800" smtClean="0"/>
              <a:t>2. The abstract should reflect what was done and what the major findings were.</a:t>
            </a:r>
          </a:p>
          <a:p>
            <a:pPr eaLnBrk="1" hangingPunct="1">
              <a:lnSpc>
                <a:spcPct val="80000"/>
              </a:lnSpc>
            </a:pPr>
            <a:r>
              <a:rPr lang="en-US" sz="800" smtClean="0"/>
              <a:t>3. The Introduction </a:t>
            </a:r>
            <a:br>
              <a:rPr lang="en-US" sz="800" smtClean="0"/>
            </a:br>
            <a:r>
              <a:rPr lang="en-GB" sz="800" smtClean="0">
                <a:solidFill>
                  <a:schemeClr val="accent2"/>
                </a:solidFill>
              </a:rPr>
              <a:t>Does it</a:t>
            </a:r>
            <a:r>
              <a:rPr lang="en-GB" sz="800" b="1" smtClean="0">
                <a:solidFill>
                  <a:schemeClr val="accent2"/>
                </a:solidFill>
              </a:rPr>
              <a:t> </a:t>
            </a:r>
            <a:r>
              <a:rPr lang="en-GB" sz="800" smtClean="0">
                <a:solidFill>
                  <a:schemeClr val="accent2"/>
                </a:solidFill>
              </a:rPr>
              <a:t>clearly state the problem being investigated</a:t>
            </a:r>
            <a:r>
              <a:rPr lang="en-GB" sz="800" b="1" smtClean="0">
                <a:solidFill>
                  <a:schemeClr val="accent2"/>
                </a:solidFill>
              </a:rPr>
              <a:t> </a:t>
            </a:r>
            <a:r>
              <a:rPr lang="en-GB" sz="800" smtClean="0">
                <a:solidFill>
                  <a:schemeClr val="accent2"/>
                </a:solidFill>
              </a:rPr>
              <a:t>and</a:t>
            </a:r>
            <a:r>
              <a:rPr lang="en-GB" sz="800" b="1" smtClean="0">
                <a:solidFill>
                  <a:schemeClr val="accent2"/>
                </a:solidFill>
              </a:rPr>
              <a:t> </a:t>
            </a:r>
            <a:r>
              <a:rPr lang="en-GB" sz="800" smtClean="0">
                <a:solidFill>
                  <a:schemeClr val="accent2"/>
                </a:solidFill>
              </a:rPr>
              <a:t>accurately</a:t>
            </a:r>
            <a:r>
              <a:rPr lang="en-GB" sz="800" b="1" smtClean="0">
                <a:solidFill>
                  <a:schemeClr val="accent2"/>
                </a:solidFill>
              </a:rPr>
              <a:t> </a:t>
            </a:r>
            <a:r>
              <a:rPr lang="en-GB" sz="800" smtClean="0">
                <a:solidFill>
                  <a:schemeClr val="accent2"/>
                </a:solidFill>
              </a:rPr>
              <a:t>describe what the author hopes to achieve?  </a:t>
            </a:r>
          </a:p>
          <a:p>
            <a:pPr eaLnBrk="1" hangingPunct="1">
              <a:lnSpc>
                <a:spcPct val="80000"/>
              </a:lnSpc>
            </a:pPr>
            <a:r>
              <a:rPr lang="en-GB" sz="800" smtClean="0">
                <a:solidFill>
                  <a:schemeClr val="accent2"/>
                </a:solidFill>
              </a:rPr>
              <a:t>Normally, the introduction is one to two paragraphs long. </a:t>
            </a:r>
          </a:p>
          <a:p>
            <a:pPr eaLnBrk="1" hangingPunct="1">
              <a:lnSpc>
                <a:spcPct val="80000"/>
              </a:lnSpc>
            </a:pPr>
            <a:r>
              <a:rPr lang="en-GB" sz="800" smtClean="0">
                <a:solidFill>
                  <a:schemeClr val="accent2"/>
                </a:solidFill>
              </a:rPr>
              <a:t>Does it summarize relevant research to provide context?</a:t>
            </a:r>
          </a:p>
          <a:p>
            <a:pPr eaLnBrk="1" hangingPunct="1">
              <a:lnSpc>
                <a:spcPct val="80000"/>
              </a:lnSpc>
            </a:pPr>
            <a:r>
              <a:rPr lang="en-GB" sz="800" smtClean="0">
                <a:solidFill>
                  <a:schemeClr val="accent2"/>
                </a:solidFill>
              </a:rPr>
              <a:t>Does it explain what findings of others, if any, are being challenged or extended? </a:t>
            </a:r>
          </a:p>
          <a:p>
            <a:pPr>
              <a:lnSpc>
                <a:spcPct val="80000"/>
              </a:lnSpc>
              <a:spcBef>
                <a:spcPct val="0"/>
              </a:spcBef>
            </a:pPr>
            <a:r>
              <a:rPr lang="en-US" sz="800" smtClean="0"/>
              <a:t>4. Methods</a:t>
            </a:r>
          </a:p>
          <a:p>
            <a:pPr eaLnBrk="1" hangingPunct="1">
              <a:lnSpc>
                <a:spcPct val="80000"/>
              </a:lnSpc>
            </a:pPr>
            <a:r>
              <a:rPr lang="en-GB" sz="800" smtClean="0">
                <a:solidFill>
                  <a:schemeClr val="accent2"/>
                </a:solidFill>
              </a:rPr>
              <a:t>Does it accurately explain how the data was collected?  </a:t>
            </a:r>
          </a:p>
          <a:p>
            <a:pPr eaLnBrk="1" hangingPunct="1">
              <a:lnSpc>
                <a:spcPct val="80000"/>
              </a:lnSpc>
            </a:pPr>
            <a:r>
              <a:rPr lang="en-GB" sz="800" smtClean="0">
                <a:solidFill>
                  <a:schemeClr val="accent2"/>
                </a:solidFill>
              </a:rPr>
              <a:t>Is the design suitable for answering the question posed?</a:t>
            </a:r>
          </a:p>
          <a:p>
            <a:pPr eaLnBrk="1" hangingPunct="1">
              <a:lnSpc>
                <a:spcPct val="80000"/>
              </a:lnSpc>
            </a:pPr>
            <a:r>
              <a:rPr lang="en-GB" sz="800" smtClean="0">
                <a:solidFill>
                  <a:schemeClr val="accent2"/>
                </a:solidFill>
              </a:rPr>
              <a:t>Is there sufficient information present for you to replicate the research? </a:t>
            </a:r>
          </a:p>
          <a:p>
            <a:pPr eaLnBrk="1" hangingPunct="1">
              <a:lnSpc>
                <a:spcPct val="80000"/>
              </a:lnSpc>
            </a:pPr>
            <a:r>
              <a:rPr lang="en-GB" sz="800" smtClean="0">
                <a:solidFill>
                  <a:schemeClr val="accent2"/>
                </a:solidFill>
              </a:rPr>
              <a:t>Does the article identify the procedures followed? Are these ordered in a meaningful way?  </a:t>
            </a:r>
          </a:p>
          <a:p>
            <a:pPr eaLnBrk="1" hangingPunct="1">
              <a:lnSpc>
                <a:spcPct val="80000"/>
              </a:lnSpc>
            </a:pPr>
            <a:r>
              <a:rPr lang="en-GB" sz="800" smtClean="0">
                <a:solidFill>
                  <a:schemeClr val="accent2"/>
                </a:solidFill>
              </a:rPr>
              <a:t>If the methods are new, are they explained in detail? </a:t>
            </a:r>
          </a:p>
          <a:p>
            <a:pPr eaLnBrk="1" hangingPunct="1">
              <a:lnSpc>
                <a:spcPct val="80000"/>
              </a:lnSpc>
            </a:pPr>
            <a:r>
              <a:rPr lang="en-GB" sz="800" smtClean="0">
                <a:solidFill>
                  <a:schemeClr val="accent2"/>
                </a:solidFill>
              </a:rPr>
              <a:t>Was the sampling appropriate? </a:t>
            </a:r>
          </a:p>
          <a:p>
            <a:pPr eaLnBrk="1" hangingPunct="1">
              <a:lnSpc>
                <a:spcPct val="80000"/>
              </a:lnSpc>
            </a:pPr>
            <a:r>
              <a:rPr lang="en-GB" sz="800" smtClean="0">
                <a:solidFill>
                  <a:schemeClr val="accent2"/>
                </a:solidFill>
              </a:rPr>
              <a:t>Have the equipment and materials been adequately described?</a:t>
            </a:r>
          </a:p>
          <a:p>
            <a:pPr eaLnBrk="1" hangingPunct="1">
              <a:lnSpc>
                <a:spcPct val="80000"/>
              </a:lnSpc>
            </a:pPr>
            <a:r>
              <a:rPr lang="en-GB" sz="800" smtClean="0">
                <a:solidFill>
                  <a:schemeClr val="accent2"/>
                </a:solidFill>
              </a:rPr>
              <a:t>Does the article make it clear what type of data was recorded; has the author been precise in describing measurements?</a:t>
            </a:r>
          </a:p>
          <a:p>
            <a:pPr eaLnBrk="1" hangingPunct="1">
              <a:lnSpc>
                <a:spcPct val="80000"/>
              </a:lnSpc>
            </a:pPr>
            <a:r>
              <a:rPr lang="en-US" sz="800" smtClean="0">
                <a:solidFill>
                  <a:schemeClr val="accent2"/>
                </a:solidFill>
              </a:rPr>
              <a:t>5. Results</a:t>
            </a:r>
          </a:p>
          <a:p>
            <a:pPr eaLnBrk="1" hangingPunct="1">
              <a:lnSpc>
                <a:spcPct val="80000"/>
              </a:lnSpc>
            </a:pPr>
            <a:r>
              <a:rPr lang="en-GB" sz="800" smtClean="0">
                <a:solidFill>
                  <a:schemeClr val="accent2"/>
                </a:solidFill>
              </a:rPr>
              <a:t>Clearly laid out and in a logical sequence? </a:t>
            </a:r>
          </a:p>
          <a:p>
            <a:pPr eaLnBrk="1" hangingPunct="1">
              <a:lnSpc>
                <a:spcPct val="80000"/>
              </a:lnSpc>
            </a:pPr>
            <a:r>
              <a:rPr lang="en-GB" sz="800" smtClean="0">
                <a:solidFill>
                  <a:schemeClr val="accent2"/>
                </a:solidFill>
              </a:rPr>
              <a:t>The appropriate analysis has been conducted? </a:t>
            </a:r>
          </a:p>
          <a:p>
            <a:pPr eaLnBrk="1" hangingPunct="1">
              <a:lnSpc>
                <a:spcPct val="80000"/>
              </a:lnSpc>
            </a:pPr>
            <a:r>
              <a:rPr lang="en-GB" sz="800" smtClean="0">
                <a:solidFill>
                  <a:schemeClr val="accent2"/>
                </a:solidFill>
              </a:rPr>
              <a:t>Are the statistics correct? If you are not comfortable with statistics advise the editor when you submit your report. </a:t>
            </a:r>
          </a:p>
          <a:p>
            <a:pPr eaLnBrk="1" hangingPunct="1">
              <a:lnSpc>
                <a:spcPct val="80000"/>
              </a:lnSpc>
            </a:pPr>
            <a:r>
              <a:rPr lang="en-GB" sz="800" smtClean="0">
                <a:solidFill>
                  <a:schemeClr val="accent2"/>
                </a:solidFill>
              </a:rPr>
              <a:t>If any interpretation has been included in this section – it should not be</a:t>
            </a:r>
            <a:endParaRPr lang="en-US" sz="800" smtClean="0">
              <a:solidFill>
                <a:schemeClr val="accent2"/>
              </a:solidFill>
            </a:endParaRPr>
          </a:p>
          <a:p>
            <a:pPr eaLnBrk="1" hangingPunct="1">
              <a:lnSpc>
                <a:spcPct val="80000"/>
              </a:lnSpc>
            </a:pPr>
            <a:r>
              <a:rPr lang="en-US" sz="800" smtClean="0">
                <a:solidFill>
                  <a:schemeClr val="accent2"/>
                </a:solidFill>
              </a:rPr>
              <a:t>6. Discussion and Conclusions</a:t>
            </a:r>
          </a:p>
          <a:p>
            <a:pPr eaLnBrk="1" hangingPunct="1">
              <a:lnSpc>
                <a:spcPct val="80000"/>
              </a:lnSpc>
            </a:pPr>
            <a:r>
              <a:rPr lang="en-GB" sz="800" smtClean="0">
                <a:solidFill>
                  <a:schemeClr val="accent2"/>
                </a:solidFill>
              </a:rPr>
              <a:t>Are the claims in this section supported by the results, do they seem reasonable? </a:t>
            </a:r>
          </a:p>
          <a:p>
            <a:pPr eaLnBrk="1" hangingPunct="1">
              <a:lnSpc>
                <a:spcPct val="80000"/>
              </a:lnSpc>
            </a:pPr>
            <a:r>
              <a:rPr lang="en-GB" sz="800" smtClean="0">
                <a:solidFill>
                  <a:schemeClr val="accent2"/>
                </a:solidFill>
              </a:rPr>
              <a:t>Have the authors indicated how the results relate to expectations and to earlier research? </a:t>
            </a:r>
          </a:p>
          <a:p>
            <a:pPr eaLnBrk="1" hangingPunct="1">
              <a:lnSpc>
                <a:spcPct val="80000"/>
              </a:lnSpc>
            </a:pPr>
            <a:r>
              <a:rPr lang="en-GB" sz="800" smtClean="0">
                <a:solidFill>
                  <a:schemeClr val="accent2"/>
                </a:solidFill>
              </a:rPr>
              <a:t>Does the article support or contradict previous theories?</a:t>
            </a:r>
          </a:p>
          <a:p>
            <a:pPr eaLnBrk="1" hangingPunct="1">
              <a:lnSpc>
                <a:spcPct val="80000"/>
              </a:lnSpc>
            </a:pPr>
            <a:r>
              <a:rPr lang="en-GB" sz="800" smtClean="0">
                <a:solidFill>
                  <a:schemeClr val="accent2"/>
                </a:solidFill>
              </a:rPr>
              <a:t>Does the conclusion explain how the research has moved the body of scientific knowledge forward? </a:t>
            </a:r>
            <a:endParaRPr lang="en-US" sz="800" smtClean="0">
              <a:solidFill>
                <a:schemeClr val="accent2"/>
              </a:solidFill>
            </a:endParaRPr>
          </a:p>
          <a:p>
            <a:pPr eaLnBrk="1" hangingPunct="1">
              <a:lnSpc>
                <a:spcPct val="80000"/>
              </a:lnSpc>
            </a:pPr>
            <a:r>
              <a:rPr lang="en-US" sz="800" smtClean="0">
                <a:solidFill>
                  <a:schemeClr val="accent2"/>
                </a:solidFill>
              </a:rPr>
              <a:t>7. References/ Previous Research</a:t>
            </a:r>
          </a:p>
          <a:p>
            <a:pPr eaLnBrk="1" hangingPunct="1">
              <a:lnSpc>
                <a:spcPct val="80000"/>
              </a:lnSpc>
            </a:pPr>
            <a:r>
              <a:rPr lang="en-GB" sz="800" smtClean="0">
                <a:solidFill>
                  <a:schemeClr val="accent2"/>
                </a:solidFill>
              </a:rPr>
              <a:t>If the article builds upon previous research does it reference that work appropriately? </a:t>
            </a:r>
          </a:p>
          <a:p>
            <a:pPr eaLnBrk="1" hangingPunct="1">
              <a:lnSpc>
                <a:spcPct val="80000"/>
              </a:lnSpc>
            </a:pPr>
            <a:r>
              <a:rPr lang="en-GB" sz="800" smtClean="0">
                <a:solidFill>
                  <a:schemeClr val="accent2"/>
                </a:solidFill>
              </a:rPr>
              <a:t>Are there any important works that have been omitted? </a:t>
            </a:r>
          </a:p>
          <a:p>
            <a:pPr eaLnBrk="1" hangingPunct="1">
              <a:lnSpc>
                <a:spcPct val="80000"/>
              </a:lnSpc>
            </a:pPr>
            <a:r>
              <a:rPr lang="en-GB" sz="800" smtClean="0">
                <a:solidFill>
                  <a:schemeClr val="accent2"/>
                </a:solidFill>
              </a:rPr>
              <a:t>Are the references accurate?</a:t>
            </a:r>
            <a:endParaRPr lang="en-US" sz="800" smtClean="0">
              <a:solidFill>
                <a:schemeClr val="accent2"/>
              </a:solidFill>
            </a:endParaRPr>
          </a:p>
          <a:p>
            <a:pPr eaLnBrk="1" hangingPunct="1">
              <a:lnSpc>
                <a:spcPct val="80000"/>
              </a:lnSpc>
            </a:pPr>
            <a:endParaRPr lang="en-GB" sz="800" smtClean="0">
              <a:solidFill>
                <a:schemeClr val="accent2"/>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55463A16-B25B-43B2-820E-5D589CAE93C7}" type="slidenum">
              <a:rPr lang="en-US" smtClean="0">
                <a:cs typeface="Arial" charset="0"/>
              </a:rPr>
              <a:pPr/>
              <a:t>23</a:t>
            </a:fld>
            <a:endParaRPr lang="en-US" smtClean="0">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4988"/>
            <a:ext cx="5029200" cy="4113212"/>
          </a:xfrm>
          <a:noFill/>
          <a:ln/>
        </p:spPr>
        <p:txBody>
          <a:bodyPr/>
          <a:lstStyle/>
          <a:p>
            <a:pPr marL="228600" indent="-228600" eaLnBrk="1" hangingPunct="1"/>
            <a:r>
              <a:rPr lang="en-US" sz="1400" smtClean="0"/>
              <a:t>Tables and Figures are not be missed and must also be assessed critically by the reviewer:</a:t>
            </a:r>
            <a:endParaRPr lang="en-GB" sz="1400" smtClean="0"/>
          </a:p>
          <a:p>
            <a:pPr marL="228600" indent="-228600" eaLnBrk="1" hangingPunct="1"/>
            <a:r>
              <a:rPr lang="en-GB" sz="1400" smtClean="0"/>
              <a:t>1. When considering the whole article, do the figures and tables inform the reader and are they an important part of the story?  </a:t>
            </a:r>
          </a:p>
          <a:p>
            <a:pPr marL="228600" indent="-228600" eaLnBrk="1" hangingPunct="1"/>
            <a:r>
              <a:rPr lang="en-US" sz="1400" smtClean="0"/>
              <a:t>2. Are the figures consistent with the rest of the presentation?</a:t>
            </a:r>
          </a:p>
          <a:p>
            <a:pPr marL="228600" indent="-228600" eaLnBrk="1" hangingPunct="1"/>
            <a:r>
              <a:rPr lang="en-US" sz="1400" smtClean="0"/>
              <a:t>3. Would it help if the figures were in color?</a:t>
            </a:r>
          </a:p>
          <a:p>
            <a:pPr marL="228600" indent="-228600" eaLnBrk="1" hangingPunct="1"/>
            <a:r>
              <a:rPr lang="en-US" sz="1400" smtClean="0"/>
              <a:t>4. Are the figure titles and captions appropriate? Sometimes authors have long titles and/or include discussion in figure legends or table titles. </a:t>
            </a:r>
          </a:p>
          <a:p>
            <a:pPr marL="228600" indent="-228600" eaLnBrk="1" hangingPunct="1"/>
            <a:r>
              <a:rPr lang="en-US" sz="1400" smtClean="0"/>
              <a:t>5. Do the figures describe the data accurately? S</a:t>
            </a:r>
            <a:r>
              <a:rPr lang="en-US" sz="1600" smtClean="0">
                <a:solidFill>
                  <a:schemeClr val="accent2"/>
                </a:solidFill>
              </a:rPr>
              <a:t>cales on the axes are logical?</a:t>
            </a:r>
            <a:endParaRPr lang="en-US" sz="1400" smtClean="0"/>
          </a:p>
          <a:p>
            <a:pPr marL="685800" lvl="1" indent="-228600" eaLnBrk="1" hangingPunct="1"/>
            <a:r>
              <a:rPr lang="en-US" sz="1600" smtClean="0">
                <a:solidFill>
                  <a:schemeClr val="accent2"/>
                </a:solidFill>
              </a:rPr>
              <a:t>Do figures have consistent formatting? (e.g. widths of bars in charts are the same?) </a:t>
            </a:r>
          </a:p>
          <a:p>
            <a:pPr marL="685800" lvl="1" indent="-228600" eaLnBrk="1" hangingPunct="1"/>
            <a:endParaRPr lang="en-US" sz="1600" smtClean="0">
              <a:solidFill>
                <a:schemeClr val="accent2"/>
              </a:solidFill>
            </a:endParaRPr>
          </a:p>
          <a:p>
            <a:pPr marL="685800" lvl="1" indent="-228600" eaLnBrk="1" hangingPunct="1"/>
            <a:r>
              <a:rPr lang="en-US" sz="1600" smtClean="0">
                <a:solidFill>
                  <a:schemeClr val="accent2"/>
                </a:solidFill>
              </a:rPr>
              <a:t>The example shown here is a figure that attempts to describe the aggregation of clusters.  It is up to you and audience to decide if the figure describes the concept accurately.</a:t>
            </a:r>
            <a:endParaRPr lang="en-US" sz="1400" smtClean="0"/>
          </a:p>
          <a:p>
            <a:pPr marL="228600" indent="-228600"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D709C07E-55D2-4515-961E-88DFF16BB234}" type="slidenum">
              <a:rPr lang="en-US" smtClean="0">
                <a:cs typeface="Arial" charset="0"/>
              </a:rPr>
              <a:pPr/>
              <a:t>24</a:t>
            </a:fld>
            <a:endParaRPr lang="en-US" smtClean="0">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t>In terms of ethical issue reviews:</a:t>
            </a:r>
          </a:p>
          <a:p>
            <a:pPr eaLnBrk="1" hangingPunct="1"/>
            <a:r>
              <a:rPr lang="en-US" smtClean="0"/>
              <a:t>1. Plagiarism takes many forms, from “passing off” another’s paper as the author’s own paper, to copying or paraphrasing substantial parts of another’s paper (without attribution), to claiming results from research conducted by others.  </a:t>
            </a:r>
            <a:r>
              <a:rPr lang="en-GB" smtClean="0">
                <a:solidFill>
                  <a:schemeClr val="accent2"/>
                </a:solidFill>
              </a:rPr>
              <a:t>If you suspect that an article is a substantial copy of a work/s you are familiar with, </a:t>
            </a:r>
            <a:r>
              <a:rPr lang="en-GB" u="sng" smtClean="0">
                <a:solidFill>
                  <a:schemeClr val="accent2"/>
                </a:solidFill>
              </a:rPr>
              <a:t>let the editor know and be sure to cite the previous work/s</a:t>
            </a:r>
            <a:r>
              <a:rPr lang="en-GB" smtClean="0">
                <a:solidFill>
                  <a:schemeClr val="accent2"/>
                </a:solidFill>
              </a:rPr>
              <a:t>.</a:t>
            </a:r>
          </a:p>
          <a:p>
            <a:pPr eaLnBrk="1" hangingPunct="1"/>
            <a:r>
              <a:rPr lang="en-US" smtClean="0"/>
              <a:t>2. </a:t>
            </a:r>
            <a:r>
              <a:rPr lang="en-GB" smtClean="0">
                <a:solidFill>
                  <a:schemeClr val="accent2"/>
                </a:solidFill>
              </a:rPr>
              <a:t>It is very difficult to detect a determined fraudster, but if you suspect that the results in an article are untrue (either through falsified or fabricated data), let the editor know and explain why you believe the results to be fraudulent.</a:t>
            </a:r>
          </a:p>
          <a:p>
            <a:pPr eaLnBrk="1" hangingPunct="1"/>
            <a:r>
              <a:rPr lang="en-US" smtClean="0"/>
              <a:t>3. </a:t>
            </a:r>
            <a:r>
              <a:rPr lang="en-GB" smtClean="0">
                <a:solidFill>
                  <a:schemeClr val="accent2"/>
                </a:solidFill>
              </a:rPr>
              <a:t>If the research is medical in nature, has confidentiality been maintained?  </a:t>
            </a:r>
            <a:r>
              <a:rPr lang="en-US" altLang="zh-CN" smtClean="0"/>
              <a:t>Experiments on human subjects or animals should follow related ethical standards, e.g. Helsinki Declaration of 1975, as revised in 2000 (5).  </a:t>
            </a:r>
            <a:r>
              <a:rPr lang="en-GB" smtClean="0">
                <a:solidFill>
                  <a:schemeClr val="accent2"/>
                </a:solidFill>
              </a:rPr>
              <a:t>If you believe there has been a violation of accepted norms of ethical treatment of animal or human subjects, these should also be identified. </a:t>
            </a:r>
            <a:endParaRPr lang="en-US" smtClean="0">
              <a:solidFill>
                <a:schemeClr val="accent2"/>
              </a:solidFill>
            </a:endParaRPr>
          </a:p>
          <a:p>
            <a:pPr eaLnBrk="1" hangingPunct="1"/>
            <a:endParaRPr lang="en-US" smtClean="0"/>
          </a:p>
          <a:p>
            <a:pPr eaLnBrk="1" hangingPunct="1"/>
            <a:r>
              <a:rPr lang="en-US" smtClean="0"/>
              <a:t>Hwang Woo-suk is the notorious South Korean scientist who was criticized for unacceptable stem cell acquisition practices and then later found to have fabricated almost all of his data for articles on cloning that he had published in top journals.</a:t>
            </a: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pPr eaLnBrk="1" hangingPunct="1"/>
            <a:endParaRPr lang="ru-RU" smtClean="0"/>
          </a:p>
        </p:txBody>
      </p:sp>
      <p:sp>
        <p:nvSpPr>
          <p:cNvPr id="58371" name="Slide Number Placeholder 3"/>
          <p:cNvSpPr>
            <a:spLocks noGrp="1"/>
          </p:cNvSpPr>
          <p:nvPr>
            <p:ph type="sldNum" sz="quarter" idx="5"/>
          </p:nvPr>
        </p:nvSpPr>
        <p:spPr>
          <a:noFill/>
        </p:spPr>
        <p:txBody>
          <a:bodyPr/>
          <a:lstStyle/>
          <a:p>
            <a:fld id="{FB0238F4-04E6-4BFC-9176-215163EA46AC}" type="slidenum">
              <a:rPr lang="en-US" smtClean="0">
                <a:cs typeface="Arial" charset="0"/>
              </a:rPr>
              <a:pPr/>
              <a:t>25</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4C2A8D6-DCC9-4108-A655-25B38476BD6D}" type="slidenum">
              <a:rPr lang="en-US" smtClean="0">
                <a:cs typeface="Arial" charset="0"/>
              </a:rPr>
              <a:pPr/>
              <a:t>2</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t>Thought question to initiate audience participation and gauge their understanding of what peer review is and what function it performs.</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p:spPr>
        <p:txBody>
          <a:bodyPr/>
          <a:lstStyle/>
          <a:p>
            <a:pPr eaLnBrk="1" hangingPunct="1"/>
            <a:endParaRPr lang="ru-RU" smtClean="0"/>
          </a:p>
        </p:txBody>
      </p:sp>
      <p:sp>
        <p:nvSpPr>
          <p:cNvPr id="60419" name="Slide Number Placeholder 3"/>
          <p:cNvSpPr>
            <a:spLocks noGrp="1"/>
          </p:cNvSpPr>
          <p:nvPr>
            <p:ph type="sldNum" sz="quarter" idx="5"/>
          </p:nvPr>
        </p:nvSpPr>
        <p:spPr>
          <a:noFill/>
        </p:spPr>
        <p:txBody>
          <a:bodyPr/>
          <a:lstStyle/>
          <a:p>
            <a:fld id="{C7C926AF-3546-4C9B-B918-75D2AAD690AE}" type="slidenum">
              <a:rPr lang="en-US" smtClean="0">
                <a:cs typeface="Arial" charset="0"/>
              </a:rPr>
              <a:pPr/>
              <a:t>26</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pPr eaLnBrk="1" hangingPunct="1"/>
            <a:endParaRPr lang="ru-RU" smtClean="0"/>
          </a:p>
        </p:txBody>
      </p:sp>
      <p:sp>
        <p:nvSpPr>
          <p:cNvPr id="62467" name="Slide Number Placeholder 3"/>
          <p:cNvSpPr>
            <a:spLocks noGrp="1"/>
          </p:cNvSpPr>
          <p:nvPr>
            <p:ph type="sldNum" sz="quarter" idx="5"/>
          </p:nvPr>
        </p:nvSpPr>
        <p:spPr>
          <a:noFill/>
        </p:spPr>
        <p:txBody>
          <a:bodyPr/>
          <a:lstStyle/>
          <a:p>
            <a:fld id="{E4B48682-5479-492B-961B-961EF878D899}" type="slidenum">
              <a:rPr lang="en-US" smtClean="0">
                <a:cs typeface="Arial" charset="0"/>
              </a:rPr>
              <a:pPr/>
              <a:t>27</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pPr eaLnBrk="1" hangingPunct="1"/>
            <a:endParaRPr lang="ru-RU" smtClean="0"/>
          </a:p>
        </p:txBody>
      </p:sp>
      <p:sp>
        <p:nvSpPr>
          <p:cNvPr id="64515" name="Slide Number Placeholder 3"/>
          <p:cNvSpPr>
            <a:spLocks noGrp="1"/>
          </p:cNvSpPr>
          <p:nvPr>
            <p:ph type="sldNum" sz="quarter" idx="5"/>
          </p:nvPr>
        </p:nvSpPr>
        <p:spPr>
          <a:noFill/>
        </p:spPr>
        <p:txBody>
          <a:bodyPr/>
          <a:lstStyle/>
          <a:p>
            <a:fld id="{1D05F9BB-DC97-4881-B87B-05128CAC11D1}" type="slidenum">
              <a:rPr lang="en-US" smtClean="0">
                <a:cs typeface="Arial" charset="0"/>
              </a:rPr>
              <a:pPr/>
              <a:t>28</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pPr eaLnBrk="1" hangingPunct="1"/>
            <a:endParaRPr lang="ru-RU" smtClean="0"/>
          </a:p>
        </p:txBody>
      </p:sp>
      <p:sp>
        <p:nvSpPr>
          <p:cNvPr id="66563" name="Slide Number Placeholder 3"/>
          <p:cNvSpPr>
            <a:spLocks noGrp="1"/>
          </p:cNvSpPr>
          <p:nvPr>
            <p:ph type="sldNum" sz="quarter" idx="5"/>
          </p:nvPr>
        </p:nvSpPr>
        <p:spPr>
          <a:noFill/>
        </p:spPr>
        <p:txBody>
          <a:bodyPr/>
          <a:lstStyle/>
          <a:p>
            <a:fld id="{6FD1FB95-8980-4C79-8C83-28D3A8F93F1A}" type="slidenum">
              <a:rPr lang="en-US" smtClean="0">
                <a:cs typeface="Arial" charset="0"/>
              </a:rPr>
              <a:pPr/>
              <a:t>29</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ru-RU" smtClean="0"/>
          </a:p>
        </p:txBody>
      </p:sp>
      <p:sp>
        <p:nvSpPr>
          <p:cNvPr id="68611" name="Slide Number Placeholder 3"/>
          <p:cNvSpPr>
            <a:spLocks noGrp="1"/>
          </p:cNvSpPr>
          <p:nvPr>
            <p:ph type="sldNum" sz="quarter" idx="5"/>
          </p:nvPr>
        </p:nvSpPr>
        <p:spPr>
          <a:noFill/>
        </p:spPr>
        <p:txBody>
          <a:bodyPr/>
          <a:lstStyle/>
          <a:p>
            <a:fld id="{383E1D81-8027-42DD-A7A2-7F587B605F98}" type="slidenum">
              <a:rPr lang="en-US" smtClean="0">
                <a:cs typeface="Arial" charset="0"/>
              </a:rPr>
              <a:pPr/>
              <a:t>30</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p:spPr>
        <p:txBody>
          <a:bodyPr/>
          <a:lstStyle/>
          <a:p>
            <a:pPr eaLnBrk="1" hangingPunct="1"/>
            <a:endParaRPr lang="ru-RU" smtClean="0"/>
          </a:p>
        </p:txBody>
      </p:sp>
      <p:sp>
        <p:nvSpPr>
          <p:cNvPr id="70659" name="Slide Number Placeholder 3"/>
          <p:cNvSpPr>
            <a:spLocks noGrp="1"/>
          </p:cNvSpPr>
          <p:nvPr>
            <p:ph type="sldNum" sz="quarter" idx="5"/>
          </p:nvPr>
        </p:nvSpPr>
        <p:spPr>
          <a:noFill/>
        </p:spPr>
        <p:txBody>
          <a:bodyPr/>
          <a:lstStyle/>
          <a:p>
            <a:fld id="{EE0DA7CA-F37B-44F3-9834-161CB2B627CF}" type="slidenum">
              <a:rPr lang="en-US" smtClean="0">
                <a:cs typeface="Arial" charset="0"/>
              </a:rPr>
              <a:pPr/>
              <a:t>31</a:t>
            </a:fld>
            <a:endParaRPr 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eaLnBrk="1" hangingPunct="1"/>
            <a:endParaRPr lang="ru-RU" smtClean="0"/>
          </a:p>
        </p:txBody>
      </p:sp>
      <p:sp>
        <p:nvSpPr>
          <p:cNvPr id="72707" name="Slide Number Placeholder 3"/>
          <p:cNvSpPr>
            <a:spLocks noGrp="1"/>
          </p:cNvSpPr>
          <p:nvPr>
            <p:ph type="sldNum" sz="quarter" idx="5"/>
          </p:nvPr>
        </p:nvSpPr>
        <p:spPr>
          <a:noFill/>
        </p:spPr>
        <p:txBody>
          <a:bodyPr/>
          <a:lstStyle/>
          <a:p>
            <a:fld id="{B4991FC5-08BA-42E6-9E05-84492720128E}" type="slidenum">
              <a:rPr lang="en-US" smtClean="0">
                <a:cs typeface="Arial" charset="0"/>
              </a:rPr>
              <a:pPr/>
              <a:t>32</a:t>
            </a:fld>
            <a:endParaRPr 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pPr eaLnBrk="1" hangingPunct="1"/>
            <a:endParaRPr lang="ru-RU" smtClean="0"/>
          </a:p>
        </p:txBody>
      </p:sp>
      <p:sp>
        <p:nvSpPr>
          <p:cNvPr id="74755" name="Slide Number Placeholder 3"/>
          <p:cNvSpPr>
            <a:spLocks noGrp="1"/>
          </p:cNvSpPr>
          <p:nvPr>
            <p:ph type="sldNum" sz="quarter" idx="5"/>
          </p:nvPr>
        </p:nvSpPr>
        <p:spPr>
          <a:noFill/>
        </p:spPr>
        <p:txBody>
          <a:bodyPr/>
          <a:lstStyle/>
          <a:p>
            <a:fld id="{B2D9F9C0-09CF-4BF9-BE9D-1D11B0FFDA8F}" type="slidenum">
              <a:rPr lang="en-US" smtClean="0">
                <a:cs typeface="Arial" charset="0"/>
              </a:rPr>
              <a:pPr/>
              <a:t>33</a:t>
            </a:fld>
            <a:endParaRPr 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pPr eaLnBrk="1" hangingPunct="1"/>
            <a:endParaRPr lang="ru-RU" smtClean="0"/>
          </a:p>
        </p:txBody>
      </p:sp>
      <p:sp>
        <p:nvSpPr>
          <p:cNvPr id="76803" name="Slide Number Placeholder 3"/>
          <p:cNvSpPr>
            <a:spLocks noGrp="1"/>
          </p:cNvSpPr>
          <p:nvPr>
            <p:ph type="sldNum" sz="quarter" idx="5"/>
          </p:nvPr>
        </p:nvSpPr>
        <p:spPr>
          <a:noFill/>
        </p:spPr>
        <p:txBody>
          <a:bodyPr/>
          <a:lstStyle/>
          <a:p>
            <a:fld id="{95E0E6CF-500F-41CB-9AF1-E3A774627307}" type="slidenum">
              <a:rPr lang="en-US" smtClean="0">
                <a:cs typeface="Arial" charset="0"/>
              </a:rPr>
              <a:pPr/>
              <a:t>34</a:t>
            </a:fld>
            <a:endParaRPr lang="en-US"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9693B395-5655-4800-943D-119069E13504}" type="slidenum">
              <a:rPr lang="en-US" smtClean="0">
                <a:cs typeface="Arial" charset="0"/>
              </a:rPr>
              <a:pPr/>
              <a:t>35</a:t>
            </a:fld>
            <a:endParaRPr lang="en-US"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r>
              <a:rPr lang="en-US" smtClean="0"/>
              <a:t>Once your evaluation of the paper is complete, keep the following in mind for filling out the report to the Editor:</a:t>
            </a:r>
          </a:p>
          <a:p>
            <a:pPr eaLnBrk="1" hangingPunct="1"/>
            <a:r>
              <a:rPr lang="en-US" smtClean="0"/>
              <a:t>1. </a:t>
            </a:r>
            <a:r>
              <a:rPr lang="en-GB" smtClean="0">
                <a:solidFill>
                  <a:schemeClr val="accent2"/>
                </a:solidFill>
              </a:rPr>
              <a:t>If it looks like you might miss your deadline, let the editor know.</a:t>
            </a:r>
          </a:p>
          <a:p>
            <a:pPr eaLnBrk="1" hangingPunct="1"/>
            <a:r>
              <a:rPr lang="en-US" smtClean="0"/>
              <a:t>2. </a:t>
            </a:r>
            <a:r>
              <a:rPr lang="en-GB" smtClean="0">
                <a:solidFill>
                  <a:schemeClr val="accent2"/>
                </a:solidFill>
              </a:rPr>
              <a:t>It is helpful to provide a quick summary of the article at the top of your report. It serves a dual purpose:</a:t>
            </a:r>
          </a:p>
          <a:p>
            <a:pPr lvl="1" eaLnBrk="1" hangingPunct="1"/>
            <a:r>
              <a:rPr lang="en-GB" smtClean="0">
                <a:solidFill>
                  <a:schemeClr val="accent2"/>
                </a:solidFill>
              </a:rPr>
              <a:t>- reminds the editor of the details of the report </a:t>
            </a:r>
          </a:p>
          <a:p>
            <a:pPr lvl="1" eaLnBrk="1" hangingPunct="1"/>
            <a:r>
              <a:rPr lang="en-GB" smtClean="0">
                <a:solidFill>
                  <a:schemeClr val="accent2"/>
                </a:solidFill>
              </a:rPr>
              <a:t>- reassures the author and editor that you understood the article. </a:t>
            </a:r>
          </a:p>
          <a:p>
            <a:pPr eaLnBrk="1" hangingPunct="1"/>
            <a:r>
              <a:rPr lang="en-US" smtClean="0">
                <a:solidFill>
                  <a:schemeClr val="accent2"/>
                </a:solidFill>
              </a:rPr>
              <a:t>3. </a:t>
            </a:r>
            <a:r>
              <a:rPr lang="en-GB" smtClean="0">
                <a:solidFill>
                  <a:schemeClr val="accent2"/>
                </a:solidFill>
              </a:rPr>
              <a:t>The report should contain the key elements of your review, addressing the points outlined in the preceding slides.</a:t>
            </a:r>
          </a:p>
          <a:p>
            <a:pPr eaLnBrk="1" hangingPunct="1"/>
            <a:r>
              <a:rPr lang="en-US" smtClean="0">
                <a:solidFill>
                  <a:schemeClr val="accent2"/>
                </a:solidFill>
              </a:rPr>
              <a:t>4. </a:t>
            </a:r>
            <a:r>
              <a:rPr lang="en-GB" smtClean="0">
                <a:solidFill>
                  <a:schemeClr val="accent2"/>
                </a:solidFill>
              </a:rPr>
              <a:t>Providing insight into any deficiencies is important. You should explain and support your judgment so that both editors and authors are better able to understand the basis of the comments. </a:t>
            </a:r>
          </a:p>
          <a:p>
            <a:pPr eaLnBrk="1" hangingPunct="1"/>
            <a:r>
              <a:rPr lang="en-US" smtClean="0">
                <a:solidFill>
                  <a:schemeClr val="accent2"/>
                </a:solidFill>
              </a:rPr>
              <a:t>5. </a:t>
            </a:r>
            <a:r>
              <a:rPr lang="en-GB" smtClean="0">
                <a:solidFill>
                  <a:schemeClr val="accent2"/>
                </a:solidFill>
              </a:rPr>
              <a:t>You should indicate whether your comments are your own opinion or reflected by data.</a:t>
            </a:r>
          </a:p>
          <a:p>
            <a:pPr eaLnBrk="1" hangingPunct="1"/>
            <a:r>
              <a:rPr lang="en-US" smtClean="0">
                <a:solidFill>
                  <a:schemeClr val="accent2"/>
                </a:solidFill>
              </a:rPr>
              <a:t>6. </a:t>
            </a:r>
            <a:r>
              <a:rPr lang="en-GB" smtClean="0">
                <a:solidFill>
                  <a:schemeClr val="accent2"/>
                </a:solidFill>
              </a:rPr>
              <a:t>When providing commentary you should be courteous and constructive, consider, ‘how would you react to receiving your suggestions’. It should not include any personal remarks.</a:t>
            </a:r>
            <a:r>
              <a:rPr lang="en-GB" smtClean="0">
                <a:solidFill>
                  <a:srgbClr val="808080"/>
                </a:solidFill>
              </a:rPr>
              <a:t> </a:t>
            </a:r>
          </a:p>
          <a:p>
            <a:pPr eaLnBrk="1" hangingPunct="1"/>
            <a:endParaRPr lang="en-GB" smtClean="0">
              <a:solidFill>
                <a:schemeClr val="accent2"/>
              </a:solidFill>
            </a:endParaRPr>
          </a:p>
          <a:p>
            <a:pPr lvl="1">
              <a:lnSpc>
                <a:spcPct val="85000"/>
              </a:lnSpc>
              <a:spcBef>
                <a:spcPct val="0"/>
              </a:spcBef>
              <a:buClr>
                <a:srgbClr val="000066"/>
              </a:buClr>
              <a:buFont typeface="Wingdings" pitchFamily="2" charset="2"/>
              <a:buNone/>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5322D94B-0DBE-4E1A-AA71-6E862DD8EC2F}" type="slidenum">
              <a:rPr lang="en-US" smtClean="0">
                <a:cs typeface="Arial" charset="0"/>
              </a:rPr>
              <a:pPr/>
              <a:t>3</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3 major sections of the presentation are geared towards answering these 3 questions.</a:t>
            </a:r>
          </a:p>
          <a:p>
            <a:pPr eaLnBrk="1" hangingPunct="1"/>
            <a:r>
              <a:rPr lang="en-GB" smtClean="0"/>
              <a:t>1. What is the history of peer review and what role does it serve?</a:t>
            </a:r>
          </a:p>
          <a:p>
            <a:pPr eaLnBrk="1" hangingPunct="1"/>
            <a:r>
              <a:rPr lang="en-US" smtClean="0"/>
              <a:t>2. Why should I consider being a reviewer?</a:t>
            </a:r>
            <a:endParaRPr lang="en-GB" smtClean="0"/>
          </a:p>
          <a:p>
            <a:pPr eaLnBrk="1" hangingPunct="1"/>
            <a:r>
              <a:rPr lang="en-GB" smtClean="0"/>
              <a:t>3. How do I carry out a proper and thorough review?</a:t>
            </a:r>
          </a:p>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pPr eaLnBrk="1" hangingPunct="1"/>
            <a:endParaRPr lang="ru-RU" smtClean="0"/>
          </a:p>
        </p:txBody>
      </p:sp>
      <p:sp>
        <p:nvSpPr>
          <p:cNvPr id="80899" name="Slide Number Placeholder 3"/>
          <p:cNvSpPr>
            <a:spLocks noGrp="1"/>
          </p:cNvSpPr>
          <p:nvPr>
            <p:ph type="sldNum" sz="quarter" idx="5"/>
          </p:nvPr>
        </p:nvSpPr>
        <p:spPr>
          <a:noFill/>
        </p:spPr>
        <p:txBody>
          <a:bodyPr/>
          <a:lstStyle/>
          <a:p>
            <a:fld id="{815C9393-25A3-43B2-99FB-6C0715A367FF}" type="slidenum">
              <a:rPr lang="en-US" smtClean="0">
                <a:cs typeface="Arial" charset="0"/>
              </a:rPr>
              <a:pPr/>
              <a:t>36</a:t>
            </a:fld>
            <a:endParaRPr lang="en-US"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4919DF17-E6E3-40AF-BDDF-49FE87EFDBB5}" type="slidenum">
              <a:rPr lang="en-US" smtClean="0">
                <a:cs typeface="Arial" charset="0"/>
              </a:rPr>
              <a:pPr/>
              <a:t>37</a:t>
            </a:fld>
            <a:endParaRPr lang="en-US"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marL="228600" indent="-228600" eaLnBrk="1" hangingPunct="1"/>
            <a:r>
              <a:rPr lang="en-US" smtClean="0"/>
              <a:t>To better illustrate different stages of the review process, here is an actual example of a manuscript that was submitted to the journal, Carbon.  Note that in this case, the online Elsevier Editorial System (EES) is being used to manage the peer review process.  Many publishers have developed similar online peer review systems.  Whether or not you receive and conduct the peer review online or with hard-copies varies according to the journal and the decisions made by the editors.</a:t>
            </a:r>
          </a:p>
          <a:p>
            <a:pPr marL="228600" indent="-228600" eaLnBrk="1" hangingPunct="1"/>
            <a:endParaRPr lang="en-US" smtClean="0"/>
          </a:p>
          <a:p>
            <a:pPr marL="228600" indent="-228600" eaLnBrk="1" hangingPunct="1">
              <a:buFontTx/>
              <a:buAutoNum type="arabicPeriod"/>
            </a:pPr>
            <a:r>
              <a:rPr lang="en-US" smtClean="0"/>
              <a:t>As you can see here, this paper was originally submitted and both reviewers recommended that the author make revisions.  One reviewer suggested major revision, the second suggested minor revisions.</a:t>
            </a:r>
          </a:p>
          <a:p>
            <a:pPr marL="228600" indent="-228600" eaLnBrk="1" hangingPunct="1">
              <a:buFontTx/>
              <a:buAutoNum type="arabicPeriod"/>
            </a:pPr>
            <a:r>
              <a:rPr lang="en-US" smtClean="0"/>
              <a:t>After the authors made the revision to the paper, it was accepted for publication.</a:t>
            </a:r>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9F6F041F-1A87-47DB-B86C-CDADE12EADCE}" type="slidenum">
              <a:rPr lang="en-US" smtClean="0">
                <a:cs typeface="Arial" charset="0"/>
              </a:rPr>
              <a:pPr/>
              <a:t>38</a:t>
            </a:fld>
            <a:endParaRPr lang="en-US"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r>
              <a:rPr lang="en-US" smtClean="0"/>
              <a:t>This is a copy of the actual online reviewer’s form that reviewers of this specific journal are asked to fill out.  This process varies greatly by journal.  Some are done online, through editorial systems provided by publishers.  Others use different forms that need to be completed.</a:t>
            </a:r>
          </a:p>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0980C1BC-FC1A-4CCA-8472-8D3B0C2E307A}" type="slidenum">
              <a:rPr lang="en-US" smtClean="0">
                <a:cs typeface="Arial" charset="0"/>
              </a:rPr>
              <a:pPr/>
              <a:t>39</a:t>
            </a:fld>
            <a:endParaRPr lang="en-US"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r>
              <a:rPr lang="en-US" smtClean="0"/>
              <a:t>This is the letter that the Editor sent to the Corresponding Author informing him/her that revisions to the manuscript were recommended.  </a:t>
            </a:r>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94C9B4F-B2EA-4B31-A075-2D1D7961DC50}" type="slidenum">
              <a:rPr lang="en-US" smtClean="0">
                <a:cs typeface="Arial" charset="0"/>
              </a:rPr>
              <a:pPr/>
              <a:t>40</a:t>
            </a:fld>
            <a:endParaRPr lang="en-US" smtClean="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smtClean="0"/>
              <a:t>And here’s the author’s response letter to the Editor and reviewers after having made revisions.  Note how the author has responded to each of the detailed comments that the reviewers have provided.  This is a good example of the level of detail that is required of a reviewer in providing comments to the author.</a:t>
            </a:r>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1B753B58-66B6-4152-BE58-DE7729B7D9A2}" type="slidenum">
              <a:rPr lang="en-US" smtClean="0">
                <a:cs typeface="Arial" charset="0"/>
              </a:rPr>
              <a:pPr/>
              <a:t>41</a:t>
            </a:fld>
            <a:endParaRPr lang="en-US"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r>
              <a:rPr lang="en-US" smtClean="0"/>
              <a:t>And this is the final article that emerged from that process.</a:t>
            </a:r>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D2786405-D033-4CAB-9341-EA21F8CC350E}" type="slidenum">
              <a:rPr lang="en-US" smtClean="0">
                <a:cs typeface="Arial" charset="0"/>
              </a:rPr>
              <a:pPr/>
              <a:t>42</a:t>
            </a:fld>
            <a:endParaRPr lang="en-US"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smtClean="0"/>
              <a:t>Summary, as it reads on the slide.</a:t>
            </a:r>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B6608F3A-3764-4F4D-AD32-90CBC71A755F}" type="slidenum">
              <a:rPr lang="en-US" smtClean="0">
                <a:cs typeface="Arial" charset="0"/>
              </a:rPr>
              <a:pPr/>
              <a:t>43</a:t>
            </a:fld>
            <a:endParaRPr lang="en-US" smtClean="0">
              <a:cs typeface="Arial"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lang="en-US" smtClean="0"/>
              <a:t>Summary, as it reads on the slide.</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3C5317C2-186E-4C6C-8F1D-CF82DB389C0B}" type="slidenum">
              <a:rPr lang="en-US" smtClean="0">
                <a:cs typeface="Arial" charset="0"/>
              </a:rPr>
              <a:pPr/>
              <a:t>4</a:t>
            </a:fld>
            <a:endParaRPr lang="en-US" smtClean="0">
              <a:cs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smtClean="0"/>
              <a:t>Section Title Slide</a:t>
            </a:r>
            <a:endParaRPr lang="en-GB" smtClean="0"/>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D8602E75-4154-4312-AA67-44C0D38AD571}" type="slidenum">
              <a:rPr lang="en-US" smtClean="0">
                <a:cs typeface="Arial" charset="0"/>
              </a:rPr>
              <a:pPr/>
              <a:t>5</a:t>
            </a:fld>
            <a:endParaRPr lang="en-US" smtClean="0">
              <a:cs typeface="Arial"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4988"/>
            <a:ext cx="5029200" cy="4113212"/>
          </a:xfrm>
          <a:noFill/>
          <a:ln/>
        </p:spPr>
        <p:txBody>
          <a:bodyPr/>
          <a:lstStyle/>
          <a:p>
            <a:pPr eaLnBrk="1" hangingPunct="1"/>
            <a:r>
              <a:rPr lang="en-US" smtClean="0"/>
              <a:t>1. Peer review serves as a lynchpin or cornerstone of the scholarly publication system.  This is because it effectively subjects an author’s work to the scrutiny of other experts in the field. Thus, it encourages authors to strive for a high quality of research that will advance the field.</a:t>
            </a:r>
          </a:p>
          <a:p>
            <a:pPr eaLnBrk="1" hangingPunct="1"/>
            <a:r>
              <a:rPr lang="en-US" smtClean="0"/>
              <a:t>2. It supports and maintains integrity and quality in the advancement of science.  It is a testament to the power of peer review that a scientific hypothesis or statement presented to the world is largely ignored by the scholarly community unless it is first published in a peer-reviewed journal.  We see this further supported by the fact that ISI considers only journals that are peer-reviewed as candidates to receive Impact Factors.</a:t>
            </a:r>
          </a:p>
          <a:p>
            <a:pPr eaLnBrk="1" hangingPunct="1"/>
            <a:r>
              <a:rPr lang="en-US" smtClean="0"/>
              <a:t>3. </a:t>
            </a:r>
            <a:r>
              <a:rPr lang="en-GB" smtClean="0"/>
              <a:t>It is a well established process which has been a </a:t>
            </a:r>
            <a:r>
              <a:rPr lang="en-US" smtClean="0"/>
              <a:t>formal part of scientific communication for over 300 years.</a:t>
            </a:r>
          </a:p>
          <a:p>
            <a:pPr lvl="1" eaLnBrk="1" hangingPunct="1"/>
            <a:r>
              <a:rPr lang="en-US" sz="1400" smtClean="0">
                <a:solidFill>
                  <a:schemeClr val="accent2"/>
                </a:solidFill>
              </a:rPr>
              <a:t>The Philosophical Transactions of the Royal Society (1665) is credited as being the first journal to formalize the peer review process as the Council of the Society reviewed papers and approved their being printed in each issue.</a:t>
            </a:r>
          </a:p>
          <a:p>
            <a:pPr eaLnBrk="1" hangingPunct="1"/>
            <a:endParaRPr lang="en-US" smtClean="0"/>
          </a:p>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24CA6049-DE61-4D0C-84A2-32CB41D65ED9}" type="slidenum">
              <a:rPr lang="en-US" smtClean="0">
                <a:cs typeface="Arial" charset="0"/>
              </a:rPr>
              <a:pPr/>
              <a:t>6</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4988"/>
            <a:ext cx="5029200" cy="4113212"/>
          </a:xfrm>
          <a:noFill/>
          <a:ln/>
        </p:spPr>
        <p:txBody>
          <a:bodyPr/>
          <a:lstStyle/>
          <a:p>
            <a:pPr marL="228600" indent="-228600" eaLnBrk="1" hangingPunct="1">
              <a:buFontTx/>
              <a:buAutoNum type="arabicPeriod"/>
            </a:pPr>
            <a:r>
              <a:rPr lang="en-US" smtClean="0"/>
              <a:t>The diagram to the right shows how peer review is a vital component of the publication process that starts with authors submitting papers.  The editors manage this cycle and relay suitable manuscripts to the reviewers to conduct the peer review.</a:t>
            </a:r>
          </a:p>
          <a:p>
            <a:pPr marL="228600" indent="-228600" eaLnBrk="1" hangingPunct="1">
              <a:buFontTx/>
              <a:buAutoNum type="arabicPeriod"/>
            </a:pPr>
            <a:r>
              <a:rPr lang="en-US" smtClean="0"/>
              <a:t>The peer review serves two purposes.  The first is to act as a filter to ensure that good, high-quality research is being published. In doing so it helps to determine the validity, significance and originality of research</a:t>
            </a:r>
          </a:p>
          <a:p>
            <a:pPr marL="228600" indent="-228600" eaLnBrk="1" hangingPunct="1">
              <a:buFontTx/>
              <a:buAutoNum type="arabicPeriod"/>
            </a:pPr>
            <a:r>
              <a:rPr lang="en-US" smtClean="0"/>
              <a:t>The second purpose is to improve the quality of the research papers.  This is done through the comments the reviewers send to the authors.</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F5DFC275-F432-4BA5-8AD0-771D5278EA1A}" type="slidenum">
              <a:rPr lang="en-US" smtClean="0">
                <a:cs typeface="Arial" charset="0"/>
              </a:rPr>
              <a:pPr/>
              <a:t>7</a:t>
            </a:fld>
            <a:endParaRPr lang="en-US" smtClean="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marL="228600" indent="-228600" eaLnBrk="1" hangingPunct="1">
              <a:lnSpc>
                <a:spcPct val="80000"/>
              </a:lnSpc>
            </a:pPr>
            <a:r>
              <a:rPr lang="en-US" sz="800" smtClean="0"/>
              <a:t>It may be worthwhile to note that there are different forms or types of peer review in existence.</a:t>
            </a:r>
          </a:p>
          <a:p>
            <a:pPr marL="228600" indent="-228600" eaLnBrk="1" hangingPunct="1">
              <a:lnSpc>
                <a:spcPct val="80000"/>
              </a:lnSpc>
              <a:buFontTx/>
              <a:buChar char="•"/>
            </a:pPr>
            <a:r>
              <a:rPr lang="en-US" sz="800" smtClean="0"/>
              <a:t>The first type is the most traditional and most common.  It is “single blind” peer review, where the reviewer is anonymous to the author and reviewer does not receive credit explicitly.  The author, however, is known to the reviewer.  Again, the large majority of journals employ this type of peer review and the main benefit is that the reviewer can comment on the paper without worrying about repercussions. </a:t>
            </a:r>
          </a:p>
          <a:p>
            <a:pPr marL="228600" indent="-228600" eaLnBrk="1" hangingPunct="1">
              <a:lnSpc>
                <a:spcPct val="80000"/>
              </a:lnSpc>
              <a:buFontTx/>
              <a:buChar char="•"/>
            </a:pPr>
            <a:r>
              <a:rPr lang="en-US" sz="800" smtClean="0"/>
              <a:t>The second type is “double blind” peer review where the author is made anonymous to the reviewer as well.  This is rarely employed, although the argument is that this prevents potential reviewer bias and provides for a more fair review.  In the PRC study, 45% of authors said they had experience of double blind peer review.</a:t>
            </a:r>
          </a:p>
          <a:p>
            <a:pPr marL="228600" indent="-228600" eaLnBrk="1" hangingPunct="1">
              <a:lnSpc>
                <a:spcPct val="80000"/>
              </a:lnSpc>
              <a:buFontTx/>
              <a:buChar char="•"/>
            </a:pPr>
            <a:r>
              <a:rPr lang="en-US" sz="800" smtClean="0"/>
              <a:t>In “open peer review”, the reviewers’ comments (and sometimes their names) are made public (or just to the authors).  But, their contribution gets acknowledged.  E.g. British Medical Journal, Biomed Central journals, PLoS Medicine.  There is uncertain success of this system. A pilot project conducted by Nature in 2006 found that there was little uptake by authors when given the option to undergo open peer review.  And only 54% of eligible articles received public comment after publication.  In the PRC study, only 23% of authors had experience of open peer review.</a:t>
            </a:r>
          </a:p>
          <a:p>
            <a:pPr marL="228600" indent="-228600" eaLnBrk="1" hangingPunct="1">
              <a:lnSpc>
                <a:spcPct val="80000"/>
              </a:lnSpc>
              <a:buFontTx/>
              <a:buChar char="•"/>
            </a:pPr>
            <a:r>
              <a:rPr lang="en-US" sz="800" smtClean="0"/>
              <a:t>In a study by the Publishing Research Consortium, “Peer Review: benefits, perceptions, and alternatives”, single and double blind peer review are the two most widely used and predominate.  Open peer review is being used regularly for some journals as well, but not to the extent of the first two.</a:t>
            </a:r>
          </a:p>
          <a:p>
            <a:pPr marL="228600" indent="-228600" eaLnBrk="1" hangingPunct="1">
              <a:lnSpc>
                <a:spcPct val="80000"/>
              </a:lnSpc>
            </a:pPr>
            <a:endParaRPr lang="en-US" sz="800" smtClean="0"/>
          </a:p>
          <a:p>
            <a:pPr marL="228600" indent="-228600" eaLnBrk="1" hangingPunct="1">
              <a:lnSpc>
                <a:spcPct val="80000"/>
              </a:lnSpc>
            </a:pPr>
            <a:r>
              <a:rPr lang="en-US" sz="800" smtClean="0"/>
              <a:t>These next two examples are more experimental forms of peer review and as of yet serve more as useful additions but not replacements for the more widely accepted forms of peer review.</a:t>
            </a:r>
          </a:p>
          <a:p>
            <a:pPr marL="228600" indent="-228600" eaLnBrk="1" hangingPunct="1">
              <a:lnSpc>
                <a:spcPct val="80000"/>
              </a:lnSpc>
              <a:buFontTx/>
              <a:buChar char="•"/>
            </a:pPr>
            <a:r>
              <a:rPr lang="en-US" sz="800" smtClean="0"/>
              <a:t>Post-publication peer review is a fundamentally different form of manuscript development. In this case, all articles are published and then the public reviews them afterwards.  </a:t>
            </a:r>
            <a:r>
              <a:rPr lang="en-US" sz="800" i="1" smtClean="0"/>
              <a:t>Philica</a:t>
            </a:r>
            <a:r>
              <a:rPr lang="en-US" sz="800" smtClean="0"/>
              <a:t> is a journal launched with this experimental form of peer review. </a:t>
            </a:r>
          </a:p>
          <a:p>
            <a:pPr marL="228600" indent="-228600" eaLnBrk="1" hangingPunct="1">
              <a:lnSpc>
                <a:spcPct val="80000"/>
              </a:lnSpc>
              <a:buFontTx/>
              <a:buChar char="•"/>
            </a:pPr>
            <a:r>
              <a:rPr lang="en-US" sz="800" smtClean="0"/>
              <a:t>In “dynamic peer review”, users are allowed to peer review preprints on repositories (for instance if this was a physics preprint, it could be reviewed on ArXiv with the Naboj tool).  This allows the public to see both the article and the reviews as the article is being developed.</a:t>
            </a:r>
          </a:p>
          <a:p>
            <a:pPr marL="228600" indent="-228600" eaLnBrk="1" hangingPunct="1">
              <a:lnSpc>
                <a:spcPct val="80000"/>
              </a:lnSpc>
              <a:buFontTx/>
              <a:buChar char="•"/>
            </a:pPr>
            <a:endParaRPr lang="en-US" sz="800" smtClean="0"/>
          </a:p>
          <a:p>
            <a:pPr marL="228600" indent="-228600" eaLnBrk="1" hangingPunct="1">
              <a:lnSpc>
                <a:spcPct val="80000"/>
              </a:lnSpc>
            </a:pPr>
            <a:r>
              <a:rPr lang="en-US" sz="800" smtClean="0"/>
              <a:t>The point is that the alternative forms of peer review are still unestablished and experimental.  Traditional peer review is time-tested and still highly utilized.  All of these types of peer review have their advantages and deficiencies and all are prone to error.</a:t>
            </a:r>
            <a:endParaRPr lang="en-GB" sz="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43683363-47A3-49C9-9F3B-BF68D53A3952}" type="slidenum">
              <a:rPr lang="en-US" smtClean="0">
                <a:cs typeface="Arial" charset="0"/>
              </a:rPr>
              <a:pPr/>
              <a:t>8</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t>Section Title Slide</a:t>
            </a:r>
            <a:endParaRPr lang="en-GB" smtClean="0"/>
          </a:p>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9F94213D-2C5D-49A5-B471-3B0AB1BE9A40}" type="slidenum">
              <a:rPr lang="en-US" smtClean="0">
                <a:cs typeface="Arial" charset="0"/>
              </a:rPr>
              <a:pPr/>
              <a:t>9</a:t>
            </a:fld>
            <a:endParaRPr lang="en-US"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marL="228600" indent="-228600" eaLnBrk="1" hangingPunct="1"/>
            <a:endParaRPr lang="en-US" smtClean="0"/>
          </a:p>
          <a:p>
            <a:pPr marL="228600" indent="-228600" eaLnBrk="1" hangingPunct="1">
              <a:buFontTx/>
              <a:buAutoNum type="arabicPeriod"/>
            </a:pPr>
            <a:r>
              <a:rPr lang="en-US" smtClean="0"/>
              <a:t>In terms of who reviewers are, they can be anyone who has a competence and expertise in the subject areas that the journal covers.  </a:t>
            </a:r>
            <a:endParaRPr lang="en-GB" smtClean="0"/>
          </a:p>
          <a:p>
            <a:pPr marL="228600" indent="-228600" eaLnBrk="1" hangingPunct="1">
              <a:buFontTx/>
              <a:buAutoNum type="arabicPeriod"/>
            </a:pPr>
            <a:r>
              <a:rPr lang="en-GB" smtClean="0"/>
              <a:t>Reviewers can range from young and up-and-coming researchers, to old masters in the field.  Often times the young reviewer is the most responsive and delivers the best quality, but there is not a norm.</a:t>
            </a:r>
          </a:p>
          <a:p>
            <a:pPr marL="228600" indent="-228600" eaLnBrk="1" hangingPunct="1">
              <a:buFontTx/>
              <a:buAutoNum type="arabicPeriod"/>
            </a:pPr>
            <a:r>
              <a:rPr lang="en-US" smtClean="0"/>
              <a:t>The average number of reviews conducted in a year per reviewer is 8 according to a </a:t>
            </a:r>
            <a:r>
              <a:rPr lang="en-GB" smtClean="0"/>
              <a:t>study on peer review by the Publishing Research Consortium.  </a:t>
            </a:r>
            <a:r>
              <a:rPr lang="en-US" smtClean="0"/>
              <a:t>http://www.publishingresearch.org.uk/</a:t>
            </a:r>
          </a:p>
          <a:p>
            <a:pPr marL="228600" indent="-228600"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ubConnLogo"/>
          <p:cNvPicPr>
            <a:picLocks noChangeAspect="1" noChangeArrowheads="1"/>
          </p:cNvPicPr>
          <p:nvPr userDrawn="1"/>
        </p:nvPicPr>
        <p:blipFill>
          <a:blip r:embed="rId2"/>
          <a:srcRect/>
          <a:stretch>
            <a:fillRect/>
          </a:stretch>
        </p:blipFill>
        <p:spPr bwMode="auto">
          <a:xfrm>
            <a:off x="5715000" y="0"/>
            <a:ext cx="3429000" cy="1143000"/>
          </a:xfrm>
          <a:prstGeom prst="rect">
            <a:avLst/>
          </a:prstGeom>
          <a:noFill/>
          <a:ln w="9525">
            <a:noFill/>
            <a:miter lim="800000"/>
            <a:headEnd/>
            <a:tailEnd/>
          </a:ln>
        </p:spPr>
      </p:pic>
      <p:grpSp>
        <p:nvGrpSpPr>
          <p:cNvPr id="5" name="Group 12"/>
          <p:cNvGrpSpPr>
            <a:grpSpLocks/>
          </p:cNvGrpSpPr>
          <p:nvPr userDrawn="1"/>
        </p:nvGrpSpPr>
        <p:grpSpPr bwMode="auto">
          <a:xfrm>
            <a:off x="-438150" y="5105400"/>
            <a:ext cx="5448300" cy="2181225"/>
            <a:chOff x="-276" y="3216"/>
            <a:chExt cx="3432" cy="1374"/>
          </a:xfrm>
        </p:grpSpPr>
        <p:sp>
          <p:nvSpPr>
            <p:cNvPr id="6" name="AutoShape 13"/>
            <p:cNvSpPr>
              <a:spLocks noChangeArrowheads="1"/>
            </p:cNvSpPr>
            <p:nvPr userDrawn="1"/>
          </p:nvSpPr>
          <p:spPr bwMode="auto">
            <a:xfrm rot="6428607">
              <a:off x="267" y="3669"/>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7" name="AutoShape 14"/>
            <p:cNvSpPr>
              <a:spLocks noChangeArrowheads="1"/>
            </p:cNvSpPr>
            <p:nvPr userDrawn="1"/>
          </p:nvSpPr>
          <p:spPr bwMode="auto">
            <a:xfrm rot="6428607">
              <a:off x="-69" y="357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8" name="AutoShape 15"/>
            <p:cNvSpPr>
              <a:spLocks noChangeArrowheads="1"/>
            </p:cNvSpPr>
            <p:nvPr userDrawn="1"/>
          </p:nvSpPr>
          <p:spPr bwMode="auto">
            <a:xfrm rot="6428607">
              <a:off x="507" y="3429"/>
              <a:ext cx="318" cy="276"/>
            </a:xfrm>
            <a:prstGeom prst="hexagon">
              <a:avLst>
                <a:gd name="adj" fmla="val 28804"/>
                <a:gd name="vf" fmla="val 115470"/>
              </a:avLst>
            </a:prstGeom>
            <a:noFill/>
            <a:ln w="28575">
              <a:solidFill>
                <a:srgbClr val="FFCC99"/>
              </a:solidFill>
              <a:miter lim="800000"/>
              <a:headEnd/>
              <a:tailEnd/>
            </a:ln>
            <a:effectLst/>
          </p:spPr>
          <p:txBody>
            <a:bodyPr rot="10800000" vert="eaVert" wrap="none" anchor="ctr"/>
            <a:lstStyle/>
            <a:p>
              <a:pPr algn="ctr">
                <a:defRPr/>
              </a:pPr>
              <a:endParaRPr lang="en-GB" b="0">
                <a:solidFill>
                  <a:srgbClr val="FF9900"/>
                </a:solidFill>
                <a:cs typeface="+mn-cs"/>
              </a:endParaRPr>
            </a:p>
          </p:txBody>
        </p:sp>
        <p:sp>
          <p:nvSpPr>
            <p:cNvPr id="9" name="AutoShape 16"/>
            <p:cNvSpPr>
              <a:spLocks noChangeArrowheads="1"/>
            </p:cNvSpPr>
            <p:nvPr userDrawn="1"/>
          </p:nvSpPr>
          <p:spPr bwMode="auto">
            <a:xfrm rot="6428607">
              <a:off x="27" y="3909"/>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0" name="AutoShape 17"/>
            <p:cNvSpPr>
              <a:spLocks noChangeArrowheads="1"/>
            </p:cNvSpPr>
            <p:nvPr userDrawn="1"/>
          </p:nvSpPr>
          <p:spPr bwMode="auto">
            <a:xfrm rot="6428607">
              <a:off x="363" y="402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1" name="AutoShape 18"/>
            <p:cNvSpPr>
              <a:spLocks noChangeArrowheads="1"/>
            </p:cNvSpPr>
            <p:nvPr userDrawn="1"/>
          </p:nvSpPr>
          <p:spPr bwMode="auto">
            <a:xfrm rot="6428607">
              <a:off x="75" y="4245"/>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2" name="AutoShape 19"/>
            <p:cNvSpPr>
              <a:spLocks noChangeArrowheads="1"/>
            </p:cNvSpPr>
            <p:nvPr userDrawn="1"/>
          </p:nvSpPr>
          <p:spPr bwMode="auto">
            <a:xfrm rot="6428607">
              <a:off x="603" y="3765"/>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3" name="AutoShape 20"/>
            <p:cNvSpPr>
              <a:spLocks noChangeArrowheads="1"/>
            </p:cNvSpPr>
            <p:nvPr userDrawn="1"/>
          </p:nvSpPr>
          <p:spPr bwMode="auto">
            <a:xfrm rot="6428607">
              <a:off x="-159" y="3237"/>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4" name="AutoShape 21"/>
            <p:cNvSpPr>
              <a:spLocks noChangeArrowheads="1"/>
            </p:cNvSpPr>
            <p:nvPr userDrawn="1"/>
          </p:nvSpPr>
          <p:spPr bwMode="auto">
            <a:xfrm rot="6428607">
              <a:off x="171" y="333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5" name="AutoShape 22"/>
            <p:cNvSpPr>
              <a:spLocks noChangeArrowheads="1"/>
            </p:cNvSpPr>
            <p:nvPr userDrawn="1"/>
          </p:nvSpPr>
          <p:spPr bwMode="auto">
            <a:xfrm rot="6428607">
              <a:off x="699" y="4101"/>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6" name="AutoShape 23"/>
            <p:cNvSpPr>
              <a:spLocks noChangeArrowheads="1"/>
            </p:cNvSpPr>
            <p:nvPr userDrawn="1"/>
          </p:nvSpPr>
          <p:spPr bwMode="auto">
            <a:xfrm rot="6428607">
              <a:off x="939" y="3861"/>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7" name="AutoShape 24"/>
            <p:cNvSpPr>
              <a:spLocks noChangeArrowheads="1"/>
            </p:cNvSpPr>
            <p:nvPr userDrawn="1"/>
          </p:nvSpPr>
          <p:spPr bwMode="auto">
            <a:xfrm rot="6428607">
              <a:off x="1035" y="4182"/>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8" name="AutoShape 25"/>
            <p:cNvSpPr>
              <a:spLocks noChangeArrowheads="1"/>
            </p:cNvSpPr>
            <p:nvPr userDrawn="1"/>
          </p:nvSpPr>
          <p:spPr bwMode="auto">
            <a:xfrm rot="6428607">
              <a:off x="843" y="3525"/>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9" name="AutoShape 26"/>
            <p:cNvSpPr>
              <a:spLocks noChangeArrowheads="1"/>
            </p:cNvSpPr>
            <p:nvPr userDrawn="1"/>
          </p:nvSpPr>
          <p:spPr bwMode="auto">
            <a:xfrm rot="6428607">
              <a:off x="1275" y="3957"/>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0" name="AutoShape 27"/>
            <p:cNvSpPr>
              <a:spLocks noChangeArrowheads="1"/>
            </p:cNvSpPr>
            <p:nvPr userDrawn="1"/>
          </p:nvSpPr>
          <p:spPr bwMode="auto">
            <a:xfrm rot="6428607">
              <a:off x="1371" y="429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1" name="AutoShape 28"/>
            <p:cNvSpPr>
              <a:spLocks noChangeArrowheads="1"/>
            </p:cNvSpPr>
            <p:nvPr userDrawn="1"/>
          </p:nvSpPr>
          <p:spPr bwMode="auto">
            <a:xfrm rot="6428607">
              <a:off x="1179" y="3621"/>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2" name="AutoShape 29"/>
            <p:cNvSpPr>
              <a:spLocks noChangeArrowheads="1"/>
            </p:cNvSpPr>
            <p:nvPr userDrawn="1"/>
          </p:nvSpPr>
          <p:spPr bwMode="auto">
            <a:xfrm rot="6428607">
              <a:off x="1611" y="402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3" name="AutoShape 30"/>
            <p:cNvSpPr>
              <a:spLocks noChangeArrowheads="1"/>
            </p:cNvSpPr>
            <p:nvPr userDrawn="1"/>
          </p:nvSpPr>
          <p:spPr bwMode="auto">
            <a:xfrm rot="6428607">
              <a:off x="1515" y="3687"/>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4" name="AutoShape 31"/>
            <p:cNvSpPr>
              <a:spLocks noChangeArrowheads="1"/>
            </p:cNvSpPr>
            <p:nvPr userDrawn="1"/>
          </p:nvSpPr>
          <p:spPr bwMode="auto">
            <a:xfrm rot="6428607">
              <a:off x="1947" y="4101"/>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5" name="AutoShape 32"/>
            <p:cNvSpPr>
              <a:spLocks noChangeArrowheads="1"/>
            </p:cNvSpPr>
            <p:nvPr userDrawn="1"/>
          </p:nvSpPr>
          <p:spPr bwMode="auto">
            <a:xfrm rot="6428607">
              <a:off x="1851" y="3765"/>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6" name="AutoShape 33"/>
            <p:cNvSpPr>
              <a:spLocks noChangeArrowheads="1"/>
            </p:cNvSpPr>
            <p:nvPr userDrawn="1"/>
          </p:nvSpPr>
          <p:spPr bwMode="auto">
            <a:xfrm rot="6428607">
              <a:off x="75" y="4245"/>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7" name="AutoShape 34"/>
            <p:cNvSpPr>
              <a:spLocks noChangeArrowheads="1"/>
            </p:cNvSpPr>
            <p:nvPr userDrawn="1"/>
          </p:nvSpPr>
          <p:spPr bwMode="auto">
            <a:xfrm rot="6428607">
              <a:off x="2283" y="4197"/>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8" name="AutoShape 35"/>
            <p:cNvSpPr>
              <a:spLocks noChangeArrowheads="1"/>
            </p:cNvSpPr>
            <p:nvPr userDrawn="1"/>
          </p:nvSpPr>
          <p:spPr bwMode="auto">
            <a:xfrm rot="6428607">
              <a:off x="2187" y="3861"/>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29" name="AutoShape 36"/>
            <p:cNvSpPr>
              <a:spLocks noChangeArrowheads="1"/>
            </p:cNvSpPr>
            <p:nvPr userDrawn="1"/>
          </p:nvSpPr>
          <p:spPr bwMode="auto">
            <a:xfrm rot="6428607">
              <a:off x="2619" y="429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30" name="AutoShape 37"/>
            <p:cNvSpPr>
              <a:spLocks noChangeArrowheads="1"/>
            </p:cNvSpPr>
            <p:nvPr userDrawn="1"/>
          </p:nvSpPr>
          <p:spPr bwMode="auto">
            <a:xfrm rot="6428607">
              <a:off x="2523" y="3957"/>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31" name="AutoShape 38"/>
            <p:cNvSpPr>
              <a:spLocks noChangeArrowheads="1"/>
            </p:cNvSpPr>
            <p:nvPr userDrawn="1"/>
          </p:nvSpPr>
          <p:spPr bwMode="auto">
            <a:xfrm rot="6428607">
              <a:off x="2859" y="405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32" name="AutoShape 39"/>
            <p:cNvSpPr>
              <a:spLocks noChangeArrowheads="1"/>
            </p:cNvSpPr>
            <p:nvPr userDrawn="1"/>
          </p:nvSpPr>
          <p:spPr bwMode="auto">
            <a:xfrm rot="6428607">
              <a:off x="-261" y="4149"/>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33" name="AutoShape 40"/>
            <p:cNvSpPr>
              <a:spLocks noChangeArrowheads="1"/>
            </p:cNvSpPr>
            <p:nvPr userDrawn="1"/>
          </p:nvSpPr>
          <p:spPr bwMode="auto">
            <a:xfrm rot="6428607">
              <a:off x="-297" y="3813"/>
              <a:ext cx="318" cy="276"/>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grpSp>
      <p:sp>
        <p:nvSpPr>
          <p:cNvPr id="250889" name="Rectangle 9"/>
          <p:cNvSpPr>
            <a:spLocks noGrp="1" noChangeArrowheads="1"/>
          </p:cNvSpPr>
          <p:nvPr>
            <p:ph type="subTitle" idx="1"/>
          </p:nvPr>
        </p:nvSpPr>
        <p:spPr>
          <a:xfrm>
            <a:off x="1371600" y="4117975"/>
            <a:ext cx="6400800" cy="1597025"/>
          </a:xfrm>
        </p:spPr>
        <p:txBody>
          <a:bodyPr/>
          <a:lstStyle>
            <a:lvl1pPr marL="0" indent="0" algn="r">
              <a:buFontTx/>
              <a:buNone/>
              <a:defRPr>
                <a:solidFill>
                  <a:srgbClr val="292929"/>
                </a:solidFill>
              </a:defRPr>
            </a:lvl1pPr>
          </a:lstStyle>
          <a:p>
            <a:r>
              <a:rPr lang="en-US"/>
              <a:t>Click to edit Master subtitle style</a:t>
            </a:r>
          </a:p>
        </p:txBody>
      </p:sp>
      <p:sp>
        <p:nvSpPr>
          <p:cNvPr id="250890" name="Rectangle 10"/>
          <p:cNvSpPr>
            <a:spLocks noGrp="1" noChangeArrowheads="1"/>
          </p:cNvSpPr>
          <p:nvPr>
            <p:ph type="ctrTitle"/>
          </p:nvPr>
        </p:nvSpPr>
        <p:spPr>
          <a:xfrm>
            <a:off x="685800" y="2362200"/>
            <a:ext cx="7772400" cy="1470025"/>
          </a:xfrm>
        </p:spPr>
        <p:txBody>
          <a:bodyP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2"/>
          <p:cNvSpPr>
            <a:spLocks noGrp="1" noChangeArrowheads="1"/>
          </p:cNvSpPr>
          <p:nvPr>
            <p:ph type="sldNum" sz="quarter" idx="10"/>
          </p:nvPr>
        </p:nvSpPr>
        <p:spPr>
          <a:ln/>
        </p:spPr>
        <p:txBody>
          <a:bodyPr/>
          <a:lstStyle>
            <a:lvl1pPr>
              <a:defRPr/>
            </a:lvl1pPr>
          </a:lstStyle>
          <a:p>
            <a:pPr>
              <a:defRPr/>
            </a:pPr>
            <a:fld id="{A063BBFD-9F38-4915-A0E2-386DE1DB78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2"/>
          <p:cNvSpPr>
            <a:spLocks noGrp="1" noChangeArrowheads="1"/>
          </p:cNvSpPr>
          <p:nvPr>
            <p:ph type="sldNum" sz="quarter" idx="10"/>
          </p:nvPr>
        </p:nvSpPr>
        <p:spPr>
          <a:ln/>
        </p:spPr>
        <p:txBody>
          <a:bodyPr/>
          <a:lstStyle>
            <a:lvl1pPr>
              <a:defRPr/>
            </a:lvl1pPr>
          </a:lstStyle>
          <a:p>
            <a:pPr>
              <a:defRPr/>
            </a:pPr>
            <a:fld id="{5012BA6F-C8F3-4784-B6B6-F1DC676833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2"/>
          <p:cNvSpPr>
            <a:spLocks noGrp="1" noChangeArrowheads="1"/>
          </p:cNvSpPr>
          <p:nvPr>
            <p:ph type="sldNum" sz="quarter" idx="10"/>
          </p:nvPr>
        </p:nvSpPr>
        <p:spPr>
          <a:ln/>
        </p:spPr>
        <p:txBody>
          <a:bodyPr/>
          <a:lstStyle>
            <a:lvl1pPr>
              <a:defRPr/>
            </a:lvl1pPr>
          </a:lstStyle>
          <a:p>
            <a:pPr>
              <a:defRPr/>
            </a:pPr>
            <a:fld id="{4BC22672-6039-4FBE-BAD7-04B88D9A37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2"/>
          <p:cNvSpPr>
            <a:spLocks noGrp="1" noChangeArrowheads="1"/>
          </p:cNvSpPr>
          <p:nvPr>
            <p:ph type="sldNum" sz="quarter" idx="10"/>
          </p:nvPr>
        </p:nvSpPr>
        <p:spPr>
          <a:ln/>
        </p:spPr>
        <p:txBody>
          <a:bodyPr/>
          <a:lstStyle>
            <a:lvl1pPr>
              <a:defRPr/>
            </a:lvl1pPr>
          </a:lstStyle>
          <a:p>
            <a:pPr>
              <a:defRPr/>
            </a:pPr>
            <a:fld id="{48CED2D7-E42A-46E8-9286-B34D226CCA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2"/>
          <p:cNvSpPr>
            <a:spLocks noGrp="1" noChangeArrowheads="1"/>
          </p:cNvSpPr>
          <p:nvPr>
            <p:ph type="sldNum" sz="quarter" idx="10"/>
          </p:nvPr>
        </p:nvSpPr>
        <p:spPr>
          <a:ln/>
        </p:spPr>
        <p:txBody>
          <a:bodyPr/>
          <a:lstStyle>
            <a:lvl1pPr>
              <a:defRPr/>
            </a:lvl1pPr>
          </a:lstStyle>
          <a:p>
            <a:pPr>
              <a:defRPr/>
            </a:pPr>
            <a:fld id="{2A85C353-7708-4EDA-8082-F282D8EE24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2"/>
          <p:cNvSpPr>
            <a:spLocks noGrp="1" noChangeArrowheads="1"/>
          </p:cNvSpPr>
          <p:nvPr>
            <p:ph type="sldNum" sz="quarter" idx="10"/>
          </p:nvPr>
        </p:nvSpPr>
        <p:spPr>
          <a:ln/>
        </p:spPr>
        <p:txBody>
          <a:bodyPr/>
          <a:lstStyle>
            <a:lvl1pPr>
              <a:defRPr/>
            </a:lvl1pPr>
          </a:lstStyle>
          <a:p>
            <a:pPr>
              <a:defRPr/>
            </a:pPr>
            <a:fld id="{941C5AC8-9C9F-4A53-BAAD-F62B9A1BF7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2"/>
          <p:cNvSpPr>
            <a:spLocks noGrp="1" noChangeArrowheads="1"/>
          </p:cNvSpPr>
          <p:nvPr>
            <p:ph type="sldNum" sz="quarter" idx="10"/>
          </p:nvPr>
        </p:nvSpPr>
        <p:spPr>
          <a:ln/>
        </p:spPr>
        <p:txBody>
          <a:bodyPr/>
          <a:lstStyle>
            <a:lvl1pPr>
              <a:defRPr/>
            </a:lvl1pPr>
          </a:lstStyle>
          <a:p>
            <a:pPr>
              <a:defRPr/>
            </a:pPr>
            <a:fld id="{526837E2-327B-4BA4-96AA-BF1EBDB13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2"/>
          <p:cNvSpPr>
            <a:spLocks noGrp="1" noChangeArrowheads="1"/>
          </p:cNvSpPr>
          <p:nvPr>
            <p:ph type="sldNum" sz="quarter" idx="10"/>
          </p:nvPr>
        </p:nvSpPr>
        <p:spPr>
          <a:ln/>
        </p:spPr>
        <p:txBody>
          <a:bodyPr/>
          <a:lstStyle>
            <a:lvl1pPr>
              <a:defRPr/>
            </a:lvl1pPr>
          </a:lstStyle>
          <a:p>
            <a:pPr>
              <a:defRPr/>
            </a:pPr>
            <a:fld id="{32EECA53-A38E-47E0-AAA9-02B39DB393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2"/>
          <p:cNvSpPr>
            <a:spLocks noGrp="1" noChangeArrowheads="1"/>
          </p:cNvSpPr>
          <p:nvPr>
            <p:ph type="sldNum" sz="quarter" idx="10"/>
          </p:nvPr>
        </p:nvSpPr>
        <p:spPr>
          <a:ln/>
        </p:spPr>
        <p:txBody>
          <a:bodyPr/>
          <a:lstStyle>
            <a:lvl1pPr>
              <a:defRPr/>
            </a:lvl1pPr>
          </a:lstStyle>
          <a:p>
            <a:pPr>
              <a:defRPr/>
            </a:pPr>
            <a:fld id="{D1F28A77-1EB6-4E22-BDA1-C6CFA0D316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2"/>
          <p:cNvSpPr>
            <a:spLocks noGrp="1" noChangeArrowheads="1"/>
          </p:cNvSpPr>
          <p:nvPr>
            <p:ph type="sldNum" sz="quarter" idx="10"/>
          </p:nvPr>
        </p:nvSpPr>
        <p:spPr>
          <a:ln/>
        </p:spPr>
        <p:txBody>
          <a:bodyPr/>
          <a:lstStyle>
            <a:lvl1pPr>
              <a:defRPr/>
            </a:lvl1pPr>
          </a:lstStyle>
          <a:p>
            <a:pPr>
              <a:defRPr/>
            </a:pPr>
            <a:fld id="{FA6BF9C1-F89C-4F04-BCB1-8EC077A264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1"/>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6" name="Rectangle 42"/>
          <p:cNvSpPr>
            <a:spLocks noGrp="1" noChangeArrowheads="1"/>
          </p:cNvSpPr>
          <p:nvPr>
            <p:ph type="sldNum" sz="quarter" idx="4"/>
          </p:nvPr>
        </p:nvSpPr>
        <p:spPr bwMode="auto">
          <a:xfrm>
            <a:off x="0" y="65532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FF9900"/>
                </a:solidFill>
                <a:latin typeface="Arial Black" pitchFamily="34" charset="0"/>
                <a:cs typeface="+mn-cs"/>
              </a:defRPr>
            </a:lvl1pPr>
          </a:lstStyle>
          <a:p>
            <a:pPr>
              <a:defRPr/>
            </a:pPr>
            <a:fld id="{EAF4B675-541E-49A1-8008-2FE2643CA457}" type="slidenum">
              <a:rPr lang="en-US"/>
              <a:pPr>
                <a:defRPr/>
              </a:pPr>
              <a:t>‹#›</a:t>
            </a:fld>
            <a:endParaRPr lang="en-US"/>
          </a:p>
        </p:txBody>
      </p:sp>
      <p:sp>
        <p:nvSpPr>
          <p:cNvPr id="1067" name="AutoShape 43"/>
          <p:cNvSpPr>
            <a:spLocks noChangeArrowheads="1"/>
          </p:cNvSpPr>
          <p:nvPr userDrawn="1"/>
        </p:nvSpPr>
        <p:spPr bwMode="auto">
          <a:xfrm rot="6428607">
            <a:off x="500062" y="185738"/>
            <a:ext cx="504825" cy="438150"/>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068" name="AutoShape 44"/>
          <p:cNvSpPr>
            <a:spLocks noChangeArrowheads="1"/>
          </p:cNvSpPr>
          <p:nvPr userDrawn="1"/>
        </p:nvSpPr>
        <p:spPr bwMode="auto">
          <a:xfrm rot="6428607">
            <a:off x="119062" y="566738"/>
            <a:ext cx="504825" cy="438150"/>
          </a:xfrm>
          <a:prstGeom prst="hexagon">
            <a:avLst>
              <a:gd name="adj" fmla="val 28804"/>
              <a:gd name="vf" fmla="val 115470"/>
            </a:avLst>
          </a:prstGeom>
          <a:noFill/>
          <a:ln w="28575">
            <a:solidFill>
              <a:srgbClr val="A8A8E2"/>
            </a:solidFill>
            <a:miter lim="800000"/>
            <a:headEnd/>
            <a:tailEnd/>
          </a:ln>
          <a:effectLst/>
        </p:spPr>
        <p:txBody>
          <a:bodyPr wrap="none" anchor="ctr"/>
          <a:lstStyle/>
          <a:p>
            <a:pPr>
              <a:defRPr/>
            </a:pPr>
            <a:endParaRPr lang="en-US">
              <a:cs typeface="+mn-cs"/>
            </a:endParaRPr>
          </a:p>
        </p:txBody>
      </p:sp>
      <p:sp>
        <p:nvSpPr>
          <p:cNvPr id="1069" name="AutoShape 45"/>
          <p:cNvSpPr>
            <a:spLocks noChangeArrowheads="1"/>
          </p:cNvSpPr>
          <p:nvPr userDrawn="1"/>
        </p:nvSpPr>
        <p:spPr bwMode="auto">
          <a:xfrm rot="6428607">
            <a:off x="652462" y="719138"/>
            <a:ext cx="504825" cy="438150"/>
          </a:xfrm>
          <a:prstGeom prst="hexagon">
            <a:avLst>
              <a:gd name="adj" fmla="val 28804"/>
              <a:gd name="vf" fmla="val 115470"/>
            </a:avLst>
          </a:prstGeom>
          <a:noFill/>
          <a:ln w="28575">
            <a:solidFill>
              <a:srgbClr val="FFCC99"/>
            </a:solidFill>
            <a:miter lim="800000"/>
            <a:headEnd/>
            <a:tailEnd/>
          </a:ln>
          <a:effectLst/>
        </p:spPr>
        <p:txBody>
          <a:bodyPr rot="10800000" vert="eaVert" wrap="none" anchor="ctr"/>
          <a:lstStyle/>
          <a:p>
            <a:pPr algn="ctr">
              <a:defRPr/>
            </a:pPr>
            <a:endParaRPr lang="en-GB" b="0">
              <a:solidFill>
                <a:srgbClr val="FF9900"/>
              </a:solidFill>
              <a:cs typeface="+mn-cs"/>
            </a:endParaRPr>
          </a:p>
        </p:txBody>
      </p:sp>
      <p:sp>
        <p:nvSpPr>
          <p:cNvPr id="1070" name="Rectangle 46"/>
          <p:cNvSpPr>
            <a:spLocks noGrp="1" noChangeArrowheads="1"/>
          </p:cNvSpPr>
          <p:nvPr>
            <p:ph type="title"/>
          </p:nvPr>
        </p:nvSpPr>
        <p:spPr bwMode="auto">
          <a:xfrm>
            <a:off x="457200" y="274638"/>
            <a:ext cx="8229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2" name="Picture 47" descr="PubConnLogo"/>
          <p:cNvPicPr>
            <a:picLocks noChangeAspect="1" noChangeArrowheads="1"/>
          </p:cNvPicPr>
          <p:nvPr userDrawn="1"/>
        </p:nvPicPr>
        <p:blipFill>
          <a:blip r:embed="rId13"/>
          <a:srcRect/>
          <a:stretch>
            <a:fillRect/>
          </a:stretch>
        </p:blipFill>
        <p:spPr bwMode="auto">
          <a:xfrm>
            <a:off x="7315200" y="6248400"/>
            <a:ext cx="18288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i="1">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2pPr>
      <a:lvl3pPr algn="ctr" rtl="0" eaLnBrk="0" fontAlgn="base" hangingPunct="0">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3pPr>
      <a:lvl4pPr algn="ctr" rtl="0" eaLnBrk="0" fontAlgn="base" hangingPunct="0">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4pPr>
      <a:lvl5pPr algn="ctr" rtl="0" eaLnBrk="0" fontAlgn="base" hangingPunct="0">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5pPr>
      <a:lvl6pPr marL="457200" algn="ctr" rtl="0" fontAlgn="base">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6pPr>
      <a:lvl7pPr marL="914400" algn="ctr" rtl="0" fontAlgn="base">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7pPr>
      <a:lvl8pPr marL="1371600" algn="ctr" rtl="0" fontAlgn="base">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8pPr>
      <a:lvl9pPr marL="1828800" algn="ctr" rtl="0" fontAlgn="base">
        <a:spcBef>
          <a:spcPct val="0"/>
        </a:spcBef>
        <a:spcAft>
          <a:spcPct val="0"/>
        </a:spcAft>
        <a:defRPr sz="3200" b="1" i="1">
          <a:solidFill>
            <a:schemeClr val="accent2"/>
          </a:solidFill>
          <a:effectLst>
            <a:outerShdw blurRad="38100" dist="38100" dir="2700000" algn="tl">
              <a:srgbClr val="C0C0C0"/>
            </a:outerShdw>
          </a:effectLst>
          <a:latin typeface="Aurulent Sans" pitchFamily="50" charset="0"/>
        </a:defRPr>
      </a:lvl9pPr>
    </p:titleStyle>
    <p:bodyStyle>
      <a:lvl1pPr marL="342900" indent="-342900" algn="l" rtl="0" eaLnBrk="0" fontAlgn="base" hangingPunct="0">
        <a:spcBef>
          <a:spcPct val="20000"/>
        </a:spcBef>
        <a:spcAft>
          <a:spcPct val="0"/>
        </a:spcAft>
        <a:buClr>
          <a:srgbClr val="FF9900"/>
        </a:buClr>
        <a:buChar char="•"/>
        <a:defRPr sz="32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b="1">
          <a:solidFill>
            <a:schemeClr val="bg2"/>
          </a:solidFill>
          <a:latin typeface="+mn-lt"/>
        </a:defRPr>
      </a:lvl2pPr>
      <a:lvl3pPr marL="1143000" indent="-228600" algn="l" rtl="0" eaLnBrk="0" fontAlgn="base" hangingPunct="0">
        <a:spcBef>
          <a:spcPct val="20000"/>
        </a:spcBef>
        <a:spcAft>
          <a:spcPct val="0"/>
        </a:spcAft>
        <a:buClr>
          <a:srgbClr val="FF9900"/>
        </a:buClr>
        <a:buChar char="•"/>
        <a:defRPr sz="2400" b="1">
          <a:solidFill>
            <a:schemeClr val="bg2"/>
          </a:solidFill>
          <a:latin typeface="+mn-lt"/>
        </a:defRPr>
      </a:lvl3pPr>
      <a:lvl4pPr marL="1600200" indent="-228600" algn="l" rtl="0" eaLnBrk="0" fontAlgn="base" hangingPunct="0">
        <a:spcBef>
          <a:spcPct val="20000"/>
        </a:spcBef>
        <a:spcAft>
          <a:spcPct val="0"/>
        </a:spcAft>
        <a:buClr>
          <a:srgbClr val="FF9900"/>
        </a:buClr>
        <a:buChar char="–"/>
        <a:defRPr sz="2000" b="1">
          <a:solidFill>
            <a:schemeClr val="bg2"/>
          </a:solidFill>
          <a:latin typeface="+mn-lt"/>
        </a:defRPr>
      </a:lvl4pPr>
      <a:lvl5pPr marL="2057400" indent="-228600" algn="l" rtl="0" eaLnBrk="0" fontAlgn="base" hangingPunct="0">
        <a:spcBef>
          <a:spcPct val="20000"/>
        </a:spcBef>
        <a:spcAft>
          <a:spcPct val="0"/>
        </a:spcAft>
        <a:buClr>
          <a:srgbClr val="FF9900"/>
        </a:buClr>
        <a:buChar char="»"/>
        <a:defRPr sz="2000" b="1">
          <a:solidFill>
            <a:schemeClr val="bg2"/>
          </a:solidFill>
          <a:latin typeface="+mn-lt"/>
        </a:defRPr>
      </a:lvl5pPr>
      <a:lvl6pPr marL="2514600" indent="-228600" algn="l" rtl="0" fontAlgn="base">
        <a:spcBef>
          <a:spcPct val="20000"/>
        </a:spcBef>
        <a:spcAft>
          <a:spcPct val="0"/>
        </a:spcAft>
        <a:buClr>
          <a:srgbClr val="FF9900"/>
        </a:buClr>
        <a:buChar char="»"/>
        <a:defRPr sz="2000" b="1">
          <a:solidFill>
            <a:schemeClr val="bg2"/>
          </a:solidFill>
          <a:latin typeface="+mn-lt"/>
        </a:defRPr>
      </a:lvl6pPr>
      <a:lvl7pPr marL="2971800" indent="-228600" algn="l" rtl="0" fontAlgn="base">
        <a:spcBef>
          <a:spcPct val="20000"/>
        </a:spcBef>
        <a:spcAft>
          <a:spcPct val="0"/>
        </a:spcAft>
        <a:buClr>
          <a:srgbClr val="FF9900"/>
        </a:buClr>
        <a:buChar char="»"/>
        <a:defRPr sz="2000" b="1">
          <a:solidFill>
            <a:schemeClr val="bg2"/>
          </a:solidFill>
          <a:latin typeface="+mn-lt"/>
        </a:defRPr>
      </a:lvl7pPr>
      <a:lvl8pPr marL="3429000" indent="-228600" algn="l" rtl="0" fontAlgn="base">
        <a:spcBef>
          <a:spcPct val="20000"/>
        </a:spcBef>
        <a:spcAft>
          <a:spcPct val="0"/>
        </a:spcAft>
        <a:buClr>
          <a:srgbClr val="FF9900"/>
        </a:buClr>
        <a:buChar char="»"/>
        <a:defRPr sz="2000" b="1">
          <a:solidFill>
            <a:schemeClr val="bg2"/>
          </a:solidFill>
          <a:latin typeface="+mn-lt"/>
        </a:defRPr>
      </a:lvl8pPr>
      <a:lvl9pPr marL="3886200" indent="-228600" algn="l" rtl="0" fontAlgn="base">
        <a:spcBef>
          <a:spcPct val="20000"/>
        </a:spcBef>
        <a:spcAft>
          <a:spcPct val="0"/>
        </a:spcAft>
        <a:buClr>
          <a:srgbClr val="FF9900"/>
        </a:buClr>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9.xml"/><Relationship Id="rId2" Type="http://schemas.openxmlformats.org/officeDocument/2006/relationships/tags" Target="../tags/tag2.xml"/><Relationship Id="rId16"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6.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20.xml"/><Relationship Id="rId5" Type="http://schemas.openxmlformats.org/officeDocument/2006/relationships/tags" Target="../tags/tag20.xml"/><Relationship Id="rId10"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tags" Target="../tags/tag24.xml"/></Relationships>
</file>

<file path=ppt/slides/_rels/slide2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slideLayout" Target="../slideLayouts/slideLayout2.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image" Target="../media/image24.jpe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notesSlide" Target="../notesSlides/notesSlide21.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notesSlide" Target="../notesSlides/notesSlide24.xml"/><Relationship Id="rId4" Type="http://schemas.openxmlformats.org/officeDocument/2006/relationships/tags" Target="../tags/tag57.xml"/><Relationship Id="rId9"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notesSlide" Target="../notesSlides/notesSlide25.xml"/><Relationship Id="rId4" Type="http://schemas.openxmlformats.org/officeDocument/2006/relationships/tags" Target="../tags/tag65.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76.xml"/><Relationship Id="rId7"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_rels/slide34.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notesSlide" Target="../notesSlides/notesSlide28.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ctrTitle"/>
          </p:nvPr>
        </p:nvSpPr>
        <p:spPr/>
        <p:txBody>
          <a:bodyPr/>
          <a:lstStyle/>
          <a:p>
            <a:pPr eaLnBrk="1" hangingPunct="1">
              <a:defRPr/>
            </a:pPr>
            <a:r>
              <a:rPr lang="en-GB" sz="3600"/>
              <a:t>How to Review a Paper</a:t>
            </a:r>
            <a:r>
              <a:rPr lang="en-US" sz="3600"/>
              <a:t> </a:t>
            </a:r>
          </a:p>
        </p:txBody>
      </p:sp>
      <p:sp>
        <p:nvSpPr>
          <p:cNvPr id="14338" name="Rectangle 8"/>
          <p:cNvSpPr>
            <a:spLocks noChangeArrowheads="1"/>
          </p:cNvSpPr>
          <p:nvPr/>
        </p:nvSpPr>
        <p:spPr bwMode="auto">
          <a:xfrm>
            <a:off x="138113" y="171450"/>
            <a:ext cx="1109662" cy="1109663"/>
          </a:xfrm>
          <a:prstGeom prst="rect">
            <a:avLst/>
          </a:prstGeom>
          <a:noFill/>
          <a:ln w="28575">
            <a:solidFill>
              <a:srgbClr val="333399"/>
            </a:solidFill>
            <a:miter lim="800000"/>
            <a:headEnd/>
            <a:tailEnd/>
          </a:ln>
        </p:spPr>
        <p:txBody>
          <a:bodyPr wrap="none" anchor="ctr">
            <a:spAutoFit/>
          </a:bodyPr>
          <a:lstStyle/>
          <a:p>
            <a:endParaRPr lang="ru-RU"/>
          </a:p>
        </p:txBody>
      </p:sp>
      <p:sp>
        <p:nvSpPr>
          <p:cNvPr id="14339" name="Line 9"/>
          <p:cNvSpPr>
            <a:spLocks noChangeShapeType="1"/>
          </p:cNvSpPr>
          <p:nvPr/>
        </p:nvSpPr>
        <p:spPr bwMode="auto">
          <a:xfrm>
            <a:off x="1233488" y="381000"/>
            <a:ext cx="2438400" cy="0"/>
          </a:xfrm>
          <a:prstGeom prst="line">
            <a:avLst/>
          </a:prstGeom>
          <a:noFill/>
          <a:ln w="28575">
            <a:solidFill>
              <a:srgbClr val="333399"/>
            </a:solidFill>
            <a:round/>
            <a:headEnd/>
            <a:tailEnd/>
          </a:ln>
        </p:spPr>
        <p:txBody>
          <a:bodyPr>
            <a:spAutoFit/>
          </a:bodyPr>
          <a:lstStyle/>
          <a:p>
            <a:endParaRPr lang="ru-RU"/>
          </a:p>
        </p:txBody>
      </p:sp>
      <p:pic>
        <p:nvPicPr>
          <p:cNvPr id="14340" name="Picture 10" descr="Elsevierlogo120"/>
          <p:cNvPicPr>
            <a:picLocks noChangeAspect="1" noChangeArrowheads="1"/>
          </p:cNvPicPr>
          <p:nvPr/>
        </p:nvPicPr>
        <p:blipFill>
          <a:blip r:embed="rId3"/>
          <a:srcRect/>
          <a:stretch>
            <a:fillRect/>
          </a:stretch>
        </p:blipFill>
        <p:spPr bwMode="auto">
          <a:xfrm>
            <a:off x="271463" y="261938"/>
            <a:ext cx="839787" cy="923925"/>
          </a:xfrm>
          <a:prstGeom prst="rect">
            <a:avLst/>
          </a:prstGeom>
          <a:noFill/>
          <a:ln w="9525">
            <a:noFill/>
            <a:miter lim="800000"/>
            <a:headEnd/>
            <a:tailEnd/>
          </a:ln>
        </p:spPr>
      </p:pic>
      <p:sp>
        <p:nvSpPr>
          <p:cNvPr id="251915" name="Rectangle 11"/>
          <p:cNvSpPr>
            <a:spLocks noGrp="1" noChangeArrowheads="1"/>
          </p:cNvSpPr>
          <p:nvPr>
            <p:ph type="subTitle" idx="1"/>
          </p:nvPr>
        </p:nvSpPr>
        <p:spPr>
          <a:xfrm>
            <a:off x="1981200" y="4800600"/>
            <a:ext cx="7010400" cy="1597025"/>
          </a:xfrm>
        </p:spPr>
        <p:txBody>
          <a:bodyPr/>
          <a:lstStyle/>
          <a:p>
            <a:pPr eaLnBrk="1" hangingPunct="1">
              <a:lnSpc>
                <a:spcPct val="90000"/>
              </a:lnSpc>
            </a:pPr>
            <a:r>
              <a:rPr lang="pl-PL" sz="2400" smtClean="0">
                <a:solidFill>
                  <a:schemeClr val="tx1"/>
                </a:solidFill>
              </a:rPr>
              <a:t>Ewa Kittel-Prejs</a:t>
            </a:r>
          </a:p>
          <a:p>
            <a:pPr eaLnBrk="1" hangingPunct="1">
              <a:lnSpc>
                <a:spcPct val="90000"/>
              </a:lnSpc>
            </a:pPr>
            <a:r>
              <a:rPr lang="pl-PL" sz="2400" smtClean="0">
                <a:solidFill>
                  <a:schemeClr val="tx1"/>
                </a:solidFill>
              </a:rPr>
              <a:t>Elsevier Journals Publishing Director Eastern Europe  Moscow, September 24-26th 2013</a:t>
            </a:r>
            <a:endParaRPr lang="en-US" sz="2400" smtClean="0">
              <a:solidFill>
                <a:schemeClr val="tx1"/>
              </a:solidFill>
            </a:endParaRPr>
          </a:p>
          <a:p>
            <a:pPr eaLnBrk="1" hangingPunct="1">
              <a:lnSpc>
                <a:spcPct val="90000"/>
              </a:lnSpc>
            </a:pPr>
            <a:endParaRPr lang="en-GB"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1907"/>
                                        </p:tgtEl>
                                        <p:attrNameLst>
                                          <p:attrName>style.visibility</p:attrName>
                                        </p:attrNameLst>
                                      </p:cBhvr>
                                      <p:to>
                                        <p:strVal val="visible"/>
                                      </p:to>
                                    </p:set>
                                    <p:anim calcmode="lin" valueType="num">
                                      <p:cBhvr>
                                        <p:cTn id="7" dur="500" fill="hold"/>
                                        <p:tgtEl>
                                          <p:spTgt spid="251907"/>
                                        </p:tgtEl>
                                        <p:attrNameLst>
                                          <p:attrName>ppt_w</p:attrName>
                                        </p:attrNameLst>
                                      </p:cBhvr>
                                      <p:tavLst>
                                        <p:tav tm="0">
                                          <p:val>
                                            <p:fltVal val="0"/>
                                          </p:val>
                                        </p:tav>
                                        <p:tav tm="100000">
                                          <p:val>
                                            <p:strVal val="#ppt_w"/>
                                          </p:val>
                                        </p:tav>
                                      </p:tavLst>
                                    </p:anim>
                                    <p:anim calcmode="lin" valueType="num">
                                      <p:cBhvr>
                                        <p:cTn id="8" dur="500" fill="hold"/>
                                        <p:tgtEl>
                                          <p:spTgt spid="251907"/>
                                        </p:tgtEl>
                                        <p:attrNameLst>
                                          <p:attrName>ppt_h</p:attrName>
                                        </p:attrNameLst>
                                      </p:cBhvr>
                                      <p:tavLst>
                                        <p:tav tm="0">
                                          <p:val>
                                            <p:fltVal val="0"/>
                                          </p:val>
                                        </p:tav>
                                        <p:tav tm="100000">
                                          <p:val>
                                            <p:strVal val="#ppt_h"/>
                                          </p:val>
                                        </p:tav>
                                      </p:tavLst>
                                    </p:anim>
                                    <p:animEffect transition="in" filter="fade">
                                      <p:cBhvr>
                                        <p:cTn id="9" dur="500"/>
                                        <p:tgtEl>
                                          <p:spTgt spid="25190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1915">
                                            <p:txEl>
                                              <p:pRg st="0" end="0"/>
                                            </p:txEl>
                                          </p:spTgt>
                                        </p:tgtEl>
                                        <p:attrNameLst>
                                          <p:attrName>style.visibility</p:attrName>
                                        </p:attrNameLst>
                                      </p:cBhvr>
                                      <p:to>
                                        <p:strVal val="visible"/>
                                      </p:to>
                                    </p:set>
                                    <p:anim calcmode="lin" valueType="num">
                                      <p:cBhvr>
                                        <p:cTn id="12" dur="500" fill="hold"/>
                                        <p:tgtEl>
                                          <p:spTgt spid="2519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519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519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51915">
                                            <p:txEl>
                                              <p:pRg st="1" end="1"/>
                                            </p:txEl>
                                          </p:spTgt>
                                        </p:tgtEl>
                                        <p:attrNameLst>
                                          <p:attrName>style.visibility</p:attrName>
                                        </p:attrNameLst>
                                      </p:cBhvr>
                                      <p:to>
                                        <p:strVal val="visible"/>
                                      </p:to>
                                    </p:set>
                                    <p:anim calcmode="lin" valueType="num">
                                      <p:cBhvr>
                                        <p:cTn id="19" dur="500" fill="hold"/>
                                        <p:tgtEl>
                                          <p:spTgt spid="2519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5191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51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p:bldP spid="2519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a:noFill/>
        </p:spPr>
        <p:txBody>
          <a:bodyPr/>
          <a:lstStyle/>
          <a:p>
            <a:fld id="{61641573-DED1-4D90-999A-0E96123078A0}" type="slidenum">
              <a:rPr lang="en-US" smtClean="0">
                <a:cs typeface="Arial" charset="0"/>
              </a:rPr>
              <a:pPr/>
              <a:t>10</a:t>
            </a:fld>
            <a:endParaRPr lang="en-US" smtClean="0">
              <a:cs typeface="Arial" charset="0"/>
            </a:endParaRPr>
          </a:p>
        </p:txBody>
      </p:sp>
      <p:sp>
        <p:nvSpPr>
          <p:cNvPr id="260098" name="Rectangle 2"/>
          <p:cNvSpPr>
            <a:spLocks noGrp="1" noChangeArrowheads="1"/>
          </p:cNvSpPr>
          <p:nvPr>
            <p:ph type="title"/>
          </p:nvPr>
        </p:nvSpPr>
        <p:spPr/>
        <p:txBody>
          <a:bodyPr/>
          <a:lstStyle/>
          <a:p>
            <a:pPr eaLnBrk="1" hangingPunct="1">
              <a:defRPr/>
            </a:pPr>
            <a:r>
              <a:rPr lang="en-US" dirty="0">
                <a:latin typeface="Arial" charset="0"/>
              </a:rPr>
              <a:t>Why Do Reviewers Review?</a:t>
            </a:r>
          </a:p>
        </p:txBody>
      </p:sp>
      <p:sp>
        <p:nvSpPr>
          <p:cNvPr id="260099" name="Rectangle 3"/>
          <p:cNvSpPr>
            <a:spLocks noChangeArrowheads="1"/>
          </p:cNvSpPr>
          <p:nvPr/>
        </p:nvSpPr>
        <p:spPr bwMode="auto">
          <a:xfrm>
            <a:off x="762000" y="1371600"/>
            <a:ext cx="7620000" cy="4724400"/>
          </a:xfrm>
          <a:prstGeom prst="rect">
            <a:avLst/>
          </a:prstGeom>
          <a:noFill/>
          <a:ln w="9525">
            <a:noFill/>
            <a:miter lim="800000"/>
            <a:headEnd/>
            <a:tailEnd/>
          </a:ln>
        </p:spPr>
        <p:txBody>
          <a:bodyPr/>
          <a:lstStyle/>
          <a:p>
            <a:pPr marL="342900" indent="-342900">
              <a:spcBef>
                <a:spcPct val="20000"/>
              </a:spcBef>
              <a:buClr>
                <a:srgbClr val="FF9900"/>
              </a:buClr>
              <a:buFontTx/>
              <a:buChar char="•"/>
            </a:pPr>
            <a:r>
              <a:rPr lang="en-US" sz="3200">
                <a:solidFill>
                  <a:srgbClr val="333399"/>
                </a:solidFill>
                <a:latin typeface="Arial Narrow" pitchFamily="34" charset="0"/>
              </a:rPr>
              <a:t>Fulfill an academic ‘duty’ </a:t>
            </a:r>
          </a:p>
          <a:p>
            <a:pPr marL="342900" indent="-342900">
              <a:spcBef>
                <a:spcPct val="20000"/>
              </a:spcBef>
              <a:buClr>
                <a:srgbClr val="FF9900"/>
              </a:buClr>
              <a:buFontTx/>
              <a:buChar char="•"/>
            </a:pPr>
            <a:r>
              <a:rPr lang="en-US" sz="3200">
                <a:solidFill>
                  <a:srgbClr val="333399"/>
                </a:solidFill>
                <a:latin typeface="Arial Narrow" pitchFamily="34" charset="0"/>
              </a:rPr>
              <a:t>Keep up-to-date with latest developments</a:t>
            </a:r>
          </a:p>
          <a:p>
            <a:pPr marL="342900" indent="-342900">
              <a:spcBef>
                <a:spcPct val="20000"/>
              </a:spcBef>
              <a:buClr>
                <a:srgbClr val="FF9900"/>
              </a:buClr>
              <a:buFontTx/>
              <a:buChar char="•"/>
            </a:pPr>
            <a:r>
              <a:rPr lang="en-US" sz="3200">
                <a:solidFill>
                  <a:srgbClr val="333399"/>
                </a:solidFill>
                <a:latin typeface="Arial Narrow" pitchFamily="34" charset="0"/>
              </a:rPr>
              <a:t>Helps with their own research </a:t>
            </a:r>
          </a:p>
          <a:p>
            <a:pPr marL="342900" indent="-342900">
              <a:spcBef>
                <a:spcPct val="20000"/>
              </a:spcBef>
              <a:buClr>
                <a:srgbClr val="FF9900"/>
              </a:buClr>
              <a:buFontTx/>
              <a:buChar char="•"/>
            </a:pPr>
            <a:r>
              <a:rPr lang="en-US" sz="3200">
                <a:solidFill>
                  <a:srgbClr val="333399"/>
                </a:solidFill>
                <a:latin typeface="Arial Narrow" pitchFamily="34" charset="0"/>
              </a:rPr>
              <a:t>Build associations with prestigious journals and editors</a:t>
            </a:r>
          </a:p>
          <a:p>
            <a:pPr marL="342900" indent="-342900">
              <a:spcBef>
                <a:spcPct val="20000"/>
              </a:spcBef>
              <a:buClr>
                <a:srgbClr val="FF9900"/>
              </a:buClr>
              <a:buFontTx/>
              <a:buChar char="•"/>
            </a:pPr>
            <a:r>
              <a:rPr lang="en-US" sz="3200">
                <a:solidFill>
                  <a:srgbClr val="333399"/>
                </a:solidFill>
                <a:latin typeface="Arial Narrow" pitchFamily="34" charset="0"/>
              </a:rPr>
              <a:t>Remain aware of new research</a:t>
            </a:r>
          </a:p>
          <a:p>
            <a:pPr marL="342900" indent="-342900">
              <a:spcBef>
                <a:spcPct val="20000"/>
              </a:spcBef>
              <a:buClr>
                <a:srgbClr val="FF9900"/>
              </a:buClr>
              <a:buFontTx/>
              <a:buChar char="•"/>
            </a:pPr>
            <a:r>
              <a:rPr lang="en-US" sz="3200">
                <a:solidFill>
                  <a:srgbClr val="333399"/>
                </a:solidFill>
                <a:latin typeface="Arial Narrow" pitchFamily="34" charset="0"/>
              </a:rPr>
              <a:t>Develop one’s career</a:t>
            </a:r>
            <a:endParaRPr lang="pl-PL" sz="3200">
              <a:solidFill>
                <a:srgbClr val="333399"/>
              </a:solidFill>
              <a:latin typeface="Arial Narrow" pitchFamily="34" charset="0"/>
            </a:endParaRPr>
          </a:p>
          <a:p>
            <a:pPr marL="342900" indent="-342900">
              <a:spcBef>
                <a:spcPct val="20000"/>
              </a:spcBef>
              <a:buClr>
                <a:srgbClr val="FF9900"/>
              </a:buClr>
              <a:buFontTx/>
              <a:buChar char="•"/>
            </a:pPr>
            <a:r>
              <a:rPr lang="pl-PL" sz="3200">
                <a:solidFill>
                  <a:srgbClr val="333399"/>
                </a:solidFill>
                <a:latin typeface="Arial Narrow" pitchFamily="34" charset="0"/>
              </a:rPr>
              <a:t>Contribute to the advancement of science</a:t>
            </a:r>
            <a:endParaRPr lang="en-US" sz="3200">
              <a:solidFill>
                <a:srgbClr val="333399"/>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p:cTn id="7" dur="500" fill="hold"/>
                                        <p:tgtEl>
                                          <p:spTgt spid="260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00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009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0099">
                                            <p:txEl>
                                              <p:pRg st="1" end="1"/>
                                            </p:txEl>
                                          </p:spTgt>
                                        </p:tgtEl>
                                        <p:attrNameLst>
                                          <p:attrName>style.visibility</p:attrName>
                                        </p:attrNameLst>
                                      </p:cBhvr>
                                      <p:to>
                                        <p:strVal val="visible"/>
                                      </p:to>
                                    </p:set>
                                    <p:anim calcmode="lin" valueType="num">
                                      <p:cBhvr>
                                        <p:cTn id="12" dur="500" fill="hold"/>
                                        <p:tgtEl>
                                          <p:spTgt spid="2600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6009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6009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 calcmode="lin" valueType="num">
                                      <p:cBhvr>
                                        <p:cTn id="17" dur="500" fill="hold"/>
                                        <p:tgtEl>
                                          <p:spTgt spid="26009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009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60099">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60099">
                                            <p:txEl>
                                              <p:pRg st="3" end="3"/>
                                            </p:txEl>
                                          </p:spTgt>
                                        </p:tgtEl>
                                        <p:attrNameLst>
                                          <p:attrName>style.visibility</p:attrName>
                                        </p:attrNameLst>
                                      </p:cBhvr>
                                      <p:to>
                                        <p:strVal val="visible"/>
                                      </p:to>
                                    </p:set>
                                    <p:anim calcmode="lin" valueType="num">
                                      <p:cBhvr>
                                        <p:cTn id="22" dur="500" fill="hold"/>
                                        <p:tgtEl>
                                          <p:spTgt spid="26009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60099">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60099">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60099">
                                            <p:txEl>
                                              <p:pRg st="4" end="4"/>
                                            </p:txEl>
                                          </p:spTgt>
                                        </p:tgtEl>
                                        <p:attrNameLst>
                                          <p:attrName>style.visibility</p:attrName>
                                        </p:attrNameLst>
                                      </p:cBhvr>
                                      <p:to>
                                        <p:strVal val="visible"/>
                                      </p:to>
                                    </p:set>
                                    <p:anim calcmode="lin" valueType="num">
                                      <p:cBhvr>
                                        <p:cTn id="27" dur="500" fill="hold"/>
                                        <p:tgtEl>
                                          <p:spTgt spid="26009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6009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60099">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60099">
                                            <p:txEl>
                                              <p:pRg st="5" end="5"/>
                                            </p:txEl>
                                          </p:spTgt>
                                        </p:tgtEl>
                                        <p:attrNameLst>
                                          <p:attrName>style.visibility</p:attrName>
                                        </p:attrNameLst>
                                      </p:cBhvr>
                                      <p:to>
                                        <p:strVal val="visible"/>
                                      </p:to>
                                    </p:set>
                                    <p:anim calcmode="lin" valueType="num">
                                      <p:cBhvr>
                                        <p:cTn id="32" dur="500" fill="hold"/>
                                        <p:tgtEl>
                                          <p:spTgt spid="26009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60099">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60099">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60099">
                                            <p:txEl>
                                              <p:pRg st="6" end="6"/>
                                            </p:txEl>
                                          </p:spTgt>
                                        </p:tgtEl>
                                        <p:attrNameLst>
                                          <p:attrName>style.visibility</p:attrName>
                                        </p:attrNameLst>
                                      </p:cBhvr>
                                      <p:to>
                                        <p:strVal val="visible"/>
                                      </p:to>
                                    </p:set>
                                    <p:anim calcmode="lin" valueType="num">
                                      <p:cBhvr>
                                        <p:cTn id="37" dur="500" fill="hold"/>
                                        <p:tgtEl>
                                          <p:spTgt spid="260099">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60099">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60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39738"/>
            <a:ext cx="7010400" cy="757237"/>
          </a:xfrm>
        </p:spPr>
        <p:txBody>
          <a:bodyPr>
            <a:normAutofit/>
          </a:bodyPr>
          <a:lstStyle/>
          <a:p>
            <a:pPr eaLnBrk="1" hangingPunct="1">
              <a:defRPr/>
            </a:pPr>
            <a:r>
              <a:rPr lang="en-GB" sz="3600" dirty="0" smtClean="0">
                <a:solidFill>
                  <a:srgbClr val="333399"/>
                </a:solidFill>
                <a:latin typeface="Arial" pitchFamily="34" charset="0"/>
                <a:cs typeface="Arial" pitchFamily="34" charset="0"/>
              </a:rPr>
              <a:t>Reasons for Reviewing</a:t>
            </a:r>
            <a:endParaRPr lang="en-US" sz="3600" dirty="0" smtClean="0">
              <a:solidFill>
                <a:srgbClr val="333399"/>
              </a:solidFill>
              <a:latin typeface="Arial" pitchFamily="34" charset="0"/>
              <a:cs typeface="Arial" pitchFamily="34" charset="0"/>
            </a:endParaRPr>
          </a:p>
        </p:txBody>
      </p:sp>
      <p:pic>
        <p:nvPicPr>
          <p:cNvPr id="34818" name="Picture 2"/>
          <p:cNvPicPr>
            <a:picLocks noChangeAspect="1" noChangeArrowheads="1"/>
          </p:cNvPicPr>
          <p:nvPr/>
        </p:nvPicPr>
        <p:blipFill>
          <a:blip r:embed="rId2"/>
          <a:srcRect/>
          <a:stretch>
            <a:fillRect/>
          </a:stretch>
        </p:blipFill>
        <p:spPr bwMode="auto">
          <a:xfrm>
            <a:off x="173038" y="1203325"/>
            <a:ext cx="7135812" cy="4745038"/>
          </a:xfrm>
          <a:prstGeom prst="rect">
            <a:avLst/>
          </a:prstGeom>
          <a:noFill/>
          <a:ln w="9525">
            <a:noFill/>
            <a:miter lim="800000"/>
            <a:headEnd/>
            <a:tailEnd/>
          </a:ln>
        </p:spPr>
      </p:pic>
      <p:sp>
        <p:nvSpPr>
          <p:cNvPr id="34819" name="Rectangle 4"/>
          <p:cNvSpPr>
            <a:spLocks noChangeArrowheads="1"/>
          </p:cNvSpPr>
          <p:nvPr/>
        </p:nvSpPr>
        <p:spPr bwMode="auto">
          <a:xfrm>
            <a:off x="250825" y="5949950"/>
            <a:ext cx="3109913" cy="368300"/>
          </a:xfrm>
          <a:prstGeom prst="rect">
            <a:avLst/>
          </a:prstGeom>
          <a:noFill/>
          <a:ln w="9525">
            <a:noFill/>
            <a:miter lim="800000"/>
            <a:headEnd/>
            <a:tailEnd/>
          </a:ln>
        </p:spPr>
        <p:txBody>
          <a:bodyPr wrap="none">
            <a:spAutoFit/>
          </a:bodyPr>
          <a:lstStyle/>
          <a:p>
            <a:r>
              <a:rPr lang="en-GB">
                <a:solidFill>
                  <a:srgbClr val="006699"/>
                </a:solidFill>
              </a:rPr>
              <a:t>(Peer Review Survey 2009)</a:t>
            </a:r>
            <a:endParaRPr lang="en-US">
              <a:solidFill>
                <a:srgbClr val="0066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511175"/>
            <a:ext cx="7010400" cy="757238"/>
          </a:xfrm>
        </p:spPr>
        <p:txBody>
          <a:bodyPr>
            <a:normAutofit/>
          </a:bodyPr>
          <a:lstStyle/>
          <a:p>
            <a:pPr eaLnBrk="1" hangingPunct="1">
              <a:defRPr/>
            </a:pPr>
            <a:r>
              <a:rPr lang="en-GB" sz="3600" dirty="0" smtClean="0">
                <a:solidFill>
                  <a:srgbClr val="333399"/>
                </a:solidFill>
                <a:latin typeface="Arial" pitchFamily="34" charset="0"/>
                <a:cs typeface="Arial" pitchFamily="34" charset="0"/>
              </a:rPr>
              <a:t>Reviewing Generally</a:t>
            </a:r>
            <a:endParaRPr lang="en-US" sz="3600" dirty="0" smtClean="0">
              <a:solidFill>
                <a:srgbClr val="333399"/>
              </a:solidFill>
              <a:latin typeface="Arial" pitchFamily="34" charset="0"/>
              <a:cs typeface="Arial" pitchFamily="34" charset="0"/>
            </a:endParaRPr>
          </a:p>
        </p:txBody>
      </p:sp>
      <p:pic>
        <p:nvPicPr>
          <p:cNvPr id="35842" name="Picture 3"/>
          <p:cNvPicPr>
            <a:picLocks noChangeAspect="1" noChangeArrowheads="1"/>
          </p:cNvPicPr>
          <p:nvPr/>
        </p:nvPicPr>
        <p:blipFill>
          <a:blip r:embed="rId2"/>
          <a:srcRect/>
          <a:stretch>
            <a:fillRect/>
          </a:stretch>
        </p:blipFill>
        <p:spPr bwMode="auto">
          <a:xfrm>
            <a:off x="179388" y="1196975"/>
            <a:ext cx="6769100" cy="4672013"/>
          </a:xfrm>
          <a:prstGeom prst="rect">
            <a:avLst/>
          </a:prstGeom>
          <a:noFill/>
          <a:ln w="9525">
            <a:noFill/>
            <a:miter lim="800000"/>
            <a:headEnd/>
            <a:tailEnd/>
          </a:ln>
        </p:spPr>
      </p:pic>
      <p:sp>
        <p:nvSpPr>
          <p:cNvPr id="35843" name="Rectangle 7"/>
          <p:cNvSpPr>
            <a:spLocks noChangeArrowheads="1"/>
          </p:cNvSpPr>
          <p:nvPr/>
        </p:nvSpPr>
        <p:spPr bwMode="auto">
          <a:xfrm>
            <a:off x="250825" y="5949950"/>
            <a:ext cx="3109913" cy="368300"/>
          </a:xfrm>
          <a:prstGeom prst="rect">
            <a:avLst/>
          </a:prstGeom>
          <a:noFill/>
          <a:ln w="9525">
            <a:noFill/>
            <a:miter lim="800000"/>
            <a:headEnd/>
            <a:tailEnd/>
          </a:ln>
        </p:spPr>
        <p:txBody>
          <a:bodyPr wrap="none">
            <a:spAutoFit/>
          </a:bodyPr>
          <a:lstStyle/>
          <a:p>
            <a:r>
              <a:rPr lang="en-GB">
                <a:solidFill>
                  <a:srgbClr val="006699"/>
                </a:solidFill>
              </a:rPr>
              <a:t>(Peer Review Survey 2009)</a:t>
            </a:r>
            <a:endParaRPr lang="en-US">
              <a:solidFill>
                <a:srgbClr val="0066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8750"/>
            <a:ext cx="8229600" cy="1143000"/>
          </a:xfrm>
        </p:spPr>
        <p:txBody>
          <a:bodyPr>
            <a:normAutofit/>
          </a:bodyPr>
          <a:lstStyle/>
          <a:p>
            <a:pPr algn="r" eaLnBrk="1" hangingPunct="1">
              <a:defRPr/>
            </a:pPr>
            <a:r>
              <a:rPr lang="en-GB" sz="4000" dirty="0" smtClean="0">
                <a:solidFill>
                  <a:srgbClr val="333399"/>
                </a:solidFill>
                <a:latin typeface="Arial" pitchFamily="34" charset="0"/>
                <a:cs typeface="Arial" pitchFamily="34" charset="0"/>
              </a:rPr>
              <a:t>Reasons for </a:t>
            </a:r>
            <a:r>
              <a:rPr lang="en-GB" sz="3600" dirty="0" smtClean="0">
                <a:solidFill>
                  <a:srgbClr val="333399"/>
                </a:solidFill>
                <a:latin typeface="Arial" pitchFamily="34" charset="0"/>
                <a:cs typeface="Arial" pitchFamily="34" charset="0"/>
              </a:rPr>
              <a:t>Declining to Review</a:t>
            </a:r>
            <a:endParaRPr lang="en-US" sz="4000" dirty="0" smtClean="0">
              <a:solidFill>
                <a:srgbClr val="333399"/>
              </a:solidFill>
              <a:latin typeface="Arial" pitchFamily="34" charset="0"/>
              <a:cs typeface="Arial" pitchFamily="34" charset="0"/>
            </a:endParaRPr>
          </a:p>
        </p:txBody>
      </p:sp>
      <p:pic>
        <p:nvPicPr>
          <p:cNvPr id="36866" name="Picture 2"/>
          <p:cNvPicPr>
            <a:picLocks noChangeAspect="1" noChangeArrowheads="1"/>
          </p:cNvPicPr>
          <p:nvPr/>
        </p:nvPicPr>
        <p:blipFill>
          <a:blip r:embed="rId2"/>
          <a:srcRect/>
          <a:stretch>
            <a:fillRect/>
          </a:stretch>
        </p:blipFill>
        <p:spPr bwMode="auto">
          <a:xfrm>
            <a:off x="34925" y="1268413"/>
            <a:ext cx="6408738" cy="4733925"/>
          </a:xfrm>
          <a:prstGeom prst="rect">
            <a:avLst/>
          </a:prstGeom>
          <a:noFill/>
          <a:ln w="9525">
            <a:noFill/>
            <a:miter lim="800000"/>
            <a:headEnd/>
            <a:tailEnd/>
          </a:ln>
        </p:spPr>
      </p:pic>
      <p:sp>
        <p:nvSpPr>
          <p:cNvPr id="36867" name="Rectangle 6"/>
          <p:cNvSpPr>
            <a:spLocks noChangeArrowheads="1"/>
          </p:cNvSpPr>
          <p:nvPr/>
        </p:nvSpPr>
        <p:spPr bwMode="auto">
          <a:xfrm>
            <a:off x="250825" y="5949950"/>
            <a:ext cx="3109913" cy="368300"/>
          </a:xfrm>
          <a:prstGeom prst="rect">
            <a:avLst/>
          </a:prstGeom>
          <a:noFill/>
          <a:ln w="9525">
            <a:noFill/>
            <a:miter lim="800000"/>
            <a:headEnd/>
            <a:tailEnd/>
          </a:ln>
        </p:spPr>
        <p:txBody>
          <a:bodyPr wrap="none">
            <a:spAutoFit/>
          </a:bodyPr>
          <a:lstStyle/>
          <a:p>
            <a:r>
              <a:rPr lang="en-GB">
                <a:solidFill>
                  <a:srgbClr val="006699"/>
                </a:solidFill>
              </a:rPr>
              <a:t>(Peer Review Survey 2009)</a:t>
            </a:r>
            <a:endParaRPr lang="en-US">
              <a:solidFill>
                <a:srgbClr val="0066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74638"/>
            <a:ext cx="8229600" cy="1143000"/>
          </a:xfrm>
        </p:spPr>
        <p:txBody>
          <a:bodyPr>
            <a:normAutofit/>
          </a:bodyPr>
          <a:lstStyle/>
          <a:p>
            <a:pPr eaLnBrk="1" hangingPunct="1">
              <a:defRPr/>
            </a:pPr>
            <a:r>
              <a:rPr lang="en-GB" sz="3600" dirty="0" smtClean="0">
                <a:solidFill>
                  <a:srgbClr val="333399"/>
                </a:solidFill>
                <a:latin typeface="Arial" pitchFamily="34" charset="0"/>
                <a:cs typeface="Arial" pitchFamily="34" charset="0"/>
              </a:rPr>
              <a:t>Purpose of Peer Review</a:t>
            </a:r>
            <a:endParaRPr lang="en-US" sz="3600" dirty="0" smtClean="0">
              <a:solidFill>
                <a:srgbClr val="333399"/>
              </a:solidFill>
              <a:latin typeface="Arial" pitchFamily="34" charset="0"/>
              <a:cs typeface="Arial" pitchFamily="34" charset="0"/>
            </a:endParaRPr>
          </a:p>
        </p:txBody>
      </p:sp>
      <p:pic>
        <p:nvPicPr>
          <p:cNvPr id="37890" name="Picture 2"/>
          <p:cNvPicPr>
            <a:picLocks noChangeAspect="1" noChangeArrowheads="1"/>
          </p:cNvPicPr>
          <p:nvPr/>
        </p:nvPicPr>
        <p:blipFill>
          <a:blip r:embed="rId2"/>
          <a:srcRect/>
          <a:stretch>
            <a:fillRect/>
          </a:stretch>
        </p:blipFill>
        <p:spPr bwMode="auto">
          <a:xfrm>
            <a:off x="107950" y="1341438"/>
            <a:ext cx="7200900" cy="4633912"/>
          </a:xfrm>
          <a:prstGeom prst="rect">
            <a:avLst/>
          </a:prstGeom>
          <a:noFill/>
          <a:ln w="9525">
            <a:noFill/>
            <a:miter lim="800000"/>
            <a:headEnd/>
            <a:tailEnd/>
          </a:ln>
        </p:spPr>
      </p:pic>
      <p:sp>
        <p:nvSpPr>
          <p:cNvPr id="37891" name="Rectangle 6"/>
          <p:cNvSpPr>
            <a:spLocks noChangeArrowheads="1"/>
          </p:cNvSpPr>
          <p:nvPr/>
        </p:nvSpPr>
        <p:spPr bwMode="auto">
          <a:xfrm>
            <a:off x="250825" y="5949950"/>
            <a:ext cx="3109913" cy="368300"/>
          </a:xfrm>
          <a:prstGeom prst="rect">
            <a:avLst/>
          </a:prstGeom>
          <a:noFill/>
          <a:ln w="9525">
            <a:noFill/>
            <a:miter lim="800000"/>
            <a:headEnd/>
            <a:tailEnd/>
          </a:ln>
        </p:spPr>
        <p:txBody>
          <a:bodyPr wrap="none">
            <a:spAutoFit/>
          </a:bodyPr>
          <a:lstStyle/>
          <a:p>
            <a:r>
              <a:rPr lang="en-GB">
                <a:solidFill>
                  <a:srgbClr val="006699"/>
                </a:solidFill>
              </a:rPr>
              <a:t>(Peer Review Survey 2009)</a:t>
            </a:r>
            <a:endParaRPr lang="en-US">
              <a:solidFill>
                <a:srgbClr val="0066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584200"/>
            <a:ext cx="7010400" cy="757238"/>
          </a:xfrm>
        </p:spPr>
        <p:txBody>
          <a:bodyPr>
            <a:normAutofit/>
          </a:bodyPr>
          <a:lstStyle/>
          <a:p>
            <a:pPr eaLnBrk="1" hangingPunct="1">
              <a:defRPr/>
            </a:pPr>
            <a:r>
              <a:rPr lang="en-GB" sz="3600" dirty="0" smtClean="0">
                <a:solidFill>
                  <a:srgbClr val="333399"/>
                </a:solidFill>
                <a:latin typeface="Arial" pitchFamily="34" charset="0"/>
                <a:cs typeface="Arial" pitchFamily="34" charset="0"/>
              </a:rPr>
              <a:t>Time taken to review</a:t>
            </a:r>
            <a:endParaRPr lang="en-US" sz="3600" dirty="0" smtClean="0">
              <a:solidFill>
                <a:srgbClr val="333399"/>
              </a:solidFill>
              <a:latin typeface="Arial" pitchFamily="34" charset="0"/>
              <a:cs typeface="Arial" pitchFamily="34" charset="0"/>
            </a:endParaRPr>
          </a:p>
        </p:txBody>
      </p:sp>
      <p:pic>
        <p:nvPicPr>
          <p:cNvPr id="38914" name="Picture 2"/>
          <p:cNvPicPr>
            <a:picLocks noChangeAspect="1" noChangeArrowheads="1"/>
          </p:cNvPicPr>
          <p:nvPr/>
        </p:nvPicPr>
        <p:blipFill>
          <a:blip r:embed="rId2"/>
          <a:srcRect/>
          <a:stretch>
            <a:fillRect/>
          </a:stretch>
        </p:blipFill>
        <p:spPr bwMode="auto">
          <a:xfrm>
            <a:off x="106363" y="1689100"/>
            <a:ext cx="8353425" cy="4476750"/>
          </a:xfrm>
          <a:prstGeom prst="rect">
            <a:avLst/>
          </a:prstGeom>
          <a:noFill/>
          <a:ln w="9525">
            <a:noFill/>
            <a:miter lim="800000"/>
            <a:headEnd/>
            <a:tailEnd/>
          </a:ln>
        </p:spPr>
      </p:pic>
      <p:sp>
        <p:nvSpPr>
          <p:cNvPr id="38915" name="Rectangle 6"/>
          <p:cNvSpPr>
            <a:spLocks noChangeArrowheads="1"/>
          </p:cNvSpPr>
          <p:nvPr/>
        </p:nvSpPr>
        <p:spPr bwMode="auto">
          <a:xfrm>
            <a:off x="250825" y="6083300"/>
            <a:ext cx="3109913" cy="369888"/>
          </a:xfrm>
          <a:prstGeom prst="rect">
            <a:avLst/>
          </a:prstGeom>
          <a:noFill/>
          <a:ln w="9525">
            <a:noFill/>
            <a:miter lim="800000"/>
            <a:headEnd/>
            <a:tailEnd/>
          </a:ln>
        </p:spPr>
        <p:txBody>
          <a:bodyPr wrap="none">
            <a:spAutoFit/>
          </a:bodyPr>
          <a:lstStyle/>
          <a:p>
            <a:r>
              <a:rPr lang="en-GB">
                <a:solidFill>
                  <a:srgbClr val="006699"/>
                </a:solidFill>
              </a:rPr>
              <a:t>(Peer Review Survey 2009)</a:t>
            </a:r>
            <a:endParaRPr lang="en-US">
              <a:solidFill>
                <a:srgbClr val="0066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GB" sz="3600" dirty="0" smtClean="0">
                <a:solidFill>
                  <a:srgbClr val="333399"/>
                </a:solidFill>
                <a:latin typeface="Arial" pitchFamily="34" charset="0"/>
                <a:cs typeface="Arial" pitchFamily="34" charset="0"/>
              </a:rPr>
              <a:t>Collaboration during Review</a:t>
            </a:r>
            <a:endParaRPr lang="en-US" sz="3600" dirty="0" smtClean="0">
              <a:solidFill>
                <a:srgbClr val="333399"/>
              </a:solidFill>
              <a:latin typeface="Arial" pitchFamily="34" charset="0"/>
              <a:cs typeface="Arial" pitchFamily="34" charset="0"/>
            </a:endParaRPr>
          </a:p>
        </p:txBody>
      </p:sp>
      <p:pic>
        <p:nvPicPr>
          <p:cNvPr id="39938" name="Picture 2"/>
          <p:cNvPicPr>
            <a:picLocks noChangeAspect="1" noChangeArrowheads="1"/>
          </p:cNvPicPr>
          <p:nvPr/>
        </p:nvPicPr>
        <p:blipFill>
          <a:blip r:embed="rId2"/>
          <a:srcRect/>
          <a:stretch>
            <a:fillRect/>
          </a:stretch>
        </p:blipFill>
        <p:spPr bwMode="auto">
          <a:xfrm>
            <a:off x="250825" y="1733550"/>
            <a:ext cx="7858125" cy="3905250"/>
          </a:xfrm>
          <a:prstGeom prst="rect">
            <a:avLst/>
          </a:prstGeom>
          <a:noFill/>
          <a:ln w="9525">
            <a:noFill/>
            <a:miter lim="800000"/>
            <a:headEnd/>
            <a:tailEnd/>
          </a:ln>
        </p:spPr>
      </p:pic>
      <p:sp>
        <p:nvSpPr>
          <p:cNvPr id="39939" name="Rectangle 6"/>
          <p:cNvSpPr>
            <a:spLocks noChangeArrowheads="1"/>
          </p:cNvSpPr>
          <p:nvPr/>
        </p:nvSpPr>
        <p:spPr bwMode="auto">
          <a:xfrm>
            <a:off x="250825" y="5949950"/>
            <a:ext cx="3109913" cy="368300"/>
          </a:xfrm>
          <a:prstGeom prst="rect">
            <a:avLst/>
          </a:prstGeom>
          <a:noFill/>
          <a:ln w="9525">
            <a:noFill/>
            <a:miter lim="800000"/>
            <a:headEnd/>
            <a:tailEnd/>
          </a:ln>
        </p:spPr>
        <p:txBody>
          <a:bodyPr wrap="none">
            <a:spAutoFit/>
          </a:bodyPr>
          <a:lstStyle/>
          <a:p>
            <a:r>
              <a:rPr lang="en-GB">
                <a:solidFill>
                  <a:srgbClr val="006699"/>
                </a:solidFill>
              </a:rPr>
              <a:t>(Peer Review Survey 2009)</a:t>
            </a:r>
            <a:endParaRPr lang="en-US">
              <a:solidFill>
                <a:srgbClr val="0066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0"/>
          </p:nvPr>
        </p:nvSpPr>
        <p:spPr>
          <a:noFill/>
        </p:spPr>
        <p:txBody>
          <a:bodyPr/>
          <a:lstStyle/>
          <a:p>
            <a:fld id="{7C3DF5B7-F0B7-4067-81BB-C9F56EED9493}" type="slidenum">
              <a:rPr lang="en-US" smtClean="0">
                <a:cs typeface="Arial" charset="0"/>
              </a:rPr>
              <a:pPr/>
              <a:t>17</a:t>
            </a:fld>
            <a:endParaRPr lang="en-US" smtClean="0">
              <a:cs typeface="Arial" charset="0"/>
            </a:endParaRPr>
          </a:p>
        </p:txBody>
      </p:sp>
      <p:sp>
        <p:nvSpPr>
          <p:cNvPr id="261122" name="Rectangle 2"/>
          <p:cNvSpPr>
            <a:spLocks noGrp="1" noChangeArrowheads="1"/>
          </p:cNvSpPr>
          <p:nvPr>
            <p:ph type="title"/>
          </p:nvPr>
        </p:nvSpPr>
        <p:spPr/>
        <p:txBody>
          <a:bodyPr/>
          <a:lstStyle/>
          <a:p>
            <a:pPr eaLnBrk="1" hangingPunct="1">
              <a:defRPr/>
            </a:pPr>
            <a:r>
              <a:rPr lang="en-GB"/>
              <a:t>Considerations upon being asked to review</a:t>
            </a:r>
            <a:endParaRPr lang="en-US"/>
          </a:p>
        </p:txBody>
      </p:sp>
      <p:sp>
        <p:nvSpPr>
          <p:cNvPr id="261146" name="Rectangle 26"/>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wrap="none" anchor="ctr">
            <a:spAutoFit/>
          </a:bodyPr>
          <a:lstStyle/>
          <a:p>
            <a:endParaRPr lang="ru-RU"/>
          </a:p>
        </p:txBody>
      </p:sp>
      <p:sp>
        <p:nvSpPr>
          <p:cNvPr id="261123" name="Rectangle 3"/>
          <p:cNvSpPr>
            <a:spLocks noGrp="1" noChangeArrowheads="1"/>
          </p:cNvSpPr>
          <p:nvPr>
            <p:ph type="body" idx="1"/>
          </p:nvPr>
        </p:nvSpPr>
        <p:spPr>
          <a:xfrm>
            <a:off x="685800" y="1295400"/>
            <a:ext cx="7086600" cy="4724400"/>
          </a:xfrm>
        </p:spPr>
        <p:txBody>
          <a:bodyPr/>
          <a:lstStyle/>
          <a:p>
            <a:pPr eaLnBrk="1" hangingPunct="1">
              <a:lnSpc>
                <a:spcPct val="80000"/>
              </a:lnSpc>
            </a:pPr>
            <a:endParaRPr lang="en-GB" sz="2800" b="0" smtClean="0">
              <a:solidFill>
                <a:srgbClr val="333399"/>
              </a:solidFill>
            </a:endParaRPr>
          </a:p>
          <a:p>
            <a:pPr eaLnBrk="1" hangingPunct="1">
              <a:lnSpc>
                <a:spcPct val="80000"/>
              </a:lnSpc>
            </a:pPr>
            <a:r>
              <a:rPr lang="en-GB" sz="2800" smtClean="0">
                <a:solidFill>
                  <a:srgbClr val="333399"/>
                </a:solidFill>
              </a:rPr>
              <a:t>Expertise/ competence to review the article</a:t>
            </a:r>
          </a:p>
          <a:p>
            <a:pPr lvl="1" eaLnBrk="1" hangingPunct="1">
              <a:lnSpc>
                <a:spcPct val="80000"/>
              </a:lnSpc>
            </a:pPr>
            <a:endParaRPr lang="en-GB" smtClean="0">
              <a:solidFill>
                <a:srgbClr val="333399"/>
              </a:solidFill>
            </a:endParaRPr>
          </a:p>
          <a:p>
            <a:pPr eaLnBrk="1" hangingPunct="1">
              <a:lnSpc>
                <a:spcPct val="80000"/>
              </a:lnSpc>
            </a:pPr>
            <a:r>
              <a:rPr lang="en-GB" sz="2800" smtClean="0">
                <a:solidFill>
                  <a:srgbClr val="333399"/>
                </a:solidFill>
              </a:rPr>
              <a:t>Necessary amount of time</a:t>
            </a:r>
          </a:p>
          <a:p>
            <a:pPr lvl="1" eaLnBrk="1" hangingPunct="1">
              <a:lnSpc>
                <a:spcPct val="80000"/>
              </a:lnSpc>
            </a:pPr>
            <a:r>
              <a:rPr lang="en-GB" sz="2400" smtClean="0">
                <a:solidFill>
                  <a:srgbClr val="292929"/>
                </a:solidFill>
              </a:rPr>
              <a:t>Reviewing can be time consuming</a:t>
            </a:r>
          </a:p>
          <a:p>
            <a:pPr lvl="1" eaLnBrk="1" hangingPunct="1">
              <a:lnSpc>
                <a:spcPct val="80000"/>
              </a:lnSpc>
            </a:pPr>
            <a:r>
              <a:rPr lang="en-GB" sz="2400" smtClean="0">
                <a:solidFill>
                  <a:srgbClr val="292929"/>
                </a:solidFill>
              </a:rPr>
              <a:t>Deadline stipulated by Editor may be soon</a:t>
            </a:r>
            <a:r>
              <a:rPr lang="en-GB" sz="2400" smtClean="0">
                <a:solidFill>
                  <a:srgbClr val="333399"/>
                </a:solidFill>
              </a:rPr>
              <a:t> </a:t>
            </a:r>
          </a:p>
          <a:p>
            <a:pPr eaLnBrk="1" hangingPunct="1">
              <a:lnSpc>
                <a:spcPct val="80000"/>
              </a:lnSpc>
            </a:pPr>
            <a:endParaRPr lang="en-GB" sz="2400" smtClean="0">
              <a:solidFill>
                <a:srgbClr val="333399"/>
              </a:solidFill>
            </a:endParaRPr>
          </a:p>
          <a:p>
            <a:pPr eaLnBrk="1" hangingPunct="1">
              <a:lnSpc>
                <a:spcPct val="80000"/>
              </a:lnSpc>
            </a:pPr>
            <a:r>
              <a:rPr lang="en-GB" sz="2800" smtClean="0">
                <a:solidFill>
                  <a:srgbClr val="333399"/>
                </a:solidFill>
              </a:rPr>
              <a:t>Conflicts of Interest</a:t>
            </a:r>
          </a:p>
          <a:p>
            <a:pPr lvl="1" eaLnBrk="1" hangingPunct="1">
              <a:lnSpc>
                <a:spcPct val="80000"/>
              </a:lnSpc>
            </a:pPr>
            <a:r>
              <a:rPr lang="en-GB" sz="2400" smtClean="0">
                <a:solidFill>
                  <a:srgbClr val="292929"/>
                </a:solidFill>
              </a:rPr>
              <a:t>Examples: </a:t>
            </a:r>
          </a:p>
          <a:p>
            <a:pPr lvl="2" eaLnBrk="1" hangingPunct="1">
              <a:lnSpc>
                <a:spcPct val="80000"/>
              </a:lnSpc>
            </a:pPr>
            <a:r>
              <a:rPr lang="en-GB" smtClean="0">
                <a:solidFill>
                  <a:srgbClr val="292929"/>
                </a:solidFill>
              </a:rPr>
              <a:t>if you work in the same department or institute as one of the authors</a:t>
            </a:r>
          </a:p>
          <a:p>
            <a:pPr lvl="2" eaLnBrk="1" hangingPunct="1">
              <a:lnSpc>
                <a:spcPct val="80000"/>
              </a:lnSpc>
            </a:pPr>
            <a:r>
              <a:rPr lang="en-GB" smtClean="0">
                <a:solidFill>
                  <a:srgbClr val="292929"/>
                </a:solidFill>
              </a:rPr>
              <a:t>worked on a paper previously with an author </a:t>
            </a:r>
          </a:p>
          <a:p>
            <a:pPr lvl="2" eaLnBrk="1" hangingPunct="1">
              <a:lnSpc>
                <a:spcPct val="80000"/>
              </a:lnSpc>
            </a:pPr>
            <a:r>
              <a:rPr lang="en-GB" smtClean="0">
                <a:solidFill>
                  <a:srgbClr val="292929"/>
                </a:solidFill>
              </a:rPr>
              <a:t>have a professional or financial connection to the article</a:t>
            </a:r>
            <a:endParaRPr lang="en-US" smtClean="0">
              <a:solidFill>
                <a:srgbClr val="292929"/>
              </a:solidFill>
            </a:endParaRPr>
          </a:p>
        </p:txBody>
      </p:sp>
      <p:grpSp>
        <p:nvGrpSpPr>
          <p:cNvPr id="261132" name="Group 12"/>
          <p:cNvGrpSpPr>
            <a:grpSpLocks/>
          </p:cNvGrpSpPr>
          <p:nvPr/>
        </p:nvGrpSpPr>
        <p:grpSpPr bwMode="auto">
          <a:xfrm>
            <a:off x="914400" y="53975"/>
            <a:ext cx="7315200" cy="6727825"/>
            <a:chOff x="576" y="34"/>
            <a:chExt cx="4608" cy="4238"/>
          </a:xfrm>
        </p:grpSpPr>
        <p:pic>
          <p:nvPicPr>
            <p:cNvPr id="40977" name="Picture 10"/>
            <p:cNvPicPr>
              <a:picLocks noChangeAspect="1" noChangeArrowheads="1"/>
            </p:cNvPicPr>
            <p:nvPr/>
          </p:nvPicPr>
          <p:blipFill>
            <a:blip r:embed="rId3"/>
            <a:srcRect/>
            <a:stretch>
              <a:fillRect/>
            </a:stretch>
          </p:blipFill>
          <p:spPr bwMode="auto">
            <a:xfrm>
              <a:off x="576" y="34"/>
              <a:ext cx="4608" cy="4238"/>
            </a:xfrm>
            <a:prstGeom prst="rect">
              <a:avLst/>
            </a:prstGeom>
            <a:noFill/>
            <a:ln w="25400">
              <a:solidFill>
                <a:schemeClr val="tx1"/>
              </a:solidFill>
              <a:miter lim="800000"/>
              <a:headEnd/>
              <a:tailEnd/>
            </a:ln>
          </p:spPr>
        </p:pic>
        <p:sp>
          <p:nvSpPr>
            <p:cNvPr id="40978" name="Text Box 11"/>
            <p:cNvSpPr txBox="1">
              <a:spLocks noChangeArrowheads="1"/>
            </p:cNvSpPr>
            <p:nvPr/>
          </p:nvSpPr>
          <p:spPr bwMode="auto">
            <a:xfrm>
              <a:off x="2736" y="96"/>
              <a:ext cx="2304" cy="249"/>
            </a:xfrm>
            <a:prstGeom prst="rect">
              <a:avLst/>
            </a:prstGeom>
            <a:solidFill>
              <a:srgbClr val="FFCC99"/>
            </a:solidFill>
            <a:ln w="28575">
              <a:solidFill>
                <a:srgbClr val="333399"/>
              </a:solidFill>
              <a:miter lim="800000"/>
              <a:headEnd/>
              <a:tailEnd/>
            </a:ln>
          </p:spPr>
          <p:txBody>
            <a:bodyPr>
              <a:spAutoFit/>
            </a:bodyPr>
            <a:lstStyle/>
            <a:p>
              <a:pPr algn="ctr">
                <a:spcBef>
                  <a:spcPct val="50000"/>
                </a:spcBef>
              </a:pPr>
              <a:r>
                <a:rPr lang="en-US">
                  <a:latin typeface="Arial Narrow" pitchFamily="34" charset="0"/>
                </a:rPr>
                <a:t>Sample invitation to review</a:t>
              </a:r>
              <a:endParaRPr lang="en-GB">
                <a:latin typeface="Arial Narrow" pitchFamily="34" charset="0"/>
              </a:endParaRPr>
            </a:p>
          </p:txBody>
        </p:sp>
      </p:grpSp>
      <p:grpSp>
        <p:nvGrpSpPr>
          <p:cNvPr id="261145" name="Group 25"/>
          <p:cNvGrpSpPr>
            <a:grpSpLocks/>
          </p:cNvGrpSpPr>
          <p:nvPr/>
        </p:nvGrpSpPr>
        <p:grpSpPr bwMode="auto">
          <a:xfrm>
            <a:off x="76200" y="990600"/>
            <a:ext cx="9067800" cy="5486400"/>
            <a:chOff x="48" y="624"/>
            <a:chExt cx="5712" cy="3456"/>
          </a:xfrm>
        </p:grpSpPr>
        <p:sp>
          <p:nvSpPr>
            <p:cNvPr id="40967" name="Line 14"/>
            <p:cNvSpPr>
              <a:spLocks noChangeShapeType="1"/>
            </p:cNvSpPr>
            <p:nvPr/>
          </p:nvSpPr>
          <p:spPr bwMode="auto">
            <a:xfrm>
              <a:off x="2919" y="3264"/>
              <a:ext cx="1728" cy="0"/>
            </a:xfrm>
            <a:prstGeom prst="line">
              <a:avLst/>
            </a:prstGeom>
            <a:noFill/>
            <a:ln w="28575">
              <a:solidFill>
                <a:srgbClr val="333399"/>
              </a:solidFill>
              <a:round/>
              <a:headEnd/>
              <a:tailEnd/>
            </a:ln>
          </p:spPr>
          <p:txBody>
            <a:bodyPr>
              <a:spAutoFit/>
            </a:bodyPr>
            <a:lstStyle/>
            <a:p>
              <a:endParaRPr lang="ru-RU"/>
            </a:p>
          </p:txBody>
        </p:sp>
        <p:sp>
          <p:nvSpPr>
            <p:cNvPr id="40968" name="Line 15"/>
            <p:cNvSpPr>
              <a:spLocks noChangeShapeType="1"/>
            </p:cNvSpPr>
            <p:nvPr/>
          </p:nvSpPr>
          <p:spPr bwMode="auto">
            <a:xfrm>
              <a:off x="1104" y="3408"/>
              <a:ext cx="1248" cy="0"/>
            </a:xfrm>
            <a:prstGeom prst="line">
              <a:avLst/>
            </a:prstGeom>
            <a:noFill/>
            <a:ln w="28575">
              <a:solidFill>
                <a:srgbClr val="333399"/>
              </a:solidFill>
              <a:round/>
              <a:headEnd/>
              <a:tailEnd/>
            </a:ln>
          </p:spPr>
          <p:txBody>
            <a:bodyPr>
              <a:spAutoFit/>
            </a:bodyPr>
            <a:lstStyle/>
            <a:p>
              <a:endParaRPr lang="ru-RU"/>
            </a:p>
          </p:txBody>
        </p:sp>
        <p:sp>
          <p:nvSpPr>
            <p:cNvPr id="40969" name="Line 16"/>
            <p:cNvSpPr>
              <a:spLocks noChangeShapeType="1"/>
            </p:cNvSpPr>
            <p:nvPr/>
          </p:nvSpPr>
          <p:spPr bwMode="auto">
            <a:xfrm>
              <a:off x="2016" y="3408"/>
              <a:ext cx="2592" cy="0"/>
            </a:xfrm>
            <a:prstGeom prst="line">
              <a:avLst/>
            </a:prstGeom>
            <a:noFill/>
            <a:ln w="28575">
              <a:solidFill>
                <a:srgbClr val="333399"/>
              </a:solidFill>
              <a:round/>
              <a:headEnd/>
              <a:tailEnd/>
            </a:ln>
          </p:spPr>
          <p:txBody>
            <a:bodyPr>
              <a:spAutoFit/>
            </a:bodyPr>
            <a:lstStyle/>
            <a:p>
              <a:endParaRPr lang="ru-RU"/>
            </a:p>
          </p:txBody>
        </p:sp>
        <p:sp>
          <p:nvSpPr>
            <p:cNvPr id="40970" name="Line 17"/>
            <p:cNvSpPr>
              <a:spLocks noChangeShapeType="1"/>
            </p:cNvSpPr>
            <p:nvPr/>
          </p:nvSpPr>
          <p:spPr bwMode="auto">
            <a:xfrm>
              <a:off x="1104" y="3552"/>
              <a:ext cx="1776" cy="0"/>
            </a:xfrm>
            <a:prstGeom prst="line">
              <a:avLst/>
            </a:prstGeom>
            <a:noFill/>
            <a:ln w="28575">
              <a:solidFill>
                <a:srgbClr val="333399"/>
              </a:solidFill>
              <a:round/>
              <a:headEnd/>
              <a:tailEnd/>
            </a:ln>
          </p:spPr>
          <p:txBody>
            <a:bodyPr>
              <a:spAutoFit/>
            </a:bodyPr>
            <a:lstStyle/>
            <a:p>
              <a:endParaRPr lang="ru-RU"/>
            </a:p>
          </p:txBody>
        </p:sp>
        <p:sp>
          <p:nvSpPr>
            <p:cNvPr id="40971" name="AutoShape 18"/>
            <p:cNvSpPr>
              <a:spLocks/>
            </p:cNvSpPr>
            <p:nvPr/>
          </p:nvSpPr>
          <p:spPr bwMode="auto">
            <a:xfrm>
              <a:off x="1008" y="3168"/>
              <a:ext cx="96" cy="432"/>
            </a:xfrm>
            <a:prstGeom prst="leftBrace">
              <a:avLst>
                <a:gd name="adj1" fmla="val 37500"/>
                <a:gd name="adj2" fmla="val 50000"/>
              </a:avLst>
            </a:prstGeom>
            <a:noFill/>
            <a:ln w="28575">
              <a:solidFill>
                <a:srgbClr val="333399"/>
              </a:solidFill>
              <a:round/>
              <a:headEnd/>
              <a:tailEnd/>
            </a:ln>
          </p:spPr>
          <p:txBody>
            <a:bodyPr wrap="none" anchor="ctr">
              <a:spAutoFit/>
            </a:bodyPr>
            <a:lstStyle/>
            <a:p>
              <a:endParaRPr lang="ru-RU"/>
            </a:p>
          </p:txBody>
        </p:sp>
        <p:sp>
          <p:nvSpPr>
            <p:cNvPr id="40972" name="AutoShape 19"/>
            <p:cNvSpPr>
              <a:spLocks noChangeArrowheads="1"/>
            </p:cNvSpPr>
            <p:nvPr/>
          </p:nvSpPr>
          <p:spPr bwMode="auto">
            <a:xfrm>
              <a:off x="48" y="3600"/>
              <a:ext cx="816" cy="480"/>
            </a:xfrm>
            <a:prstGeom prst="wedgeRoundRectCallout">
              <a:avLst>
                <a:gd name="adj1" fmla="val 62009"/>
                <a:gd name="adj2" fmla="val -89583"/>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Stipulated deadline</a:t>
              </a:r>
              <a:endParaRPr lang="en-GB">
                <a:latin typeface="Arial Narrow" pitchFamily="34" charset="0"/>
              </a:endParaRPr>
            </a:p>
          </p:txBody>
        </p:sp>
        <p:sp>
          <p:nvSpPr>
            <p:cNvPr id="40973" name="AutoShape 20"/>
            <p:cNvSpPr>
              <a:spLocks/>
            </p:cNvSpPr>
            <p:nvPr/>
          </p:nvSpPr>
          <p:spPr bwMode="auto">
            <a:xfrm>
              <a:off x="4608" y="1584"/>
              <a:ext cx="192" cy="1200"/>
            </a:xfrm>
            <a:prstGeom prst="rightBrace">
              <a:avLst>
                <a:gd name="adj1" fmla="val 52083"/>
                <a:gd name="adj2" fmla="val 50000"/>
              </a:avLst>
            </a:prstGeom>
            <a:noFill/>
            <a:ln w="28575">
              <a:solidFill>
                <a:srgbClr val="333399"/>
              </a:solidFill>
              <a:round/>
              <a:headEnd/>
              <a:tailEnd/>
            </a:ln>
          </p:spPr>
          <p:txBody>
            <a:bodyPr wrap="none" anchor="ctr">
              <a:spAutoFit/>
            </a:bodyPr>
            <a:lstStyle/>
            <a:p>
              <a:endParaRPr lang="ru-RU"/>
            </a:p>
          </p:txBody>
        </p:sp>
        <p:sp>
          <p:nvSpPr>
            <p:cNvPr id="40974" name="AutoShape 21"/>
            <p:cNvSpPr>
              <a:spLocks noChangeArrowheads="1"/>
            </p:cNvSpPr>
            <p:nvPr/>
          </p:nvSpPr>
          <p:spPr bwMode="auto">
            <a:xfrm>
              <a:off x="4800" y="2496"/>
              <a:ext cx="960" cy="672"/>
            </a:xfrm>
            <a:prstGeom prst="wedgeRoundRectCallout">
              <a:avLst>
                <a:gd name="adj1" fmla="val -47500"/>
                <a:gd name="adj2" fmla="val -97023"/>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Specific reviewing instructions</a:t>
              </a:r>
              <a:endParaRPr lang="en-GB">
                <a:latin typeface="Arial Narrow" pitchFamily="34" charset="0"/>
              </a:endParaRPr>
            </a:p>
          </p:txBody>
        </p:sp>
        <p:sp>
          <p:nvSpPr>
            <p:cNvPr id="40975" name="AutoShape 23"/>
            <p:cNvSpPr>
              <a:spLocks noChangeArrowheads="1"/>
            </p:cNvSpPr>
            <p:nvPr/>
          </p:nvSpPr>
          <p:spPr bwMode="auto">
            <a:xfrm>
              <a:off x="96" y="1344"/>
              <a:ext cx="912" cy="816"/>
            </a:xfrm>
            <a:prstGeom prst="wedgeRoundRectCallout">
              <a:avLst>
                <a:gd name="adj1" fmla="val 47806"/>
                <a:gd name="adj2" fmla="val -83088"/>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Invitation to review and mission of the journal</a:t>
              </a:r>
              <a:endParaRPr lang="en-GB">
                <a:latin typeface="Arial Narrow" pitchFamily="34" charset="0"/>
              </a:endParaRPr>
            </a:p>
          </p:txBody>
        </p:sp>
        <p:sp>
          <p:nvSpPr>
            <p:cNvPr id="40976" name="AutoShape 24"/>
            <p:cNvSpPr>
              <a:spLocks/>
            </p:cNvSpPr>
            <p:nvPr/>
          </p:nvSpPr>
          <p:spPr bwMode="auto">
            <a:xfrm>
              <a:off x="1008" y="624"/>
              <a:ext cx="96" cy="816"/>
            </a:xfrm>
            <a:prstGeom prst="leftBrace">
              <a:avLst>
                <a:gd name="adj1" fmla="val 70833"/>
                <a:gd name="adj2" fmla="val 50000"/>
              </a:avLst>
            </a:prstGeom>
            <a:noFill/>
            <a:ln w="28575">
              <a:solidFill>
                <a:srgbClr val="333399"/>
              </a:solidFill>
              <a:round/>
              <a:headEnd/>
              <a:tailEnd/>
            </a:ln>
          </p:spPr>
          <p:txBody>
            <a:bodyPr wrap="none" anchor="ctr">
              <a:spAutoFit/>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1123">
                                            <p:txEl>
                                              <p:pRg st="1" end="1"/>
                                            </p:txEl>
                                          </p:spTgt>
                                        </p:tgtEl>
                                        <p:attrNameLst>
                                          <p:attrName>style.visibility</p:attrName>
                                        </p:attrNameLst>
                                      </p:cBhvr>
                                      <p:to>
                                        <p:strVal val="visible"/>
                                      </p:to>
                                    </p:set>
                                    <p:anim calcmode="lin" valueType="num">
                                      <p:cBhvr>
                                        <p:cTn id="7" dur="500" fill="hold"/>
                                        <p:tgtEl>
                                          <p:spTgt spid="261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6112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1123">
                                            <p:txEl>
                                              <p:pRg st="3" end="3"/>
                                            </p:txEl>
                                          </p:spTgt>
                                        </p:tgtEl>
                                        <p:attrNameLst>
                                          <p:attrName>style.visibility</p:attrName>
                                        </p:attrNameLst>
                                      </p:cBhvr>
                                      <p:to>
                                        <p:strVal val="visible"/>
                                      </p:to>
                                    </p:set>
                                    <p:anim calcmode="lin" valueType="num">
                                      <p:cBhvr>
                                        <p:cTn id="11" dur="500" fill="hold"/>
                                        <p:tgtEl>
                                          <p:spTgt spid="26112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261123">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1123">
                                            <p:txEl>
                                              <p:pRg st="4" end="4"/>
                                            </p:txEl>
                                          </p:spTgt>
                                        </p:tgtEl>
                                        <p:attrNameLst>
                                          <p:attrName>style.visibility</p:attrName>
                                        </p:attrNameLst>
                                      </p:cBhvr>
                                      <p:to>
                                        <p:strVal val="visible"/>
                                      </p:to>
                                    </p:set>
                                    <p:anim calcmode="lin" valueType="num">
                                      <p:cBhvr>
                                        <p:cTn id="15" dur="500" fill="hold"/>
                                        <p:tgtEl>
                                          <p:spTgt spid="26112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261123">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61123">
                                            <p:txEl>
                                              <p:pRg st="5" end="5"/>
                                            </p:txEl>
                                          </p:spTgt>
                                        </p:tgtEl>
                                        <p:attrNameLst>
                                          <p:attrName>style.visibility</p:attrName>
                                        </p:attrNameLst>
                                      </p:cBhvr>
                                      <p:to>
                                        <p:strVal val="visible"/>
                                      </p:to>
                                    </p:set>
                                    <p:anim calcmode="lin" valueType="num">
                                      <p:cBhvr>
                                        <p:cTn id="19" dur="500" fill="hold"/>
                                        <p:tgtEl>
                                          <p:spTgt spid="26112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61123">
                                            <p:txEl>
                                              <p:pRg st="5" end="5"/>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61123">
                                            <p:txEl>
                                              <p:pRg st="7" end="7"/>
                                            </p:txEl>
                                          </p:spTgt>
                                        </p:tgtEl>
                                        <p:attrNameLst>
                                          <p:attrName>style.visibility</p:attrName>
                                        </p:attrNameLst>
                                      </p:cBhvr>
                                      <p:to>
                                        <p:strVal val="visible"/>
                                      </p:to>
                                    </p:set>
                                    <p:anim calcmode="lin" valueType="num">
                                      <p:cBhvr>
                                        <p:cTn id="23" dur="500" fill="hold"/>
                                        <p:tgtEl>
                                          <p:spTgt spid="261123">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261123">
                                            <p:txEl>
                                              <p:pRg st="7" end="7"/>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61123">
                                            <p:txEl>
                                              <p:pRg st="8" end="8"/>
                                            </p:txEl>
                                          </p:spTgt>
                                        </p:tgtEl>
                                        <p:attrNameLst>
                                          <p:attrName>style.visibility</p:attrName>
                                        </p:attrNameLst>
                                      </p:cBhvr>
                                      <p:to>
                                        <p:strVal val="visible"/>
                                      </p:to>
                                    </p:set>
                                    <p:anim calcmode="lin" valueType="num">
                                      <p:cBhvr>
                                        <p:cTn id="27" dur="500" fill="hold"/>
                                        <p:tgtEl>
                                          <p:spTgt spid="261123">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261123">
                                            <p:txEl>
                                              <p:pRg st="8" end="8"/>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61123">
                                            <p:txEl>
                                              <p:pRg st="9" end="9"/>
                                            </p:txEl>
                                          </p:spTgt>
                                        </p:tgtEl>
                                        <p:attrNameLst>
                                          <p:attrName>style.visibility</p:attrName>
                                        </p:attrNameLst>
                                      </p:cBhvr>
                                      <p:to>
                                        <p:strVal val="visible"/>
                                      </p:to>
                                    </p:set>
                                    <p:anim calcmode="lin" valueType="num">
                                      <p:cBhvr>
                                        <p:cTn id="31" dur="500" fill="hold"/>
                                        <p:tgtEl>
                                          <p:spTgt spid="261123">
                                            <p:txEl>
                                              <p:pRg st="9" end="9"/>
                                            </p:txEl>
                                          </p:spTgt>
                                        </p:tgtEl>
                                        <p:attrNameLst>
                                          <p:attrName>ppt_w</p:attrName>
                                        </p:attrNameLst>
                                      </p:cBhvr>
                                      <p:tavLst>
                                        <p:tav tm="0">
                                          <p:val>
                                            <p:fltVal val="0"/>
                                          </p:val>
                                        </p:tav>
                                        <p:tav tm="100000">
                                          <p:val>
                                            <p:strVal val="#ppt_w"/>
                                          </p:val>
                                        </p:tav>
                                      </p:tavLst>
                                    </p:anim>
                                    <p:anim calcmode="lin" valueType="num">
                                      <p:cBhvr>
                                        <p:cTn id="32" dur="500" fill="hold"/>
                                        <p:tgtEl>
                                          <p:spTgt spid="261123">
                                            <p:txEl>
                                              <p:pRg st="9" end="9"/>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61123">
                                            <p:txEl>
                                              <p:pRg st="10" end="10"/>
                                            </p:txEl>
                                          </p:spTgt>
                                        </p:tgtEl>
                                        <p:attrNameLst>
                                          <p:attrName>style.visibility</p:attrName>
                                        </p:attrNameLst>
                                      </p:cBhvr>
                                      <p:to>
                                        <p:strVal val="visible"/>
                                      </p:to>
                                    </p:set>
                                    <p:anim calcmode="lin" valueType="num">
                                      <p:cBhvr>
                                        <p:cTn id="35" dur="500" fill="hold"/>
                                        <p:tgtEl>
                                          <p:spTgt spid="26112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261123">
                                            <p:txEl>
                                              <p:pRg st="10" end="10"/>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61123">
                                            <p:txEl>
                                              <p:pRg st="11" end="11"/>
                                            </p:txEl>
                                          </p:spTgt>
                                        </p:tgtEl>
                                        <p:attrNameLst>
                                          <p:attrName>style.visibility</p:attrName>
                                        </p:attrNameLst>
                                      </p:cBhvr>
                                      <p:to>
                                        <p:strVal val="visible"/>
                                      </p:to>
                                    </p:set>
                                    <p:anim calcmode="lin" valueType="num">
                                      <p:cBhvr>
                                        <p:cTn id="39" dur="500" fill="hold"/>
                                        <p:tgtEl>
                                          <p:spTgt spid="261123">
                                            <p:txEl>
                                              <p:pRg st="11" end="11"/>
                                            </p:txEl>
                                          </p:spTgt>
                                        </p:tgtEl>
                                        <p:attrNameLst>
                                          <p:attrName>ppt_w</p:attrName>
                                        </p:attrNameLst>
                                      </p:cBhvr>
                                      <p:tavLst>
                                        <p:tav tm="0">
                                          <p:val>
                                            <p:fltVal val="0"/>
                                          </p:val>
                                        </p:tav>
                                        <p:tav tm="100000">
                                          <p:val>
                                            <p:strVal val="#ppt_w"/>
                                          </p:val>
                                        </p:tav>
                                      </p:tavLst>
                                    </p:anim>
                                    <p:anim calcmode="lin" valueType="num">
                                      <p:cBhvr>
                                        <p:cTn id="40" dur="500" fill="hold"/>
                                        <p:tgtEl>
                                          <p:spTgt spid="261123">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261132"/>
                                        </p:tgtEl>
                                        <p:attrNameLst>
                                          <p:attrName>style.visibility</p:attrName>
                                        </p:attrNameLst>
                                      </p:cBhvr>
                                      <p:to>
                                        <p:strVal val="visible"/>
                                      </p:to>
                                    </p:set>
                                    <p:anim calcmode="lin" valueType="num">
                                      <p:cBhvr>
                                        <p:cTn id="45" dur="500" fill="hold"/>
                                        <p:tgtEl>
                                          <p:spTgt spid="261132"/>
                                        </p:tgtEl>
                                        <p:attrNameLst>
                                          <p:attrName>ppt_w</p:attrName>
                                        </p:attrNameLst>
                                      </p:cBhvr>
                                      <p:tavLst>
                                        <p:tav tm="0">
                                          <p:val>
                                            <p:fltVal val="0"/>
                                          </p:val>
                                        </p:tav>
                                        <p:tav tm="100000">
                                          <p:val>
                                            <p:strVal val="#ppt_w"/>
                                          </p:val>
                                        </p:tav>
                                      </p:tavLst>
                                    </p:anim>
                                    <p:anim calcmode="lin" valueType="num">
                                      <p:cBhvr>
                                        <p:cTn id="46" dur="500" fill="hold"/>
                                        <p:tgtEl>
                                          <p:spTgt spid="261132"/>
                                        </p:tgtEl>
                                        <p:attrNameLst>
                                          <p:attrName>ppt_h</p:attrName>
                                        </p:attrNameLst>
                                      </p:cBhvr>
                                      <p:tavLst>
                                        <p:tav tm="0">
                                          <p:val>
                                            <p:fltVal val="0"/>
                                          </p:val>
                                        </p:tav>
                                        <p:tav tm="100000">
                                          <p:val>
                                            <p:strVal val="#ppt_h"/>
                                          </p:val>
                                        </p:tav>
                                      </p:tavLst>
                                    </p:anim>
                                  </p:childTnLst>
                                </p:cTn>
                              </p:par>
                              <p:par>
                                <p:cTn id="47" presetID="1" presetClass="entr" presetSubtype="0" fill="hold" grpId="0" nodeType="withEffect">
                                  <p:stCondLst>
                                    <p:cond delay="0"/>
                                  </p:stCondLst>
                                  <p:childTnLst>
                                    <p:set>
                                      <p:cBhvr>
                                        <p:cTn id="48" dur="1" fill="hold">
                                          <p:stCondLst>
                                            <p:cond delay="0"/>
                                          </p:stCondLst>
                                        </p:cTn>
                                        <p:tgtEl>
                                          <p:spTgt spid="261146"/>
                                        </p:tgtEl>
                                        <p:attrNameLst>
                                          <p:attrName>style.visibility</p:attrName>
                                        </p:attrNameLst>
                                      </p:cBhvr>
                                      <p:to>
                                        <p:strVal val="visible"/>
                                      </p:to>
                                    </p:set>
                                  </p:childTnLst>
                                </p:cTn>
                              </p:par>
                              <p:par>
                                <p:cTn id="49" presetID="23" presetClass="entr" presetSubtype="16" fill="hold" nodeType="withEffect">
                                  <p:stCondLst>
                                    <p:cond delay="0"/>
                                  </p:stCondLst>
                                  <p:childTnLst>
                                    <p:set>
                                      <p:cBhvr>
                                        <p:cTn id="50" dur="1" fill="hold">
                                          <p:stCondLst>
                                            <p:cond delay="0"/>
                                          </p:stCondLst>
                                        </p:cTn>
                                        <p:tgtEl>
                                          <p:spTgt spid="261145"/>
                                        </p:tgtEl>
                                        <p:attrNameLst>
                                          <p:attrName>style.visibility</p:attrName>
                                        </p:attrNameLst>
                                      </p:cBhvr>
                                      <p:to>
                                        <p:strVal val="visible"/>
                                      </p:to>
                                    </p:set>
                                    <p:anim calcmode="lin" valueType="num">
                                      <p:cBhvr>
                                        <p:cTn id="51" dur="500" fill="hold"/>
                                        <p:tgtEl>
                                          <p:spTgt spid="261145"/>
                                        </p:tgtEl>
                                        <p:attrNameLst>
                                          <p:attrName>ppt_w</p:attrName>
                                        </p:attrNameLst>
                                      </p:cBhvr>
                                      <p:tavLst>
                                        <p:tav tm="0">
                                          <p:val>
                                            <p:fltVal val="0"/>
                                          </p:val>
                                        </p:tav>
                                        <p:tav tm="100000">
                                          <p:val>
                                            <p:strVal val="#ppt_w"/>
                                          </p:val>
                                        </p:tav>
                                      </p:tavLst>
                                    </p:anim>
                                    <p:anim calcmode="lin" valueType="num">
                                      <p:cBhvr>
                                        <p:cTn id="52" dur="500" fill="hold"/>
                                        <p:tgtEl>
                                          <p:spTgt spid="26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46" grpId="0" animBg="1"/>
      <p:bldP spid="2611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p:txBody>
          <a:bodyPr/>
          <a:lstStyle/>
          <a:p>
            <a:pPr eaLnBrk="1" hangingPunct="1">
              <a:defRPr/>
            </a:pPr>
            <a:r>
              <a:rPr lang="en-GB"/>
              <a:t>How do I carry out a proper and thorough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6482"/>
                                        </p:tgtEl>
                                        <p:attrNameLst>
                                          <p:attrName>style.visibility</p:attrName>
                                        </p:attrNameLst>
                                      </p:cBhvr>
                                      <p:to>
                                        <p:strVal val="visible"/>
                                      </p:to>
                                    </p:set>
                                    <p:anim calcmode="lin" valueType="num">
                                      <p:cBhvr>
                                        <p:cTn id="7" dur="500" fill="hold"/>
                                        <p:tgtEl>
                                          <p:spTgt spid="276482"/>
                                        </p:tgtEl>
                                        <p:attrNameLst>
                                          <p:attrName>ppt_w</p:attrName>
                                        </p:attrNameLst>
                                      </p:cBhvr>
                                      <p:tavLst>
                                        <p:tav tm="0">
                                          <p:val>
                                            <p:fltVal val="0"/>
                                          </p:val>
                                        </p:tav>
                                        <p:tav tm="100000">
                                          <p:val>
                                            <p:strVal val="#ppt_w"/>
                                          </p:val>
                                        </p:tav>
                                      </p:tavLst>
                                    </p:anim>
                                    <p:anim calcmode="lin" valueType="num">
                                      <p:cBhvr>
                                        <p:cTn id="8" dur="500" fill="hold"/>
                                        <p:tgtEl>
                                          <p:spTgt spid="276482"/>
                                        </p:tgtEl>
                                        <p:attrNameLst>
                                          <p:attrName>ppt_h</p:attrName>
                                        </p:attrNameLst>
                                      </p:cBhvr>
                                      <p:tavLst>
                                        <p:tav tm="0">
                                          <p:val>
                                            <p:fltVal val="0"/>
                                          </p:val>
                                        </p:tav>
                                        <p:tav tm="100000">
                                          <p:val>
                                            <p:strVal val="#ppt_h"/>
                                          </p:val>
                                        </p:tav>
                                      </p:tavLst>
                                    </p:anim>
                                    <p:animEffect transition="in" filter="fade">
                                      <p:cBhvr>
                                        <p:cTn id="9" dur="500"/>
                                        <p:tgtEl>
                                          <p:spTgt spid="276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0"/>
          </p:nvPr>
        </p:nvSpPr>
        <p:spPr>
          <a:noFill/>
        </p:spPr>
        <p:txBody>
          <a:bodyPr/>
          <a:lstStyle/>
          <a:p>
            <a:fld id="{A66FCDA0-77E9-4BB9-8C6A-386EFC23D2F0}" type="slidenum">
              <a:rPr lang="en-US" smtClean="0">
                <a:cs typeface="Arial" charset="0"/>
              </a:rPr>
              <a:pPr/>
              <a:t>19</a:t>
            </a:fld>
            <a:endParaRPr lang="en-US" smtClean="0">
              <a:cs typeface="Arial" charset="0"/>
            </a:endParaRPr>
          </a:p>
        </p:txBody>
      </p:sp>
      <p:sp>
        <p:nvSpPr>
          <p:cNvPr id="271437" name="Rectangle 77"/>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wrap="none" anchor="ctr">
            <a:spAutoFit/>
          </a:bodyPr>
          <a:lstStyle/>
          <a:p>
            <a:endParaRPr lang="ru-RU"/>
          </a:p>
        </p:txBody>
      </p:sp>
      <p:sp>
        <p:nvSpPr>
          <p:cNvPr id="271365" name="Rectangle 5"/>
          <p:cNvSpPr>
            <a:spLocks noGrp="1" noChangeArrowheads="1"/>
          </p:cNvSpPr>
          <p:nvPr>
            <p:ph type="title"/>
          </p:nvPr>
        </p:nvSpPr>
        <p:spPr/>
        <p:txBody>
          <a:bodyPr/>
          <a:lstStyle/>
          <a:p>
            <a:pPr eaLnBrk="1" hangingPunct="1">
              <a:defRPr/>
            </a:pPr>
            <a:r>
              <a:rPr lang="en-GB" dirty="0"/>
              <a:t>Overview of Peer Review Process</a:t>
            </a:r>
          </a:p>
        </p:txBody>
      </p:sp>
      <p:sp>
        <p:nvSpPr>
          <p:cNvPr id="271435" name="Rectangle 75"/>
          <p:cNvSpPr>
            <a:spLocks noGrp="1" noChangeArrowheads="1"/>
          </p:cNvSpPr>
          <p:nvPr>
            <p:ph type="body" idx="1"/>
          </p:nvPr>
        </p:nvSpPr>
        <p:spPr/>
        <p:txBody>
          <a:bodyPr/>
          <a:lstStyle/>
          <a:p>
            <a:pPr eaLnBrk="1" hangingPunct="1"/>
            <a:r>
              <a:rPr lang="en-US" smtClean="0">
                <a:solidFill>
                  <a:srgbClr val="333399"/>
                </a:solidFill>
              </a:rPr>
              <a:t>Possible reviewer recommendations</a:t>
            </a:r>
          </a:p>
          <a:p>
            <a:pPr lvl="1" eaLnBrk="1" hangingPunct="1"/>
            <a:r>
              <a:rPr lang="en-GB" smtClean="0">
                <a:solidFill>
                  <a:srgbClr val="292929"/>
                </a:solidFill>
              </a:rPr>
              <a:t>Rejected </a:t>
            </a:r>
            <a:r>
              <a:rPr lang="en-GB" b="0" smtClean="0">
                <a:solidFill>
                  <a:srgbClr val="292929"/>
                </a:solidFill>
              </a:rPr>
              <a:t>due to poor quality of research, major flaws in the paper, or out of scope</a:t>
            </a:r>
            <a:endParaRPr lang="en-US" b="0" smtClean="0">
              <a:solidFill>
                <a:srgbClr val="292929"/>
              </a:solidFill>
            </a:endParaRPr>
          </a:p>
          <a:p>
            <a:pPr lvl="1" eaLnBrk="1" hangingPunct="1"/>
            <a:endParaRPr lang="en-GB" smtClean="0">
              <a:solidFill>
                <a:srgbClr val="292929"/>
              </a:solidFill>
            </a:endParaRPr>
          </a:p>
          <a:p>
            <a:pPr lvl="1" eaLnBrk="1" hangingPunct="1"/>
            <a:r>
              <a:rPr lang="en-GB" smtClean="0">
                <a:solidFill>
                  <a:srgbClr val="292929"/>
                </a:solidFill>
              </a:rPr>
              <a:t>Accept without revision</a:t>
            </a:r>
          </a:p>
          <a:p>
            <a:pPr lvl="1" eaLnBrk="1" hangingPunct="1"/>
            <a:endParaRPr lang="en-GB" smtClean="0">
              <a:solidFill>
                <a:srgbClr val="292929"/>
              </a:solidFill>
            </a:endParaRPr>
          </a:p>
          <a:p>
            <a:pPr lvl="1" eaLnBrk="1" hangingPunct="1"/>
            <a:r>
              <a:rPr lang="en-GB" smtClean="0">
                <a:solidFill>
                  <a:srgbClr val="292929"/>
                </a:solidFill>
              </a:rPr>
              <a:t>Accept, but needs revision either:</a:t>
            </a:r>
          </a:p>
          <a:p>
            <a:pPr lvl="2" eaLnBrk="1" hangingPunct="1"/>
            <a:r>
              <a:rPr lang="en-GB" smtClean="0">
                <a:solidFill>
                  <a:srgbClr val="292929"/>
                </a:solidFill>
              </a:rPr>
              <a:t>Minor</a:t>
            </a:r>
          </a:p>
          <a:p>
            <a:pPr lvl="2" eaLnBrk="1" hangingPunct="1"/>
            <a:r>
              <a:rPr lang="en-GB" smtClean="0">
                <a:solidFill>
                  <a:srgbClr val="292929"/>
                </a:solidFill>
              </a:rPr>
              <a:t>Major</a:t>
            </a:r>
          </a:p>
          <a:p>
            <a:pPr eaLnBrk="1" hangingPunct="1"/>
            <a:endParaRPr lang="en-GB" smtClean="0">
              <a:solidFill>
                <a:srgbClr val="292929"/>
              </a:solidFill>
            </a:endParaRPr>
          </a:p>
        </p:txBody>
      </p:sp>
      <p:grpSp>
        <p:nvGrpSpPr>
          <p:cNvPr id="271436" name="Group 76"/>
          <p:cNvGrpSpPr>
            <a:grpSpLocks/>
          </p:cNvGrpSpPr>
          <p:nvPr/>
        </p:nvGrpSpPr>
        <p:grpSpPr bwMode="auto">
          <a:xfrm>
            <a:off x="1219200" y="1314450"/>
            <a:ext cx="6629400" cy="5314950"/>
            <a:chOff x="768" y="828"/>
            <a:chExt cx="4176" cy="3348"/>
          </a:xfrm>
        </p:grpSpPr>
        <p:sp>
          <p:nvSpPr>
            <p:cNvPr id="45062" name="Text Box 6"/>
            <p:cNvSpPr txBox="1">
              <a:spLocks noChangeArrowheads="1"/>
            </p:cNvSpPr>
            <p:nvPr/>
          </p:nvSpPr>
          <p:spPr bwMode="auto">
            <a:xfrm>
              <a:off x="1118" y="828"/>
              <a:ext cx="1193" cy="228"/>
            </a:xfrm>
            <a:prstGeom prst="rect">
              <a:avLst/>
            </a:prstGeom>
            <a:solidFill>
              <a:schemeClr val="bg1"/>
            </a:solidFill>
            <a:ln w="25400">
              <a:solidFill>
                <a:srgbClr val="000099"/>
              </a:solidFill>
              <a:miter lim="800000"/>
              <a:headEnd/>
              <a:tailEnd/>
            </a:ln>
          </p:spPr>
          <p:txBody>
            <a:bodyPr wrap="none">
              <a:spAutoFit/>
            </a:bodyPr>
            <a:lstStyle/>
            <a:p>
              <a:r>
                <a:rPr lang="en-GB" sz="1600"/>
                <a:t>Article Submitted</a:t>
              </a:r>
            </a:p>
          </p:txBody>
        </p:sp>
        <p:sp>
          <p:nvSpPr>
            <p:cNvPr id="45063" name="Text Box 7"/>
            <p:cNvSpPr txBox="1">
              <a:spLocks noChangeArrowheads="1"/>
            </p:cNvSpPr>
            <p:nvPr/>
          </p:nvSpPr>
          <p:spPr bwMode="auto">
            <a:xfrm>
              <a:off x="900" y="1634"/>
              <a:ext cx="1628" cy="228"/>
            </a:xfrm>
            <a:prstGeom prst="rect">
              <a:avLst/>
            </a:prstGeom>
            <a:solidFill>
              <a:schemeClr val="bg1"/>
            </a:solidFill>
            <a:ln w="25400">
              <a:solidFill>
                <a:srgbClr val="000099"/>
              </a:solidFill>
              <a:miter lim="800000"/>
              <a:headEnd/>
              <a:tailEnd/>
            </a:ln>
          </p:spPr>
          <p:txBody>
            <a:bodyPr wrap="none">
              <a:spAutoFit/>
            </a:bodyPr>
            <a:lstStyle/>
            <a:p>
              <a:r>
                <a:rPr lang="en-GB" sz="1600"/>
                <a:t>Initial Decision by Editor</a:t>
              </a:r>
            </a:p>
          </p:txBody>
        </p:sp>
        <p:sp>
          <p:nvSpPr>
            <p:cNvPr id="45064" name="Text Box 8"/>
            <p:cNvSpPr txBox="1">
              <a:spLocks noChangeArrowheads="1"/>
            </p:cNvSpPr>
            <p:nvPr/>
          </p:nvSpPr>
          <p:spPr bwMode="auto">
            <a:xfrm>
              <a:off x="922" y="1231"/>
              <a:ext cx="1584" cy="228"/>
            </a:xfrm>
            <a:prstGeom prst="rect">
              <a:avLst/>
            </a:prstGeom>
            <a:solidFill>
              <a:schemeClr val="bg1"/>
            </a:solidFill>
            <a:ln w="25400">
              <a:solidFill>
                <a:srgbClr val="000099"/>
              </a:solidFill>
              <a:miter lim="800000"/>
              <a:headEnd/>
              <a:tailEnd/>
            </a:ln>
          </p:spPr>
          <p:txBody>
            <a:bodyPr wrap="none">
              <a:spAutoFit/>
            </a:bodyPr>
            <a:lstStyle/>
            <a:p>
              <a:r>
                <a:rPr lang="en-GB" sz="1600"/>
                <a:t>Confirmation of Receipt</a:t>
              </a:r>
            </a:p>
          </p:txBody>
        </p:sp>
        <p:sp>
          <p:nvSpPr>
            <p:cNvPr id="45065" name="Text Box 10"/>
            <p:cNvSpPr txBox="1">
              <a:spLocks noChangeArrowheads="1"/>
            </p:cNvSpPr>
            <p:nvPr/>
          </p:nvSpPr>
          <p:spPr bwMode="auto">
            <a:xfrm>
              <a:off x="1639" y="2052"/>
              <a:ext cx="1185" cy="228"/>
            </a:xfrm>
            <a:prstGeom prst="rect">
              <a:avLst/>
            </a:prstGeom>
            <a:solidFill>
              <a:schemeClr val="bg1"/>
            </a:solidFill>
            <a:ln w="25400">
              <a:solidFill>
                <a:srgbClr val="008000"/>
              </a:solidFill>
              <a:miter lim="800000"/>
              <a:headEnd/>
              <a:tailEnd/>
            </a:ln>
          </p:spPr>
          <p:txBody>
            <a:bodyPr wrap="none">
              <a:spAutoFit/>
            </a:bodyPr>
            <a:lstStyle/>
            <a:p>
              <a:r>
                <a:rPr lang="en-GB" sz="1600"/>
                <a:t>Decide to Review</a:t>
              </a:r>
            </a:p>
          </p:txBody>
        </p:sp>
        <p:sp>
          <p:nvSpPr>
            <p:cNvPr id="45066" name="Text Box 11"/>
            <p:cNvSpPr txBox="1">
              <a:spLocks noChangeArrowheads="1"/>
            </p:cNvSpPr>
            <p:nvPr/>
          </p:nvSpPr>
          <p:spPr bwMode="auto">
            <a:xfrm>
              <a:off x="1523" y="2485"/>
              <a:ext cx="1416" cy="247"/>
            </a:xfrm>
            <a:prstGeom prst="rect">
              <a:avLst/>
            </a:prstGeom>
            <a:solidFill>
              <a:schemeClr val="bg1"/>
            </a:solidFill>
            <a:ln w="25400">
              <a:solidFill>
                <a:srgbClr val="008000"/>
              </a:solidFill>
              <a:miter lim="800000"/>
              <a:headEnd/>
              <a:tailEnd/>
            </a:ln>
          </p:spPr>
          <p:txBody>
            <a:bodyPr wrap="none">
              <a:spAutoFit/>
            </a:bodyPr>
            <a:lstStyle/>
            <a:p>
              <a:r>
                <a:rPr lang="en-GB" sz="1600"/>
                <a:t>Reviewers Assigned</a:t>
              </a:r>
              <a:r>
                <a:rPr lang="en-GB" b="0">
                  <a:solidFill>
                    <a:srgbClr val="000000"/>
                  </a:solidFill>
                </a:rPr>
                <a:t> </a:t>
              </a:r>
            </a:p>
          </p:txBody>
        </p:sp>
        <p:sp>
          <p:nvSpPr>
            <p:cNvPr id="45067" name="Text Box 12"/>
            <p:cNvSpPr txBox="1">
              <a:spLocks noChangeArrowheads="1"/>
            </p:cNvSpPr>
            <p:nvPr/>
          </p:nvSpPr>
          <p:spPr bwMode="auto">
            <a:xfrm>
              <a:off x="1432" y="2937"/>
              <a:ext cx="1598" cy="228"/>
            </a:xfrm>
            <a:prstGeom prst="rect">
              <a:avLst/>
            </a:prstGeom>
            <a:solidFill>
              <a:schemeClr val="bg1"/>
            </a:solidFill>
            <a:ln w="25400">
              <a:solidFill>
                <a:srgbClr val="008000"/>
              </a:solidFill>
              <a:miter lim="800000"/>
              <a:headEnd/>
              <a:tailEnd/>
            </a:ln>
          </p:spPr>
          <p:txBody>
            <a:bodyPr wrap="none">
              <a:spAutoFit/>
            </a:bodyPr>
            <a:lstStyle/>
            <a:p>
              <a:r>
                <a:rPr lang="en-GB" sz="1600"/>
                <a:t>Reviewers Accept Invite</a:t>
              </a:r>
            </a:p>
          </p:txBody>
        </p:sp>
        <p:sp>
          <p:nvSpPr>
            <p:cNvPr id="45068" name="Text Box 13"/>
            <p:cNvSpPr txBox="1">
              <a:spLocks noChangeArrowheads="1"/>
            </p:cNvSpPr>
            <p:nvPr/>
          </p:nvSpPr>
          <p:spPr bwMode="auto">
            <a:xfrm>
              <a:off x="1561" y="3370"/>
              <a:ext cx="1341" cy="228"/>
            </a:xfrm>
            <a:prstGeom prst="rect">
              <a:avLst/>
            </a:prstGeom>
            <a:solidFill>
              <a:schemeClr val="bg1"/>
            </a:solidFill>
            <a:ln w="25400">
              <a:solidFill>
                <a:srgbClr val="008000"/>
              </a:solidFill>
              <a:miter lim="800000"/>
              <a:headEnd/>
              <a:tailEnd/>
            </a:ln>
          </p:spPr>
          <p:txBody>
            <a:bodyPr wrap="none">
              <a:spAutoFit/>
            </a:bodyPr>
            <a:lstStyle/>
            <a:p>
              <a:r>
                <a:rPr lang="en-GB" sz="1600"/>
                <a:t>Reviews Completed</a:t>
              </a:r>
            </a:p>
          </p:txBody>
        </p:sp>
        <p:sp>
          <p:nvSpPr>
            <p:cNvPr id="45069" name="Text Box 14"/>
            <p:cNvSpPr txBox="1">
              <a:spLocks noChangeArrowheads="1"/>
            </p:cNvSpPr>
            <p:nvPr/>
          </p:nvSpPr>
          <p:spPr bwMode="auto">
            <a:xfrm>
              <a:off x="1973" y="3948"/>
              <a:ext cx="516" cy="228"/>
            </a:xfrm>
            <a:prstGeom prst="rect">
              <a:avLst/>
            </a:prstGeom>
            <a:solidFill>
              <a:schemeClr val="bg1"/>
            </a:solidFill>
            <a:ln w="25400">
              <a:solidFill>
                <a:srgbClr val="FF0000"/>
              </a:solidFill>
              <a:miter lim="800000"/>
              <a:headEnd/>
              <a:tailEnd/>
            </a:ln>
          </p:spPr>
          <p:txBody>
            <a:bodyPr wrap="none">
              <a:spAutoFit/>
            </a:bodyPr>
            <a:lstStyle/>
            <a:p>
              <a:r>
                <a:rPr lang="en-GB" sz="1600"/>
                <a:t>Reject</a:t>
              </a:r>
            </a:p>
          </p:txBody>
        </p:sp>
        <p:sp>
          <p:nvSpPr>
            <p:cNvPr id="45070" name="Text Box 15"/>
            <p:cNvSpPr txBox="1">
              <a:spLocks noChangeArrowheads="1"/>
            </p:cNvSpPr>
            <p:nvPr/>
          </p:nvSpPr>
          <p:spPr bwMode="auto">
            <a:xfrm>
              <a:off x="4176" y="3084"/>
              <a:ext cx="558" cy="228"/>
            </a:xfrm>
            <a:prstGeom prst="rect">
              <a:avLst/>
            </a:prstGeom>
            <a:solidFill>
              <a:schemeClr val="bg1"/>
            </a:solidFill>
            <a:ln w="25400">
              <a:solidFill>
                <a:srgbClr val="008000"/>
              </a:solidFill>
              <a:miter lim="800000"/>
              <a:headEnd/>
              <a:tailEnd/>
            </a:ln>
          </p:spPr>
          <p:txBody>
            <a:bodyPr wrap="none">
              <a:spAutoFit/>
            </a:bodyPr>
            <a:lstStyle/>
            <a:p>
              <a:r>
                <a:rPr lang="en-GB" sz="1600"/>
                <a:t>Accept</a:t>
              </a:r>
            </a:p>
          </p:txBody>
        </p:sp>
        <p:sp>
          <p:nvSpPr>
            <p:cNvPr id="45071" name="Text Box 23"/>
            <p:cNvSpPr txBox="1">
              <a:spLocks noChangeArrowheads="1"/>
            </p:cNvSpPr>
            <p:nvPr/>
          </p:nvSpPr>
          <p:spPr bwMode="auto">
            <a:xfrm>
              <a:off x="3360" y="2652"/>
              <a:ext cx="1449" cy="228"/>
            </a:xfrm>
            <a:prstGeom prst="rect">
              <a:avLst/>
            </a:prstGeom>
            <a:solidFill>
              <a:schemeClr val="bg1"/>
            </a:solidFill>
            <a:ln w="25400">
              <a:solidFill>
                <a:srgbClr val="000099"/>
              </a:solidFill>
              <a:miter lim="800000"/>
              <a:headEnd/>
              <a:tailEnd/>
            </a:ln>
          </p:spPr>
          <p:txBody>
            <a:bodyPr wrap="none">
              <a:spAutoFit/>
            </a:bodyPr>
            <a:lstStyle/>
            <a:p>
              <a:r>
                <a:rPr lang="en-GB" sz="1600"/>
                <a:t>Notification to Author</a:t>
              </a:r>
            </a:p>
          </p:txBody>
        </p:sp>
        <p:sp>
          <p:nvSpPr>
            <p:cNvPr id="45072" name="Text Box 25"/>
            <p:cNvSpPr txBox="1">
              <a:spLocks noChangeArrowheads="1"/>
            </p:cNvSpPr>
            <p:nvPr/>
          </p:nvSpPr>
          <p:spPr bwMode="auto">
            <a:xfrm>
              <a:off x="3360" y="3084"/>
              <a:ext cx="544" cy="228"/>
            </a:xfrm>
            <a:prstGeom prst="rect">
              <a:avLst/>
            </a:prstGeom>
            <a:solidFill>
              <a:schemeClr val="bg1"/>
            </a:solidFill>
            <a:ln w="25400">
              <a:solidFill>
                <a:srgbClr val="008000"/>
              </a:solidFill>
              <a:miter lim="800000"/>
              <a:headEnd/>
              <a:tailEnd/>
            </a:ln>
          </p:spPr>
          <p:txBody>
            <a:bodyPr wrap="none">
              <a:spAutoFit/>
            </a:bodyPr>
            <a:lstStyle/>
            <a:p>
              <a:r>
                <a:rPr lang="en-GB" sz="1600"/>
                <a:t>Revise</a:t>
              </a:r>
            </a:p>
          </p:txBody>
        </p:sp>
        <p:sp>
          <p:nvSpPr>
            <p:cNvPr id="45073" name="Text Box 26"/>
            <p:cNvSpPr txBox="1">
              <a:spLocks noChangeArrowheads="1"/>
            </p:cNvSpPr>
            <p:nvPr/>
          </p:nvSpPr>
          <p:spPr bwMode="auto">
            <a:xfrm>
              <a:off x="3338" y="828"/>
              <a:ext cx="1606" cy="228"/>
            </a:xfrm>
            <a:prstGeom prst="rect">
              <a:avLst/>
            </a:prstGeom>
            <a:solidFill>
              <a:schemeClr val="bg1"/>
            </a:solidFill>
            <a:ln w="25400">
              <a:solidFill>
                <a:srgbClr val="000099"/>
              </a:solidFill>
              <a:miter lim="800000"/>
              <a:headEnd/>
              <a:tailEnd/>
            </a:ln>
          </p:spPr>
          <p:txBody>
            <a:bodyPr wrap="none">
              <a:spAutoFit/>
            </a:bodyPr>
            <a:lstStyle/>
            <a:p>
              <a:r>
                <a:rPr lang="en-GB" sz="1600"/>
                <a:t>Article sent to Publisher</a:t>
              </a:r>
            </a:p>
          </p:txBody>
        </p:sp>
        <p:sp>
          <p:nvSpPr>
            <p:cNvPr id="45074" name="Text Box 34"/>
            <p:cNvSpPr txBox="1">
              <a:spLocks noChangeArrowheads="1"/>
            </p:cNvSpPr>
            <p:nvPr/>
          </p:nvSpPr>
          <p:spPr bwMode="auto">
            <a:xfrm>
              <a:off x="4386" y="2268"/>
              <a:ext cx="558" cy="228"/>
            </a:xfrm>
            <a:prstGeom prst="rect">
              <a:avLst/>
            </a:prstGeom>
            <a:solidFill>
              <a:schemeClr val="bg1"/>
            </a:solidFill>
            <a:ln w="25400">
              <a:solidFill>
                <a:srgbClr val="000099"/>
              </a:solidFill>
              <a:miter lim="800000"/>
              <a:headEnd/>
              <a:tailEnd/>
            </a:ln>
          </p:spPr>
          <p:txBody>
            <a:bodyPr wrap="none">
              <a:spAutoFit/>
            </a:bodyPr>
            <a:lstStyle/>
            <a:p>
              <a:r>
                <a:rPr lang="en-GB" sz="1600"/>
                <a:t>Accept</a:t>
              </a:r>
            </a:p>
          </p:txBody>
        </p:sp>
        <p:sp>
          <p:nvSpPr>
            <p:cNvPr id="45075" name="Text Box 35"/>
            <p:cNvSpPr txBox="1">
              <a:spLocks noChangeArrowheads="1"/>
            </p:cNvSpPr>
            <p:nvPr/>
          </p:nvSpPr>
          <p:spPr bwMode="auto">
            <a:xfrm>
              <a:off x="3360" y="2268"/>
              <a:ext cx="544" cy="228"/>
            </a:xfrm>
            <a:prstGeom prst="rect">
              <a:avLst/>
            </a:prstGeom>
            <a:solidFill>
              <a:schemeClr val="bg1"/>
            </a:solidFill>
            <a:ln w="25400">
              <a:solidFill>
                <a:srgbClr val="000099"/>
              </a:solidFill>
              <a:miter lim="800000"/>
              <a:headEnd/>
              <a:tailEnd/>
            </a:ln>
          </p:spPr>
          <p:txBody>
            <a:bodyPr wrap="none">
              <a:spAutoFit/>
            </a:bodyPr>
            <a:lstStyle/>
            <a:p>
              <a:r>
                <a:rPr lang="en-GB" sz="1600"/>
                <a:t>Revise</a:t>
              </a:r>
            </a:p>
          </p:txBody>
        </p:sp>
        <p:sp>
          <p:nvSpPr>
            <p:cNvPr id="45076" name="Text Box 38"/>
            <p:cNvSpPr txBox="1">
              <a:spLocks noChangeArrowheads="1"/>
            </p:cNvSpPr>
            <p:nvPr/>
          </p:nvSpPr>
          <p:spPr bwMode="auto">
            <a:xfrm>
              <a:off x="3360" y="1884"/>
              <a:ext cx="1262" cy="228"/>
            </a:xfrm>
            <a:prstGeom prst="rect">
              <a:avLst/>
            </a:prstGeom>
            <a:solidFill>
              <a:schemeClr val="bg1"/>
            </a:solidFill>
            <a:ln w="25400">
              <a:solidFill>
                <a:srgbClr val="000099"/>
              </a:solidFill>
              <a:miter lim="800000"/>
              <a:headEnd/>
              <a:tailEnd/>
            </a:ln>
          </p:spPr>
          <p:txBody>
            <a:bodyPr wrap="none">
              <a:spAutoFit/>
            </a:bodyPr>
            <a:lstStyle/>
            <a:p>
              <a:r>
                <a:rPr lang="en-GB" sz="1600"/>
                <a:t>Revision Received</a:t>
              </a:r>
            </a:p>
          </p:txBody>
        </p:sp>
        <p:sp>
          <p:nvSpPr>
            <p:cNvPr id="45077" name="Text Box 40"/>
            <p:cNvSpPr txBox="1">
              <a:spLocks noChangeArrowheads="1"/>
            </p:cNvSpPr>
            <p:nvPr/>
          </p:nvSpPr>
          <p:spPr bwMode="auto">
            <a:xfrm>
              <a:off x="3360" y="1404"/>
              <a:ext cx="1233" cy="228"/>
            </a:xfrm>
            <a:prstGeom prst="rect">
              <a:avLst/>
            </a:prstGeom>
            <a:solidFill>
              <a:schemeClr val="bg1"/>
            </a:solidFill>
            <a:ln w="25400">
              <a:solidFill>
                <a:srgbClr val="000099"/>
              </a:solidFill>
              <a:miter lim="800000"/>
              <a:headEnd/>
              <a:tailEnd/>
            </a:ln>
          </p:spPr>
          <p:txBody>
            <a:bodyPr wrap="none">
              <a:spAutoFit/>
            </a:bodyPr>
            <a:lstStyle/>
            <a:p>
              <a:r>
                <a:rPr lang="en-GB" sz="1600"/>
                <a:t>Revision Checked</a:t>
              </a:r>
            </a:p>
          </p:txBody>
        </p:sp>
        <p:sp>
          <p:nvSpPr>
            <p:cNvPr id="45078" name="Text Box 51"/>
            <p:cNvSpPr txBox="1">
              <a:spLocks noChangeArrowheads="1"/>
            </p:cNvSpPr>
            <p:nvPr/>
          </p:nvSpPr>
          <p:spPr bwMode="auto">
            <a:xfrm>
              <a:off x="768" y="2052"/>
              <a:ext cx="516" cy="228"/>
            </a:xfrm>
            <a:prstGeom prst="rect">
              <a:avLst/>
            </a:prstGeom>
            <a:solidFill>
              <a:schemeClr val="bg1"/>
            </a:solidFill>
            <a:ln w="25400">
              <a:solidFill>
                <a:srgbClr val="FF0000"/>
              </a:solidFill>
              <a:miter lim="800000"/>
              <a:headEnd/>
              <a:tailEnd/>
            </a:ln>
          </p:spPr>
          <p:txBody>
            <a:bodyPr wrap="none">
              <a:spAutoFit/>
            </a:bodyPr>
            <a:lstStyle/>
            <a:p>
              <a:r>
                <a:rPr lang="en-GB" sz="1600"/>
                <a:t>Reject</a:t>
              </a:r>
            </a:p>
          </p:txBody>
        </p:sp>
        <p:sp>
          <p:nvSpPr>
            <p:cNvPr id="45079" name="Line 52"/>
            <p:cNvSpPr>
              <a:spLocks noChangeShapeType="1"/>
            </p:cNvSpPr>
            <p:nvPr/>
          </p:nvSpPr>
          <p:spPr bwMode="auto">
            <a:xfrm>
              <a:off x="1714" y="1071"/>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80" name="Line 53"/>
            <p:cNvSpPr>
              <a:spLocks noChangeShapeType="1"/>
            </p:cNvSpPr>
            <p:nvPr/>
          </p:nvSpPr>
          <p:spPr bwMode="auto">
            <a:xfrm>
              <a:off x="1714" y="1474"/>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81" name="Line 54"/>
            <p:cNvSpPr>
              <a:spLocks noChangeShapeType="1"/>
            </p:cNvSpPr>
            <p:nvPr/>
          </p:nvSpPr>
          <p:spPr bwMode="auto">
            <a:xfrm>
              <a:off x="1680" y="1851"/>
              <a:ext cx="576" cy="186"/>
            </a:xfrm>
            <a:prstGeom prst="line">
              <a:avLst/>
            </a:prstGeom>
            <a:noFill/>
            <a:ln w="28575">
              <a:solidFill>
                <a:srgbClr val="333399"/>
              </a:solidFill>
              <a:round/>
              <a:headEnd/>
              <a:tailEnd type="triangle" w="med" len="med"/>
            </a:ln>
          </p:spPr>
          <p:txBody>
            <a:bodyPr>
              <a:spAutoFit/>
            </a:bodyPr>
            <a:lstStyle/>
            <a:p>
              <a:endParaRPr lang="ru-RU"/>
            </a:p>
          </p:txBody>
        </p:sp>
        <p:sp>
          <p:nvSpPr>
            <p:cNvPr id="45082" name="Line 55"/>
            <p:cNvSpPr>
              <a:spLocks noChangeShapeType="1"/>
            </p:cNvSpPr>
            <p:nvPr/>
          </p:nvSpPr>
          <p:spPr bwMode="auto">
            <a:xfrm flipH="1">
              <a:off x="1104" y="1863"/>
              <a:ext cx="576" cy="192"/>
            </a:xfrm>
            <a:prstGeom prst="line">
              <a:avLst/>
            </a:prstGeom>
            <a:noFill/>
            <a:ln w="28575">
              <a:solidFill>
                <a:srgbClr val="333399"/>
              </a:solidFill>
              <a:round/>
              <a:headEnd/>
              <a:tailEnd type="triangle" w="med" len="med"/>
            </a:ln>
          </p:spPr>
          <p:txBody>
            <a:bodyPr>
              <a:spAutoFit/>
            </a:bodyPr>
            <a:lstStyle/>
            <a:p>
              <a:endParaRPr lang="ru-RU"/>
            </a:p>
          </p:txBody>
        </p:sp>
        <p:sp>
          <p:nvSpPr>
            <p:cNvPr id="45083" name="Line 56"/>
            <p:cNvSpPr>
              <a:spLocks noChangeShapeType="1"/>
            </p:cNvSpPr>
            <p:nvPr/>
          </p:nvSpPr>
          <p:spPr bwMode="auto">
            <a:xfrm>
              <a:off x="2231" y="2310"/>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84" name="Line 57"/>
            <p:cNvSpPr>
              <a:spLocks noChangeShapeType="1"/>
            </p:cNvSpPr>
            <p:nvPr/>
          </p:nvSpPr>
          <p:spPr bwMode="auto">
            <a:xfrm>
              <a:off x="2231" y="2762"/>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85" name="Line 58"/>
            <p:cNvSpPr>
              <a:spLocks noChangeShapeType="1"/>
            </p:cNvSpPr>
            <p:nvPr/>
          </p:nvSpPr>
          <p:spPr bwMode="auto">
            <a:xfrm>
              <a:off x="2231" y="3196"/>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86" name="Line 59"/>
            <p:cNvSpPr>
              <a:spLocks noChangeShapeType="1"/>
            </p:cNvSpPr>
            <p:nvPr/>
          </p:nvSpPr>
          <p:spPr bwMode="auto">
            <a:xfrm>
              <a:off x="2231" y="3629"/>
              <a:ext cx="0" cy="288"/>
            </a:xfrm>
            <a:prstGeom prst="line">
              <a:avLst/>
            </a:prstGeom>
            <a:noFill/>
            <a:ln w="28575">
              <a:solidFill>
                <a:srgbClr val="333399"/>
              </a:solidFill>
              <a:round/>
              <a:headEnd/>
              <a:tailEnd type="triangle" w="med" len="med"/>
            </a:ln>
          </p:spPr>
          <p:txBody>
            <a:bodyPr>
              <a:spAutoFit/>
            </a:bodyPr>
            <a:lstStyle/>
            <a:p>
              <a:endParaRPr lang="ru-RU"/>
            </a:p>
          </p:txBody>
        </p:sp>
        <p:sp>
          <p:nvSpPr>
            <p:cNvPr id="45087" name="Line 60"/>
            <p:cNvSpPr>
              <a:spLocks noChangeShapeType="1"/>
            </p:cNvSpPr>
            <p:nvPr/>
          </p:nvSpPr>
          <p:spPr bwMode="auto">
            <a:xfrm>
              <a:off x="2928" y="3468"/>
              <a:ext cx="1536" cy="0"/>
            </a:xfrm>
            <a:prstGeom prst="line">
              <a:avLst/>
            </a:prstGeom>
            <a:noFill/>
            <a:ln w="28575">
              <a:solidFill>
                <a:srgbClr val="333399"/>
              </a:solidFill>
              <a:round/>
              <a:headEnd/>
              <a:tailEnd type="triangle" w="med" len="med"/>
            </a:ln>
          </p:spPr>
          <p:txBody>
            <a:bodyPr>
              <a:spAutoFit/>
            </a:bodyPr>
            <a:lstStyle/>
            <a:p>
              <a:endParaRPr lang="ru-RU"/>
            </a:p>
          </p:txBody>
        </p:sp>
        <p:sp>
          <p:nvSpPr>
            <p:cNvPr id="45088" name="Line 61"/>
            <p:cNvSpPr>
              <a:spLocks noChangeShapeType="1"/>
            </p:cNvSpPr>
            <p:nvPr/>
          </p:nvSpPr>
          <p:spPr bwMode="auto">
            <a:xfrm flipV="1">
              <a:off x="3648" y="3324"/>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89" name="Line 62"/>
            <p:cNvSpPr>
              <a:spLocks noChangeShapeType="1"/>
            </p:cNvSpPr>
            <p:nvPr/>
          </p:nvSpPr>
          <p:spPr bwMode="auto">
            <a:xfrm flipV="1">
              <a:off x="4464" y="3324"/>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90" name="Line 63"/>
            <p:cNvSpPr>
              <a:spLocks noChangeShapeType="1"/>
            </p:cNvSpPr>
            <p:nvPr/>
          </p:nvSpPr>
          <p:spPr bwMode="auto">
            <a:xfrm flipV="1">
              <a:off x="3632" y="2892"/>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91" name="Line 64"/>
            <p:cNvSpPr>
              <a:spLocks noChangeShapeType="1"/>
            </p:cNvSpPr>
            <p:nvPr/>
          </p:nvSpPr>
          <p:spPr bwMode="auto">
            <a:xfrm flipV="1">
              <a:off x="4455" y="2892"/>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92" name="Line 65"/>
            <p:cNvSpPr>
              <a:spLocks noChangeShapeType="1"/>
            </p:cNvSpPr>
            <p:nvPr/>
          </p:nvSpPr>
          <p:spPr bwMode="auto">
            <a:xfrm flipV="1">
              <a:off x="4080" y="2508"/>
              <a:ext cx="432" cy="144"/>
            </a:xfrm>
            <a:prstGeom prst="line">
              <a:avLst/>
            </a:prstGeom>
            <a:noFill/>
            <a:ln w="28575">
              <a:solidFill>
                <a:srgbClr val="333399"/>
              </a:solidFill>
              <a:round/>
              <a:headEnd/>
              <a:tailEnd type="triangle" w="med" len="med"/>
            </a:ln>
          </p:spPr>
          <p:txBody>
            <a:bodyPr>
              <a:spAutoFit/>
            </a:bodyPr>
            <a:lstStyle/>
            <a:p>
              <a:endParaRPr lang="ru-RU"/>
            </a:p>
          </p:txBody>
        </p:sp>
        <p:sp>
          <p:nvSpPr>
            <p:cNvPr id="45093" name="Line 66"/>
            <p:cNvSpPr>
              <a:spLocks noChangeShapeType="1"/>
            </p:cNvSpPr>
            <p:nvPr/>
          </p:nvSpPr>
          <p:spPr bwMode="auto">
            <a:xfrm flipH="1" flipV="1">
              <a:off x="3648" y="2508"/>
              <a:ext cx="384" cy="144"/>
            </a:xfrm>
            <a:prstGeom prst="line">
              <a:avLst/>
            </a:prstGeom>
            <a:noFill/>
            <a:ln w="28575">
              <a:solidFill>
                <a:srgbClr val="333399"/>
              </a:solidFill>
              <a:round/>
              <a:headEnd/>
              <a:tailEnd type="triangle" w="med" len="med"/>
            </a:ln>
          </p:spPr>
          <p:txBody>
            <a:bodyPr>
              <a:spAutoFit/>
            </a:bodyPr>
            <a:lstStyle/>
            <a:p>
              <a:endParaRPr lang="ru-RU"/>
            </a:p>
          </p:txBody>
        </p:sp>
        <p:sp>
          <p:nvSpPr>
            <p:cNvPr id="45094" name="Line 68"/>
            <p:cNvSpPr>
              <a:spLocks noChangeShapeType="1"/>
            </p:cNvSpPr>
            <p:nvPr/>
          </p:nvSpPr>
          <p:spPr bwMode="auto">
            <a:xfrm flipV="1">
              <a:off x="4848" y="1068"/>
              <a:ext cx="0" cy="1200"/>
            </a:xfrm>
            <a:prstGeom prst="line">
              <a:avLst/>
            </a:prstGeom>
            <a:noFill/>
            <a:ln w="28575">
              <a:solidFill>
                <a:srgbClr val="333399"/>
              </a:solidFill>
              <a:round/>
              <a:headEnd/>
              <a:tailEnd type="triangle" w="med" len="med"/>
            </a:ln>
          </p:spPr>
          <p:txBody>
            <a:bodyPr>
              <a:spAutoFit/>
            </a:bodyPr>
            <a:lstStyle/>
            <a:p>
              <a:endParaRPr lang="ru-RU"/>
            </a:p>
          </p:txBody>
        </p:sp>
        <p:sp>
          <p:nvSpPr>
            <p:cNvPr id="45095" name="Line 69"/>
            <p:cNvSpPr>
              <a:spLocks noChangeShapeType="1"/>
            </p:cNvSpPr>
            <p:nvPr/>
          </p:nvSpPr>
          <p:spPr bwMode="auto">
            <a:xfrm flipV="1">
              <a:off x="3632" y="2124"/>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96" name="Line 70"/>
            <p:cNvSpPr>
              <a:spLocks noChangeShapeType="1"/>
            </p:cNvSpPr>
            <p:nvPr/>
          </p:nvSpPr>
          <p:spPr bwMode="auto">
            <a:xfrm flipV="1">
              <a:off x="3991" y="1692"/>
              <a:ext cx="0" cy="144"/>
            </a:xfrm>
            <a:prstGeom prst="line">
              <a:avLst/>
            </a:prstGeom>
            <a:noFill/>
            <a:ln w="28575">
              <a:solidFill>
                <a:srgbClr val="333399"/>
              </a:solidFill>
              <a:round/>
              <a:headEnd/>
              <a:tailEnd type="triangle" w="med" len="med"/>
            </a:ln>
          </p:spPr>
          <p:txBody>
            <a:bodyPr>
              <a:spAutoFit/>
            </a:bodyPr>
            <a:lstStyle/>
            <a:p>
              <a:endParaRPr lang="ru-RU"/>
            </a:p>
          </p:txBody>
        </p:sp>
        <p:sp>
          <p:nvSpPr>
            <p:cNvPr id="45097" name="Line 72"/>
            <p:cNvSpPr>
              <a:spLocks noChangeShapeType="1"/>
            </p:cNvSpPr>
            <p:nvPr/>
          </p:nvSpPr>
          <p:spPr bwMode="auto">
            <a:xfrm flipV="1">
              <a:off x="4608" y="1536"/>
              <a:ext cx="192" cy="0"/>
            </a:xfrm>
            <a:prstGeom prst="line">
              <a:avLst/>
            </a:prstGeom>
            <a:noFill/>
            <a:ln w="28575">
              <a:solidFill>
                <a:srgbClr val="333399"/>
              </a:solidFill>
              <a:round/>
              <a:headEnd/>
              <a:tailEnd type="triangle" w="med" len="med"/>
            </a:ln>
          </p:spPr>
          <p:txBody>
            <a:bodyPr>
              <a:spAutoFit/>
            </a:bodyPr>
            <a:lstStyle/>
            <a:p>
              <a:endParaRPr lang="ru-RU"/>
            </a:p>
          </p:txBody>
        </p:sp>
        <p:sp>
          <p:nvSpPr>
            <p:cNvPr id="45098" name="Line 73"/>
            <p:cNvSpPr>
              <a:spLocks noChangeShapeType="1"/>
            </p:cNvSpPr>
            <p:nvPr/>
          </p:nvSpPr>
          <p:spPr bwMode="auto">
            <a:xfrm flipH="1">
              <a:off x="2928" y="1548"/>
              <a:ext cx="432" cy="864"/>
            </a:xfrm>
            <a:prstGeom prst="line">
              <a:avLst/>
            </a:prstGeom>
            <a:noFill/>
            <a:ln w="28575">
              <a:solidFill>
                <a:srgbClr val="333399"/>
              </a:solidFill>
              <a:round/>
              <a:headEnd/>
              <a:tailEnd type="triangle" w="med" len="med"/>
            </a:ln>
          </p:spPr>
          <p:txBody>
            <a:bodyPr>
              <a:spAutoFit/>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1" nodeType="withEffect">
                                  <p:stCondLst>
                                    <p:cond delay="0"/>
                                  </p:stCondLst>
                                  <p:childTnLst>
                                    <p:set>
                                      <p:cBhvr>
                                        <p:cTn id="6" dur="1" fill="hold">
                                          <p:stCondLst>
                                            <p:cond delay="0"/>
                                          </p:stCondLst>
                                        </p:cTn>
                                        <p:tgtEl>
                                          <p:spTgt spid="271435">
                                            <p:txEl>
                                              <p:pRg st="0" end="0"/>
                                            </p:txEl>
                                          </p:spTgt>
                                        </p:tgtEl>
                                        <p:attrNameLst>
                                          <p:attrName>style.visibility</p:attrName>
                                        </p:attrNameLst>
                                      </p:cBhvr>
                                      <p:to>
                                        <p:strVal val="visible"/>
                                      </p:to>
                                    </p:set>
                                    <p:anim calcmode="lin" valueType="num">
                                      <p:cBhvr>
                                        <p:cTn id="7" dur="500" fill="hold"/>
                                        <p:tgtEl>
                                          <p:spTgt spid="271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1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1435">
                                            <p:txEl>
                                              <p:pRg st="0" end="0"/>
                                            </p:txEl>
                                          </p:spTgt>
                                        </p:tgtEl>
                                      </p:cBhvr>
                                    </p:animEffect>
                                  </p:childTnLst>
                                </p:cTn>
                              </p:par>
                              <p:par>
                                <p:cTn id="10" presetID="53" presetClass="entr" presetSubtype="0" fill="hold" grpId="1" nodeType="withEffect">
                                  <p:stCondLst>
                                    <p:cond delay="0"/>
                                  </p:stCondLst>
                                  <p:childTnLst>
                                    <p:set>
                                      <p:cBhvr>
                                        <p:cTn id="11" dur="1" fill="hold">
                                          <p:stCondLst>
                                            <p:cond delay="0"/>
                                          </p:stCondLst>
                                        </p:cTn>
                                        <p:tgtEl>
                                          <p:spTgt spid="271435">
                                            <p:txEl>
                                              <p:pRg st="1" end="1"/>
                                            </p:txEl>
                                          </p:spTgt>
                                        </p:tgtEl>
                                        <p:attrNameLst>
                                          <p:attrName>style.visibility</p:attrName>
                                        </p:attrNameLst>
                                      </p:cBhvr>
                                      <p:to>
                                        <p:strVal val="visible"/>
                                      </p:to>
                                    </p:set>
                                    <p:anim calcmode="lin" valueType="num">
                                      <p:cBhvr>
                                        <p:cTn id="12" dur="500" fill="hold"/>
                                        <p:tgtEl>
                                          <p:spTgt spid="27143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143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71435">
                                            <p:txEl>
                                              <p:pRg st="1" end="1"/>
                                            </p:txEl>
                                          </p:spTgt>
                                        </p:tgtEl>
                                      </p:cBhvr>
                                    </p:animEffect>
                                  </p:childTnLst>
                                </p:cTn>
                              </p:par>
                              <p:par>
                                <p:cTn id="15" presetID="53" presetClass="entr" presetSubtype="0" fill="hold" grpId="1" nodeType="withEffect">
                                  <p:stCondLst>
                                    <p:cond delay="0"/>
                                  </p:stCondLst>
                                  <p:childTnLst>
                                    <p:set>
                                      <p:cBhvr>
                                        <p:cTn id="16" dur="1" fill="hold">
                                          <p:stCondLst>
                                            <p:cond delay="0"/>
                                          </p:stCondLst>
                                        </p:cTn>
                                        <p:tgtEl>
                                          <p:spTgt spid="271435">
                                            <p:txEl>
                                              <p:pRg st="3" end="3"/>
                                            </p:txEl>
                                          </p:spTgt>
                                        </p:tgtEl>
                                        <p:attrNameLst>
                                          <p:attrName>style.visibility</p:attrName>
                                        </p:attrNameLst>
                                      </p:cBhvr>
                                      <p:to>
                                        <p:strVal val="visible"/>
                                      </p:to>
                                    </p:set>
                                    <p:anim calcmode="lin" valueType="num">
                                      <p:cBhvr>
                                        <p:cTn id="17" dur="500" fill="hold"/>
                                        <p:tgtEl>
                                          <p:spTgt spid="27143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7143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71435">
                                            <p:txEl>
                                              <p:pRg st="3" end="3"/>
                                            </p:txEl>
                                          </p:spTgt>
                                        </p:tgtEl>
                                      </p:cBhvr>
                                    </p:animEffect>
                                  </p:childTnLst>
                                </p:cTn>
                              </p:par>
                              <p:par>
                                <p:cTn id="20" presetID="53" presetClass="entr" presetSubtype="0" fill="hold" grpId="1" nodeType="withEffect">
                                  <p:stCondLst>
                                    <p:cond delay="0"/>
                                  </p:stCondLst>
                                  <p:childTnLst>
                                    <p:set>
                                      <p:cBhvr>
                                        <p:cTn id="21" dur="1" fill="hold">
                                          <p:stCondLst>
                                            <p:cond delay="0"/>
                                          </p:stCondLst>
                                        </p:cTn>
                                        <p:tgtEl>
                                          <p:spTgt spid="271435">
                                            <p:txEl>
                                              <p:pRg st="5" end="5"/>
                                            </p:txEl>
                                          </p:spTgt>
                                        </p:tgtEl>
                                        <p:attrNameLst>
                                          <p:attrName>style.visibility</p:attrName>
                                        </p:attrNameLst>
                                      </p:cBhvr>
                                      <p:to>
                                        <p:strVal val="visible"/>
                                      </p:to>
                                    </p:set>
                                    <p:anim calcmode="lin" valueType="num">
                                      <p:cBhvr>
                                        <p:cTn id="22" dur="500" fill="hold"/>
                                        <p:tgtEl>
                                          <p:spTgt spid="271435">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271435">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271435">
                                            <p:txEl>
                                              <p:pRg st="5" end="5"/>
                                            </p:txEl>
                                          </p:spTgt>
                                        </p:tgtEl>
                                      </p:cBhvr>
                                    </p:animEffect>
                                  </p:childTnLst>
                                </p:cTn>
                              </p:par>
                              <p:par>
                                <p:cTn id="25" presetID="53" presetClass="entr" presetSubtype="0" fill="hold" grpId="1" nodeType="withEffect">
                                  <p:stCondLst>
                                    <p:cond delay="0"/>
                                  </p:stCondLst>
                                  <p:childTnLst>
                                    <p:set>
                                      <p:cBhvr>
                                        <p:cTn id="26" dur="1" fill="hold">
                                          <p:stCondLst>
                                            <p:cond delay="0"/>
                                          </p:stCondLst>
                                        </p:cTn>
                                        <p:tgtEl>
                                          <p:spTgt spid="271435">
                                            <p:txEl>
                                              <p:pRg st="6" end="6"/>
                                            </p:txEl>
                                          </p:spTgt>
                                        </p:tgtEl>
                                        <p:attrNameLst>
                                          <p:attrName>style.visibility</p:attrName>
                                        </p:attrNameLst>
                                      </p:cBhvr>
                                      <p:to>
                                        <p:strVal val="visible"/>
                                      </p:to>
                                    </p:set>
                                    <p:anim calcmode="lin" valueType="num">
                                      <p:cBhvr>
                                        <p:cTn id="27" dur="500" fill="hold"/>
                                        <p:tgtEl>
                                          <p:spTgt spid="27143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271435">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271435">
                                            <p:txEl>
                                              <p:pRg st="6" end="6"/>
                                            </p:txEl>
                                          </p:spTgt>
                                        </p:tgtEl>
                                      </p:cBhvr>
                                    </p:animEffect>
                                  </p:childTnLst>
                                </p:cTn>
                              </p:par>
                              <p:par>
                                <p:cTn id="30" presetID="53" presetClass="entr" presetSubtype="0" fill="hold" grpId="1" nodeType="withEffect">
                                  <p:stCondLst>
                                    <p:cond delay="0"/>
                                  </p:stCondLst>
                                  <p:childTnLst>
                                    <p:set>
                                      <p:cBhvr>
                                        <p:cTn id="31" dur="1" fill="hold">
                                          <p:stCondLst>
                                            <p:cond delay="0"/>
                                          </p:stCondLst>
                                        </p:cTn>
                                        <p:tgtEl>
                                          <p:spTgt spid="271435">
                                            <p:txEl>
                                              <p:pRg st="7" end="7"/>
                                            </p:txEl>
                                          </p:spTgt>
                                        </p:tgtEl>
                                        <p:attrNameLst>
                                          <p:attrName>style.visibility</p:attrName>
                                        </p:attrNameLst>
                                      </p:cBhvr>
                                      <p:to>
                                        <p:strVal val="visible"/>
                                      </p:to>
                                    </p:set>
                                    <p:anim calcmode="lin" valueType="num">
                                      <p:cBhvr>
                                        <p:cTn id="32" dur="500" fill="hold"/>
                                        <p:tgtEl>
                                          <p:spTgt spid="271435">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271435">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271435">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71435">
                                            <p:txEl>
                                              <p:pRg st="0" end="0"/>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71435">
                                            <p:txEl>
                                              <p:pRg st="1" end="1"/>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71435">
                                            <p:txEl>
                                              <p:pRg st="3" end="3"/>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71435">
                                            <p:txEl>
                                              <p:pRg st="5" end="5"/>
                                            </p:txEl>
                                          </p:spTgt>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71435">
                                            <p:txEl>
                                              <p:pRg st="6" end="6"/>
                                            </p:txEl>
                                          </p:spTgt>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71435">
                                            <p:txEl>
                                              <p:pRg st="7" end="7"/>
                                            </p:txEl>
                                          </p:spTgt>
                                        </p:tgtEl>
                                        <p:attrNameLst>
                                          <p:attrName>style.visibility</p:attrName>
                                        </p:attrNameLst>
                                      </p:cBhvr>
                                      <p:to>
                                        <p:strVal val="hidden"/>
                                      </p:to>
                                    </p:set>
                                  </p:childTnLst>
                                </p:cTn>
                              </p:par>
                              <p:par>
                                <p:cTn id="49" presetID="23" presetClass="entr" presetSubtype="16" fill="hold" nodeType="withEffect">
                                  <p:stCondLst>
                                    <p:cond delay="0"/>
                                  </p:stCondLst>
                                  <p:childTnLst>
                                    <p:set>
                                      <p:cBhvr>
                                        <p:cTn id="50" dur="1" fill="hold">
                                          <p:stCondLst>
                                            <p:cond delay="0"/>
                                          </p:stCondLst>
                                        </p:cTn>
                                        <p:tgtEl>
                                          <p:spTgt spid="271436"/>
                                        </p:tgtEl>
                                        <p:attrNameLst>
                                          <p:attrName>style.visibility</p:attrName>
                                        </p:attrNameLst>
                                      </p:cBhvr>
                                      <p:to>
                                        <p:strVal val="visible"/>
                                      </p:to>
                                    </p:set>
                                    <p:anim calcmode="lin" valueType="num">
                                      <p:cBhvr>
                                        <p:cTn id="51" dur="500" fill="hold"/>
                                        <p:tgtEl>
                                          <p:spTgt spid="271436"/>
                                        </p:tgtEl>
                                        <p:attrNameLst>
                                          <p:attrName>ppt_w</p:attrName>
                                        </p:attrNameLst>
                                      </p:cBhvr>
                                      <p:tavLst>
                                        <p:tav tm="0">
                                          <p:val>
                                            <p:fltVal val="0"/>
                                          </p:val>
                                        </p:tav>
                                        <p:tav tm="100000">
                                          <p:val>
                                            <p:strVal val="#ppt_w"/>
                                          </p:val>
                                        </p:tav>
                                      </p:tavLst>
                                    </p:anim>
                                    <p:anim calcmode="lin" valueType="num">
                                      <p:cBhvr>
                                        <p:cTn id="52" dur="500" fill="hold"/>
                                        <p:tgtEl>
                                          <p:spTgt spid="271436"/>
                                        </p:tgtEl>
                                        <p:attrNameLst>
                                          <p:attrName>ppt_h</p:attrName>
                                        </p:attrNameLst>
                                      </p:cBhvr>
                                      <p:tavLst>
                                        <p:tav tm="0">
                                          <p:val>
                                            <p:fltVal val="0"/>
                                          </p:val>
                                        </p:tav>
                                        <p:tav tm="100000">
                                          <p:val>
                                            <p:strVal val="#ppt_h"/>
                                          </p:val>
                                        </p:tav>
                                      </p:tavLst>
                                    </p:anim>
                                  </p:childTnLst>
                                </p:cTn>
                              </p:par>
                              <p:par>
                                <p:cTn id="53" presetID="1" presetClass="entr" presetSubtype="0" fill="hold" grpId="0" nodeType="withEffect">
                                  <p:stCondLst>
                                    <p:cond delay="0"/>
                                  </p:stCondLst>
                                  <p:childTnLst>
                                    <p:set>
                                      <p:cBhvr>
                                        <p:cTn id="54" dur="1" fill="hold">
                                          <p:stCondLst>
                                            <p:cond delay="0"/>
                                          </p:stCondLst>
                                        </p:cTn>
                                        <p:tgtEl>
                                          <p:spTgt spid="271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37" grpId="0" animBg="1"/>
      <p:bldP spid="271435" grpId="0" uiExpand="1" build="p"/>
      <p:bldP spid="271435" grpId="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0"/>
          </p:nvPr>
        </p:nvSpPr>
        <p:spPr>
          <a:noFill/>
        </p:spPr>
        <p:txBody>
          <a:bodyPr/>
          <a:lstStyle/>
          <a:p>
            <a:fld id="{11144F99-8367-4FF2-B1D6-E71AB16AA1FF}" type="slidenum">
              <a:rPr lang="en-US" smtClean="0">
                <a:cs typeface="Arial" charset="0"/>
              </a:rPr>
              <a:pPr/>
              <a:t>2</a:t>
            </a:fld>
            <a:endParaRPr lang="en-US" smtClean="0">
              <a:cs typeface="Arial" charset="0"/>
            </a:endParaRPr>
          </a:p>
        </p:txBody>
      </p:sp>
      <p:sp>
        <p:nvSpPr>
          <p:cNvPr id="160770" name="Rectangle 2"/>
          <p:cNvSpPr>
            <a:spLocks noGrp="1" noChangeArrowheads="1"/>
          </p:cNvSpPr>
          <p:nvPr>
            <p:ph type="title"/>
          </p:nvPr>
        </p:nvSpPr>
        <p:spPr>
          <a:xfrm>
            <a:off x="457200" y="304800"/>
            <a:ext cx="8229600" cy="1143000"/>
          </a:xfrm>
        </p:spPr>
        <p:txBody>
          <a:bodyPr/>
          <a:lstStyle/>
          <a:p>
            <a:pPr eaLnBrk="1" hangingPunct="1">
              <a:defRPr/>
            </a:pPr>
            <a:r>
              <a:rPr lang="en-US"/>
              <a:t>Opening Question</a:t>
            </a:r>
            <a:endParaRPr lang="en-GB"/>
          </a:p>
        </p:txBody>
      </p:sp>
      <p:sp>
        <p:nvSpPr>
          <p:cNvPr id="160771" name="Rectangle 3"/>
          <p:cNvSpPr>
            <a:spLocks noGrp="1" noChangeArrowheads="1"/>
          </p:cNvSpPr>
          <p:nvPr>
            <p:ph type="body" idx="1"/>
          </p:nvPr>
        </p:nvSpPr>
        <p:spPr>
          <a:xfrm>
            <a:off x="457200" y="1524000"/>
            <a:ext cx="8229600" cy="4525963"/>
          </a:xfrm>
        </p:spPr>
        <p:txBody>
          <a:bodyPr/>
          <a:lstStyle/>
          <a:p>
            <a:pPr eaLnBrk="1" hangingPunct="1"/>
            <a:r>
              <a:rPr lang="en-US" smtClean="0"/>
              <a:t>Why is peer review a part of the scholarly publishing process?</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p:cTn id="7" dur="500" fill="hold"/>
                                        <p:tgtEl>
                                          <p:spTgt spid="160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0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0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0"/>
          </p:nvPr>
        </p:nvSpPr>
        <p:spPr>
          <a:noFill/>
        </p:spPr>
        <p:txBody>
          <a:bodyPr/>
          <a:lstStyle/>
          <a:p>
            <a:fld id="{5E6ED970-38E8-48E2-8CC0-B5132EA4D53F}" type="slidenum">
              <a:rPr lang="en-US" smtClean="0">
                <a:cs typeface="Arial" charset="0"/>
              </a:rPr>
              <a:pPr/>
              <a:t>20</a:t>
            </a:fld>
            <a:endParaRPr lang="en-US" smtClean="0">
              <a:cs typeface="Arial" charset="0"/>
            </a:endParaRPr>
          </a:p>
        </p:txBody>
      </p:sp>
      <p:sp>
        <p:nvSpPr>
          <p:cNvPr id="262164" name="Rectangle 20"/>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wrap="none" anchor="ctr">
            <a:spAutoFit/>
          </a:bodyPr>
          <a:lstStyle/>
          <a:p>
            <a:endParaRPr lang="ru-RU"/>
          </a:p>
        </p:txBody>
      </p:sp>
      <p:sp>
        <p:nvSpPr>
          <p:cNvPr id="262147" name="Rectangle 3"/>
          <p:cNvSpPr>
            <a:spLocks noGrp="1" noChangeArrowheads="1"/>
          </p:cNvSpPr>
          <p:nvPr>
            <p:ph type="body" idx="1"/>
          </p:nvPr>
        </p:nvSpPr>
        <p:spPr>
          <a:xfrm>
            <a:off x="457200" y="1371600"/>
            <a:ext cx="8001000" cy="4724400"/>
          </a:xfrm>
        </p:spPr>
        <p:txBody>
          <a:bodyPr/>
          <a:lstStyle/>
          <a:p>
            <a:pPr eaLnBrk="1" hangingPunct="1">
              <a:spcBef>
                <a:spcPct val="25000"/>
              </a:spcBef>
            </a:pPr>
            <a:r>
              <a:rPr lang="en-US" sz="2400" smtClean="0">
                <a:solidFill>
                  <a:srgbClr val="333399"/>
                </a:solidFill>
              </a:rPr>
              <a:t>Contact your Editor if you have questions</a:t>
            </a:r>
          </a:p>
          <a:p>
            <a:pPr eaLnBrk="1" hangingPunct="1">
              <a:spcBef>
                <a:spcPct val="25000"/>
              </a:spcBef>
            </a:pPr>
            <a:r>
              <a:rPr lang="en-US" sz="2400" smtClean="0">
                <a:solidFill>
                  <a:srgbClr val="333399"/>
                </a:solidFill>
              </a:rPr>
              <a:t>Maintain confidentiality</a:t>
            </a:r>
            <a:endParaRPr lang="en-GB" sz="2400" smtClean="0">
              <a:solidFill>
                <a:srgbClr val="333399"/>
              </a:solidFill>
            </a:endParaRPr>
          </a:p>
          <a:p>
            <a:pPr eaLnBrk="1" hangingPunct="1">
              <a:spcBef>
                <a:spcPct val="25000"/>
              </a:spcBef>
            </a:pPr>
            <a:r>
              <a:rPr lang="en-GB" sz="2400" smtClean="0">
                <a:solidFill>
                  <a:srgbClr val="333399"/>
                </a:solidFill>
              </a:rPr>
              <a:t>Your recommendations will help Editor make the final decision</a:t>
            </a:r>
          </a:p>
          <a:p>
            <a:pPr eaLnBrk="1" hangingPunct="1">
              <a:spcBef>
                <a:spcPct val="25000"/>
              </a:spcBef>
            </a:pPr>
            <a:r>
              <a:rPr lang="en-GB" sz="2400" smtClean="0">
                <a:solidFill>
                  <a:srgbClr val="333399"/>
                </a:solidFill>
              </a:rPr>
              <a:t>Set aside ample time to conduct the review</a:t>
            </a:r>
          </a:p>
          <a:p>
            <a:pPr eaLnBrk="1" hangingPunct="1">
              <a:spcBef>
                <a:spcPct val="25000"/>
              </a:spcBef>
            </a:pPr>
            <a:r>
              <a:rPr lang="en-GB" sz="2400" smtClean="0">
                <a:solidFill>
                  <a:srgbClr val="333399"/>
                </a:solidFill>
              </a:rPr>
              <a:t>Provide constructive remarks</a:t>
            </a:r>
          </a:p>
          <a:p>
            <a:pPr eaLnBrk="1" hangingPunct="1">
              <a:spcBef>
                <a:spcPct val="25000"/>
              </a:spcBef>
            </a:pPr>
            <a:r>
              <a:rPr lang="en-GB" sz="2400" smtClean="0">
                <a:solidFill>
                  <a:srgbClr val="333399"/>
                </a:solidFill>
              </a:rPr>
              <a:t>Typical evaluation criteria</a:t>
            </a:r>
          </a:p>
          <a:p>
            <a:pPr lvl="2" eaLnBrk="1" hangingPunct="1">
              <a:spcBef>
                <a:spcPct val="25000"/>
              </a:spcBef>
            </a:pPr>
            <a:r>
              <a:rPr lang="en-GB" sz="2000" smtClean="0">
                <a:solidFill>
                  <a:srgbClr val="292929"/>
                </a:solidFill>
              </a:rPr>
              <a:t>1. Originality</a:t>
            </a:r>
          </a:p>
          <a:p>
            <a:pPr lvl="2" eaLnBrk="1" hangingPunct="1">
              <a:spcBef>
                <a:spcPct val="25000"/>
              </a:spcBef>
            </a:pPr>
            <a:r>
              <a:rPr lang="en-GB" sz="2000" smtClean="0">
                <a:solidFill>
                  <a:srgbClr val="292929"/>
                </a:solidFill>
              </a:rPr>
              <a:t>2. Structure </a:t>
            </a:r>
          </a:p>
          <a:p>
            <a:pPr lvl="2" eaLnBrk="1" hangingPunct="1">
              <a:spcBef>
                <a:spcPct val="25000"/>
              </a:spcBef>
            </a:pPr>
            <a:r>
              <a:rPr lang="en-GB" sz="2000" smtClean="0">
                <a:solidFill>
                  <a:srgbClr val="292929"/>
                </a:solidFill>
              </a:rPr>
              <a:t>3. Previous Research </a:t>
            </a:r>
          </a:p>
          <a:p>
            <a:pPr lvl="2" eaLnBrk="1" hangingPunct="1">
              <a:spcBef>
                <a:spcPct val="25000"/>
              </a:spcBef>
            </a:pPr>
            <a:r>
              <a:rPr lang="en-GB" sz="2000" smtClean="0">
                <a:solidFill>
                  <a:srgbClr val="292929"/>
                </a:solidFill>
              </a:rPr>
              <a:t>4. Ethical Issues</a:t>
            </a:r>
          </a:p>
          <a:p>
            <a:pPr eaLnBrk="1" hangingPunct="1">
              <a:spcBef>
                <a:spcPct val="25000"/>
              </a:spcBef>
            </a:pPr>
            <a:endParaRPr lang="en-GB" sz="2400" smtClean="0">
              <a:solidFill>
                <a:srgbClr val="292929"/>
              </a:solidFill>
            </a:endParaRPr>
          </a:p>
        </p:txBody>
      </p:sp>
      <p:grpSp>
        <p:nvGrpSpPr>
          <p:cNvPr id="262155" name="Group 11"/>
          <p:cNvGrpSpPr>
            <a:grpSpLocks/>
          </p:cNvGrpSpPr>
          <p:nvPr/>
        </p:nvGrpSpPr>
        <p:grpSpPr bwMode="auto">
          <a:xfrm>
            <a:off x="0" y="1250950"/>
            <a:ext cx="8686800" cy="5116513"/>
            <a:chOff x="0" y="761"/>
            <a:chExt cx="5472" cy="3223"/>
          </a:xfrm>
        </p:grpSpPr>
        <p:pic>
          <p:nvPicPr>
            <p:cNvPr id="47117" name="Picture 6"/>
            <p:cNvPicPr>
              <a:picLocks noChangeAspect="1" noChangeArrowheads="1"/>
            </p:cNvPicPr>
            <p:nvPr/>
          </p:nvPicPr>
          <p:blipFill>
            <a:blip r:embed="rId3"/>
            <a:srcRect b="-5240"/>
            <a:stretch>
              <a:fillRect/>
            </a:stretch>
          </p:blipFill>
          <p:spPr bwMode="auto">
            <a:xfrm>
              <a:off x="336" y="761"/>
              <a:ext cx="5136" cy="2745"/>
            </a:xfrm>
            <a:prstGeom prst="rect">
              <a:avLst/>
            </a:prstGeom>
            <a:solidFill>
              <a:schemeClr val="bg1"/>
            </a:solidFill>
            <a:ln w="28575">
              <a:solidFill>
                <a:srgbClr val="333333"/>
              </a:solidFill>
              <a:miter lim="800000"/>
              <a:headEnd/>
              <a:tailEnd/>
            </a:ln>
          </p:spPr>
        </p:pic>
        <p:sp>
          <p:nvSpPr>
            <p:cNvPr id="47118" name="Text Box 7"/>
            <p:cNvSpPr txBox="1">
              <a:spLocks noChangeArrowheads="1"/>
            </p:cNvSpPr>
            <p:nvPr/>
          </p:nvSpPr>
          <p:spPr bwMode="auto">
            <a:xfrm>
              <a:off x="2736" y="912"/>
              <a:ext cx="2304" cy="249"/>
            </a:xfrm>
            <a:prstGeom prst="rect">
              <a:avLst/>
            </a:prstGeom>
            <a:solidFill>
              <a:srgbClr val="FFCC99"/>
            </a:solidFill>
            <a:ln w="28575">
              <a:solidFill>
                <a:srgbClr val="333399"/>
              </a:solidFill>
              <a:miter lim="800000"/>
              <a:headEnd/>
              <a:tailEnd/>
            </a:ln>
          </p:spPr>
          <p:txBody>
            <a:bodyPr>
              <a:spAutoFit/>
            </a:bodyPr>
            <a:lstStyle/>
            <a:p>
              <a:pPr algn="ctr">
                <a:spcBef>
                  <a:spcPct val="50000"/>
                </a:spcBef>
              </a:pPr>
              <a:r>
                <a:rPr lang="en-US"/>
                <a:t>Sample Review Form</a:t>
              </a:r>
              <a:endParaRPr lang="en-GB"/>
            </a:p>
          </p:txBody>
        </p:sp>
        <p:sp>
          <p:nvSpPr>
            <p:cNvPr id="47119" name="AutoShape 8"/>
            <p:cNvSpPr>
              <a:spLocks noChangeArrowheads="1"/>
            </p:cNvSpPr>
            <p:nvPr/>
          </p:nvSpPr>
          <p:spPr bwMode="auto">
            <a:xfrm>
              <a:off x="51" y="1056"/>
              <a:ext cx="816" cy="624"/>
            </a:xfrm>
            <a:prstGeom prst="wedgeRoundRectCallout">
              <a:avLst>
                <a:gd name="adj1" fmla="val 57843"/>
                <a:gd name="adj2" fmla="val 39421"/>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Evaluation of originality</a:t>
              </a:r>
              <a:endParaRPr lang="en-GB">
                <a:latin typeface="Arial Narrow" pitchFamily="34" charset="0"/>
              </a:endParaRPr>
            </a:p>
          </p:txBody>
        </p:sp>
        <p:sp>
          <p:nvSpPr>
            <p:cNvPr id="47120" name="AutoShape 9"/>
            <p:cNvSpPr>
              <a:spLocks noChangeArrowheads="1"/>
            </p:cNvSpPr>
            <p:nvPr/>
          </p:nvSpPr>
          <p:spPr bwMode="auto">
            <a:xfrm>
              <a:off x="0" y="3360"/>
              <a:ext cx="1008" cy="624"/>
            </a:xfrm>
            <a:prstGeom prst="wedgeRoundRectCallout">
              <a:avLst>
                <a:gd name="adj1" fmla="val 30556"/>
                <a:gd name="adj2" fmla="val -180769"/>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Assessment of paper’s structure</a:t>
              </a:r>
              <a:endParaRPr lang="en-GB">
                <a:latin typeface="Arial Narrow" pitchFamily="34" charset="0"/>
              </a:endParaRPr>
            </a:p>
          </p:txBody>
        </p:sp>
        <p:sp>
          <p:nvSpPr>
            <p:cNvPr id="47121" name="AutoShape 10"/>
            <p:cNvSpPr>
              <a:spLocks/>
            </p:cNvSpPr>
            <p:nvPr/>
          </p:nvSpPr>
          <p:spPr bwMode="auto">
            <a:xfrm>
              <a:off x="864" y="2160"/>
              <a:ext cx="48" cy="672"/>
            </a:xfrm>
            <a:prstGeom prst="leftBrace">
              <a:avLst>
                <a:gd name="adj1" fmla="val 116667"/>
                <a:gd name="adj2" fmla="val 50000"/>
              </a:avLst>
            </a:prstGeom>
            <a:noFill/>
            <a:ln w="28575">
              <a:solidFill>
                <a:srgbClr val="333399"/>
              </a:solidFill>
              <a:round/>
              <a:headEnd/>
              <a:tailEnd/>
            </a:ln>
          </p:spPr>
          <p:txBody>
            <a:bodyPr wrap="none" anchor="ctr">
              <a:spAutoFit/>
            </a:bodyPr>
            <a:lstStyle/>
            <a:p>
              <a:endParaRPr lang="ru-RU"/>
            </a:p>
          </p:txBody>
        </p:sp>
      </p:grpSp>
      <p:grpSp>
        <p:nvGrpSpPr>
          <p:cNvPr id="262173" name="Group 29"/>
          <p:cNvGrpSpPr>
            <a:grpSpLocks/>
          </p:cNvGrpSpPr>
          <p:nvPr/>
        </p:nvGrpSpPr>
        <p:grpSpPr bwMode="auto">
          <a:xfrm>
            <a:off x="533400" y="963613"/>
            <a:ext cx="8153400" cy="5837237"/>
            <a:chOff x="336" y="643"/>
            <a:chExt cx="5136" cy="3677"/>
          </a:xfrm>
        </p:grpSpPr>
        <p:pic>
          <p:nvPicPr>
            <p:cNvPr id="47111" name="Picture 30"/>
            <p:cNvPicPr>
              <a:picLocks noChangeAspect="1" noChangeArrowheads="1"/>
            </p:cNvPicPr>
            <p:nvPr/>
          </p:nvPicPr>
          <p:blipFill>
            <a:blip r:embed="rId4"/>
            <a:srcRect/>
            <a:stretch>
              <a:fillRect/>
            </a:stretch>
          </p:blipFill>
          <p:spPr bwMode="auto">
            <a:xfrm>
              <a:off x="336" y="643"/>
              <a:ext cx="5136" cy="3677"/>
            </a:xfrm>
            <a:prstGeom prst="rect">
              <a:avLst/>
            </a:prstGeom>
            <a:noFill/>
            <a:ln w="28575">
              <a:solidFill>
                <a:srgbClr val="333333"/>
              </a:solidFill>
              <a:miter lim="800000"/>
              <a:headEnd/>
              <a:tailEnd/>
            </a:ln>
          </p:spPr>
        </p:pic>
        <p:sp>
          <p:nvSpPr>
            <p:cNvPr id="47112" name="AutoShape 31"/>
            <p:cNvSpPr>
              <a:spLocks noChangeArrowheads="1"/>
            </p:cNvSpPr>
            <p:nvPr/>
          </p:nvSpPr>
          <p:spPr bwMode="auto">
            <a:xfrm>
              <a:off x="3792" y="3024"/>
              <a:ext cx="1440" cy="480"/>
            </a:xfrm>
            <a:prstGeom prst="wedgeRoundRectCallout">
              <a:avLst>
                <a:gd name="adj1" fmla="val -81250"/>
                <a:gd name="adj2" fmla="val 10000"/>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Final Recommendation</a:t>
              </a:r>
              <a:endParaRPr lang="en-GB">
                <a:latin typeface="Arial Narrow" pitchFamily="34" charset="0"/>
              </a:endParaRPr>
            </a:p>
          </p:txBody>
        </p:sp>
        <p:sp>
          <p:nvSpPr>
            <p:cNvPr id="47113" name="AutoShape 32"/>
            <p:cNvSpPr>
              <a:spLocks/>
            </p:cNvSpPr>
            <p:nvPr/>
          </p:nvSpPr>
          <p:spPr bwMode="auto">
            <a:xfrm>
              <a:off x="3072" y="2928"/>
              <a:ext cx="192" cy="816"/>
            </a:xfrm>
            <a:prstGeom prst="rightBrace">
              <a:avLst>
                <a:gd name="adj1" fmla="val 35417"/>
                <a:gd name="adj2" fmla="val 50000"/>
              </a:avLst>
            </a:prstGeom>
            <a:noFill/>
            <a:ln w="28575">
              <a:solidFill>
                <a:srgbClr val="333399"/>
              </a:solidFill>
              <a:round/>
              <a:headEnd/>
              <a:tailEnd/>
            </a:ln>
          </p:spPr>
          <p:txBody>
            <a:bodyPr wrap="none" anchor="ctr">
              <a:spAutoFit/>
            </a:bodyPr>
            <a:lstStyle/>
            <a:p>
              <a:endParaRPr lang="ru-RU"/>
            </a:p>
          </p:txBody>
        </p:sp>
        <p:sp>
          <p:nvSpPr>
            <p:cNvPr id="47114" name="Line 33"/>
            <p:cNvSpPr>
              <a:spLocks noChangeShapeType="1"/>
            </p:cNvSpPr>
            <p:nvPr/>
          </p:nvSpPr>
          <p:spPr bwMode="auto">
            <a:xfrm>
              <a:off x="912" y="2784"/>
              <a:ext cx="816" cy="0"/>
            </a:xfrm>
            <a:prstGeom prst="line">
              <a:avLst/>
            </a:prstGeom>
            <a:noFill/>
            <a:ln w="28575">
              <a:solidFill>
                <a:srgbClr val="333399"/>
              </a:solidFill>
              <a:round/>
              <a:headEnd/>
              <a:tailEnd/>
            </a:ln>
          </p:spPr>
          <p:txBody>
            <a:bodyPr>
              <a:spAutoFit/>
            </a:bodyPr>
            <a:lstStyle/>
            <a:p>
              <a:endParaRPr lang="ru-RU"/>
            </a:p>
          </p:txBody>
        </p:sp>
        <p:sp>
          <p:nvSpPr>
            <p:cNvPr id="47115" name="AutoShape 34"/>
            <p:cNvSpPr>
              <a:spLocks noChangeArrowheads="1"/>
            </p:cNvSpPr>
            <p:nvPr/>
          </p:nvSpPr>
          <p:spPr bwMode="auto">
            <a:xfrm>
              <a:off x="384" y="3024"/>
              <a:ext cx="816" cy="816"/>
            </a:xfrm>
            <a:prstGeom prst="wedgeRoundRectCallout">
              <a:avLst>
                <a:gd name="adj1" fmla="val 31495"/>
                <a:gd name="adj2" fmla="val -65319"/>
                <a:gd name="adj3" fmla="val 16667"/>
              </a:avLst>
            </a:prstGeom>
            <a:solidFill>
              <a:srgbClr val="FFCC99"/>
            </a:solidFill>
            <a:ln w="28575">
              <a:solidFill>
                <a:srgbClr val="333399"/>
              </a:solidFill>
              <a:miter lim="800000"/>
              <a:headEnd/>
              <a:tailEnd/>
            </a:ln>
          </p:spPr>
          <p:txBody>
            <a:bodyPr/>
            <a:lstStyle/>
            <a:p>
              <a:pPr algn="ctr"/>
              <a:r>
                <a:rPr lang="en-US">
                  <a:latin typeface="Arial Narrow" pitchFamily="34" charset="0"/>
                </a:rPr>
                <a:t>Detailed comments to be included</a:t>
              </a:r>
              <a:endParaRPr lang="en-GB">
                <a:latin typeface="Arial Narrow" pitchFamily="34" charset="0"/>
              </a:endParaRPr>
            </a:p>
          </p:txBody>
        </p:sp>
        <p:sp>
          <p:nvSpPr>
            <p:cNvPr id="47116" name="Line 35"/>
            <p:cNvSpPr>
              <a:spLocks noChangeShapeType="1"/>
            </p:cNvSpPr>
            <p:nvPr/>
          </p:nvSpPr>
          <p:spPr bwMode="auto">
            <a:xfrm>
              <a:off x="3024" y="2784"/>
              <a:ext cx="1488" cy="0"/>
            </a:xfrm>
            <a:prstGeom prst="line">
              <a:avLst/>
            </a:prstGeom>
            <a:noFill/>
            <a:ln w="28575">
              <a:solidFill>
                <a:srgbClr val="333399"/>
              </a:solidFill>
              <a:round/>
              <a:headEnd/>
              <a:tailEnd/>
            </a:ln>
          </p:spPr>
          <p:txBody>
            <a:bodyPr>
              <a:spAutoFit/>
            </a:bodyPr>
            <a:lstStyle/>
            <a:p>
              <a:endParaRPr lang="ru-RU"/>
            </a:p>
          </p:txBody>
        </p:sp>
      </p:grpSp>
      <p:sp>
        <p:nvSpPr>
          <p:cNvPr id="262146" name="Rectangle 2"/>
          <p:cNvSpPr>
            <a:spLocks noGrp="1" noChangeArrowheads="1"/>
          </p:cNvSpPr>
          <p:nvPr>
            <p:ph type="title"/>
          </p:nvPr>
        </p:nvSpPr>
        <p:spPr>
          <a:xfrm>
            <a:off x="457200" y="174625"/>
            <a:ext cx="8229600" cy="1020763"/>
          </a:xfrm>
        </p:spPr>
        <p:txBody>
          <a:bodyPr/>
          <a:lstStyle/>
          <a:p>
            <a:pPr eaLnBrk="1" hangingPunct="1">
              <a:defRPr/>
            </a:pPr>
            <a:r>
              <a:rPr lang="en-GB"/>
              <a:t>Conducting the Review – General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 calcmode="lin" valueType="num">
                                      <p:cBhvr>
                                        <p:cTn id="7" dur="500" fill="hold"/>
                                        <p:tgtEl>
                                          <p:spTgt spid="262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2147">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2147">
                                            <p:txEl>
                                              <p:pRg st="1" end="1"/>
                                            </p:txEl>
                                          </p:spTgt>
                                        </p:tgtEl>
                                        <p:attrNameLst>
                                          <p:attrName>style.visibility</p:attrName>
                                        </p:attrNameLst>
                                      </p:cBhvr>
                                      <p:to>
                                        <p:strVal val="visible"/>
                                      </p:to>
                                    </p:set>
                                    <p:anim calcmode="lin" valueType="num">
                                      <p:cBhvr>
                                        <p:cTn id="11" dur="500" fill="hold"/>
                                        <p:tgtEl>
                                          <p:spTgt spid="26214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62147">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62147">
                                            <p:txEl>
                                              <p:pRg st="2" end="2"/>
                                            </p:txEl>
                                          </p:spTgt>
                                        </p:tgtEl>
                                        <p:attrNameLst>
                                          <p:attrName>style.visibility</p:attrName>
                                        </p:attrNameLst>
                                      </p:cBhvr>
                                      <p:to>
                                        <p:strVal val="visible"/>
                                      </p:to>
                                    </p:set>
                                    <p:anim calcmode="lin" valueType="num">
                                      <p:cBhvr>
                                        <p:cTn id="15" dur="500" fill="hold"/>
                                        <p:tgtEl>
                                          <p:spTgt spid="26214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62147">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62147">
                                            <p:txEl>
                                              <p:pRg st="3" end="3"/>
                                            </p:txEl>
                                          </p:spTgt>
                                        </p:tgtEl>
                                        <p:attrNameLst>
                                          <p:attrName>style.visibility</p:attrName>
                                        </p:attrNameLst>
                                      </p:cBhvr>
                                      <p:to>
                                        <p:strVal val="visible"/>
                                      </p:to>
                                    </p:set>
                                    <p:anim calcmode="lin" valueType="num">
                                      <p:cBhvr>
                                        <p:cTn id="19" dur="500" fill="hold"/>
                                        <p:tgtEl>
                                          <p:spTgt spid="26214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62147">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62147">
                                            <p:txEl>
                                              <p:pRg st="4" end="4"/>
                                            </p:txEl>
                                          </p:spTgt>
                                        </p:tgtEl>
                                        <p:attrNameLst>
                                          <p:attrName>style.visibility</p:attrName>
                                        </p:attrNameLst>
                                      </p:cBhvr>
                                      <p:to>
                                        <p:strVal val="visible"/>
                                      </p:to>
                                    </p:set>
                                    <p:anim calcmode="lin" valueType="num">
                                      <p:cBhvr>
                                        <p:cTn id="23" dur="500" fill="hold"/>
                                        <p:tgtEl>
                                          <p:spTgt spid="262147">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262147">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62147">
                                            <p:txEl>
                                              <p:pRg st="5" end="5"/>
                                            </p:txEl>
                                          </p:spTgt>
                                        </p:tgtEl>
                                        <p:attrNameLst>
                                          <p:attrName>style.visibility</p:attrName>
                                        </p:attrNameLst>
                                      </p:cBhvr>
                                      <p:to>
                                        <p:strVal val="visible"/>
                                      </p:to>
                                    </p:set>
                                    <p:anim calcmode="lin" valueType="num">
                                      <p:cBhvr>
                                        <p:cTn id="27" dur="500" fill="hold"/>
                                        <p:tgtEl>
                                          <p:spTgt spid="262147">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62147">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62147">
                                            <p:txEl>
                                              <p:pRg st="6" end="6"/>
                                            </p:txEl>
                                          </p:spTgt>
                                        </p:tgtEl>
                                        <p:attrNameLst>
                                          <p:attrName>style.visibility</p:attrName>
                                        </p:attrNameLst>
                                      </p:cBhvr>
                                      <p:to>
                                        <p:strVal val="visible"/>
                                      </p:to>
                                    </p:set>
                                    <p:anim calcmode="lin" valueType="num">
                                      <p:cBhvr>
                                        <p:cTn id="31" dur="500" fill="hold"/>
                                        <p:tgtEl>
                                          <p:spTgt spid="26214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62147">
                                            <p:txEl>
                                              <p:pRg st="6" end="6"/>
                                            </p:txEl>
                                          </p:spTgt>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62147">
                                            <p:txEl>
                                              <p:pRg st="7" end="7"/>
                                            </p:txEl>
                                          </p:spTgt>
                                        </p:tgtEl>
                                        <p:attrNameLst>
                                          <p:attrName>style.visibility</p:attrName>
                                        </p:attrNameLst>
                                      </p:cBhvr>
                                      <p:to>
                                        <p:strVal val="visible"/>
                                      </p:to>
                                    </p:set>
                                    <p:anim calcmode="lin" valueType="num">
                                      <p:cBhvr>
                                        <p:cTn id="35" dur="500" fill="hold"/>
                                        <p:tgtEl>
                                          <p:spTgt spid="262147">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262147">
                                            <p:txEl>
                                              <p:pRg st="7" end="7"/>
                                            </p:txEl>
                                          </p:spTgt>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62147">
                                            <p:txEl>
                                              <p:pRg st="8" end="8"/>
                                            </p:txEl>
                                          </p:spTgt>
                                        </p:tgtEl>
                                        <p:attrNameLst>
                                          <p:attrName>style.visibility</p:attrName>
                                        </p:attrNameLst>
                                      </p:cBhvr>
                                      <p:to>
                                        <p:strVal val="visible"/>
                                      </p:to>
                                    </p:set>
                                    <p:anim calcmode="lin" valueType="num">
                                      <p:cBhvr>
                                        <p:cTn id="39" dur="500" fill="hold"/>
                                        <p:tgtEl>
                                          <p:spTgt spid="262147">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262147">
                                            <p:txEl>
                                              <p:pRg st="8" end="8"/>
                                            </p:txEl>
                                          </p:spTgt>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62147">
                                            <p:txEl>
                                              <p:pRg st="9" end="9"/>
                                            </p:txEl>
                                          </p:spTgt>
                                        </p:tgtEl>
                                        <p:attrNameLst>
                                          <p:attrName>style.visibility</p:attrName>
                                        </p:attrNameLst>
                                      </p:cBhvr>
                                      <p:to>
                                        <p:strVal val="visible"/>
                                      </p:to>
                                    </p:set>
                                    <p:anim calcmode="lin" valueType="num">
                                      <p:cBhvr>
                                        <p:cTn id="43" dur="500" fill="hold"/>
                                        <p:tgtEl>
                                          <p:spTgt spid="262147">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26214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62155"/>
                                        </p:tgtEl>
                                        <p:attrNameLst>
                                          <p:attrName>style.visibility</p:attrName>
                                        </p:attrNameLst>
                                      </p:cBhvr>
                                      <p:to>
                                        <p:strVal val="visible"/>
                                      </p:to>
                                    </p:set>
                                    <p:anim calcmode="lin" valueType="num">
                                      <p:cBhvr>
                                        <p:cTn id="49" dur="500" fill="hold"/>
                                        <p:tgtEl>
                                          <p:spTgt spid="262155"/>
                                        </p:tgtEl>
                                        <p:attrNameLst>
                                          <p:attrName>ppt_w</p:attrName>
                                        </p:attrNameLst>
                                      </p:cBhvr>
                                      <p:tavLst>
                                        <p:tav tm="0">
                                          <p:val>
                                            <p:fltVal val="0"/>
                                          </p:val>
                                        </p:tav>
                                        <p:tav tm="100000">
                                          <p:val>
                                            <p:strVal val="#ppt_w"/>
                                          </p:val>
                                        </p:tav>
                                      </p:tavLst>
                                    </p:anim>
                                    <p:anim calcmode="lin" valueType="num">
                                      <p:cBhvr>
                                        <p:cTn id="50" dur="500" fill="hold"/>
                                        <p:tgtEl>
                                          <p:spTgt spid="262155"/>
                                        </p:tgtEl>
                                        <p:attrNameLst>
                                          <p:attrName>ppt_h</p:attrName>
                                        </p:attrNameLst>
                                      </p:cBhvr>
                                      <p:tavLst>
                                        <p:tav tm="0">
                                          <p:val>
                                            <p:fltVal val="0"/>
                                          </p:val>
                                        </p:tav>
                                        <p:tav tm="100000">
                                          <p:val>
                                            <p:strVal val="#ppt_h"/>
                                          </p:val>
                                        </p:tav>
                                      </p:tavLst>
                                    </p:anim>
                                  </p:childTnLst>
                                </p:cTn>
                              </p:par>
                              <p:par>
                                <p:cTn id="51" presetID="1" presetClass="entr" presetSubtype="0" fill="hold" grpId="0" nodeType="withEffect">
                                  <p:stCondLst>
                                    <p:cond delay="0"/>
                                  </p:stCondLst>
                                  <p:childTnLst>
                                    <p:set>
                                      <p:cBhvr>
                                        <p:cTn id="52" dur="1" fill="hold">
                                          <p:stCondLst>
                                            <p:cond delay="0"/>
                                          </p:stCondLst>
                                        </p:cTn>
                                        <p:tgtEl>
                                          <p:spTgt spid="2621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62155"/>
                                        </p:tgtEl>
                                        <p:attrNameLst>
                                          <p:attrName>style.visibility</p:attrName>
                                        </p:attrNameLst>
                                      </p:cBhvr>
                                      <p:to>
                                        <p:strVal val="hidden"/>
                                      </p:to>
                                    </p:set>
                                  </p:childTnLst>
                                </p:cTn>
                              </p:par>
                              <p:par>
                                <p:cTn id="57" presetID="23" presetClass="entr" presetSubtype="16" fill="hold" nodeType="withEffect">
                                  <p:stCondLst>
                                    <p:cond delay="0"/>
                                  </p:stCondLst>
                                  <p:childTnLst>
                                    <p:set>
                                      <p:cBhvr>
                                        <p:cTn id="58" dur="1" fill="hold">
                                          <p:stCondLst>
                                            <p:cond delay="0"/>
                                          </p:stCondLst>
                                        </p:cTn>
                                        <p:tgtEl>
                                          <p:spTgt spid="262173"/>
                                        </p:tgtEl>
                                        <p:attrNameLst>
                                          <p:attrName>style.visibility</p:attrName>
                                        </p:attrNameLst>
                                      </p:cBhvr>
                                      <p:to>
                                        <p:strVal val="visible"/>
                                      </p:to>
                                    </p:set>
                                    <p:anim calcmode="lin" valueType="num">
                                      <p:cBhvr>
                                        <p:cTn id="59" dur="500" fill="hold"/>
                                        <p:tgtEl>
                                          <p:spTgt spid="262173"/>
                                        </p:tgtEl>
                                        <p:attrNameLst>
                                          <p:attrName>ppt_w</p:attrName>
                                        </p:attrNameLst>
                                      </p:cBhvr>
                                      <p:tavLst>
                                        <p:tav tm="0">
                                          <p:val>
                                            <p:fltVal val="0"/>
                                          </p:val>
                                        </p:tav>
                                        <p:tav tm="100000">
                                          <p:val>
                                            <p:strVal val="#ppt_w"/>
                                          </p:val>
                                        </p:tav>
                                      </p:tavLst>
                                    </p:anim>
                                    <p:anim calcmode="lin" valueType="num">
                                      <p:cBhvr>
                                        <p:cTn id="60" dur="500" fill="hold"/>
                                        <p:tgtEl>
                                          <p:spTgt spid="262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64" grpId="0" animBg="1"/>
      <p:bldP spid="26214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3"/>
          <p:cNvSpPr>
            <a:spLocks noGrp="1"/>
          </p:cNvSpPr>
          <p:nvPr>
            <p:ph type="sldNum" sz="quarter" idx="10"/>
          </p:nvPr>
        </p:nvSpPr>
        <p:spPr>
          <a:noFill/>
        </p:spPr>
        <p:txBody>
          <a:bodyPr/>
          <a:lstStyle/>
          <a:p>
            <a:fld id="{37594D46-50BF-4E48-A682-667C00857DDF}" type="slidenum">
              <a:rPr lang="en-US" smtClean="0">
                <a:cs typeface="Arial" charset="0"/>
              </a:rPr>
              <a:pPr/>
              <a:t>21</a:t>
            </a:fld>
            <a:endParaRPr lang="en-US" smtClean="0">
              <a:cs typeface="Arial" charset="0"/>
            </a:endParaRPr>
          </a:p>
        </p:txBody>
      </p:sp>
      <p:sp>
        <p:nvSpPr>
          <p:cNvPr id="264195" name="Rectangle 3"/>
          <p:cNvSpPr>
            <a:spLocks noGrp="1" noChangeArrowheads="1"/>
          </p:cNvSpPr>
          <p:nvPr>
            <p:ph type="body" idx="1"/>
          </p:nvPr>
        </p:nvSpPr>
        <p:spPr>
          <a:xfrm>
            <a:off x="685800" y="1371600"/>
            <a:ext cx="7696200" cy="4953000"/>
          </a:xfrm>
        </p:spPr>
        <p:txBody>
          <a:bodyPr/>
          <a:lstStyle/>
          <a:p>
            <a:pPr eaLnBrk="1" hangingPunct="1"/>
            <a:r>
              <a:rPr lang="en-GB" sz="2800" smtClean="0">
                <a:solidFill>
                  <a:srgbClr val="333399"/>
                </a:solidFill>
              </a:rPr>
              <a:t>Sufficiently novel and interesting to warrant publication?  </a:t>
            </a:r>
          </a:p>
          <a:p>
            <a:pPr eaLnBrk="1" hangingPunct="1"/>
            <a:r>
              <a:rPr lang="en-GB" sz="2800" smtClean="0">
                <a:solidFill>
                  <a:srgbClr val="333399"/>
                </a:solidFill>
              </a:rPr>
              <a:t>Adds to the canon of knowledge? </a:t>
            </a:r>
          </a:p>
          <a:p>
            <a:pPr eaLnBrk="1" hangingPunct="1"/>
            <a:r>
              <a:rPr lang="en-GB" sz="2800" smtClean="0">
                <a:solidFill>
                  <a:srgbClr val="333399"/>
                </a:solidFill>
              </a:rPr>
              <a:t>Answers an important research question?</a:t>
            </a:r>
          </a:p>
          <a:p>
            <a:pPr eaLnBrk="1" hangingPunct="1"/>
            <a:r>
              <a:rPr lang="en-GB" sz="2800" smtClean="0">
                <a:solidFill>
                  <a:srgbClr val="333399"/>
                </a:solidFill>
              </a:rPr>
              <a:t>Satisfies the journal’s standards?</a:t>
            </a:r>
          </a:p>
          <a:p>
            <a:pPr eaLnBrk="1" hangingPunct="1"/>
            <a:r>
              <a:rPr lang="en-GB" sz="2800" smtClean="0">
                <a:solidFill>
                  <a:srgbClr val="333399"/>
                </a:solidFill>
              </a:rPr>
              <a:t>Falls in the top 25% of papers in this field?</a:t>
            </a:r>
          </a:p>
          <a:p>
            <a:pPr eaLnBrk="1" hangingPunct="1"/>
            <a:r>
              <a:rPr lang="en-GB" sz="2800" smtClean="0">
                <a:solidFill>
                  <a:srgbClr val="333399"/>
                </a:solidFill>
              </a:rPr>
              <a:t>A literature scan of review articles can help the reviewer determine originality</a:t>
            </a:r>
            <a:endParaRPr lang="en-US" sz="2800" smtClean="0">
              <a:solidFill>
                <a:srgbClr val="333399"/>
              </a:solidFill>
            </a:endParaRPr>
          </a:p>
        </p:txBody>
      </p:sp>
      <p:sp>
        <p:nvSpPr>
          <p:cNvPr id="264196" name="Rectangle 4"/>
          <p:cNvSpPr>
            <a:spLocks noGrp="1" noChangeArrowheads="1"/>
          </p:cNvSpPr>
          <p:nvPr>
            <p:ph type="title"/>
          </p:nvPr>
        </p:nvSpPr>
        <p:spPr/>
        <p:txBody>
          <a:bodyPr/>
          <a:lstStyle/>
          <a:p>
            <a:pPr eaLnBrk="1" hangingPunct="1">
              <a:defRPr/>
            </a:pPr>
            <a:r>
              <a:rPr lang="en-US"/>
              <a:t>Conducting the Review - Originality</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p:cTn id="7" dur="500" fill="hold"/>
                                        <p:tgtEl>
                                          <p:spTgt spid="264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4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419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 calcmode="lin" valueType="num">
                                      <p:cBhvr>
                                        <p:cTn id="12" dur="500" fill="hold"/>
                                        <p:tgtEl>
                                          <p:spTgt spid="2641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6419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6419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 calcmode="lin" valueType="num">
                                      <p:cBhvr>
                                        <p:cTn id="17" dur="500" fill="hold"/>
                                        <p:tgtEl>
                                          <p:spTgt spid="26419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419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64195">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 calcmode="lin" valueType="num">
                                      <p:cBhvr>
                                        <p:cTn id="22" dur="500" fill="hold"/>
                                        <p:tgtEl>
                                          <p:spTgt spid="26419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6419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64195">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 calcmode="lin" valueType="num">
                                      <p:cBhvr>
                                        <p:cTn id="27" dur="500" fill="hold"/>
                                        <p:tgtEl>
                                          <p:spTgt spid="26419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6419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64195">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64195">
                                            <p:txEl>
                                              <p:pRg st="5" end="5"/>
                                            </p:txEl>
                                          </p:spTgt>
                                        </p:tgtEl>
                                        <p:attrNameLst>
                                          <p:attrName>style.visibility</p:attrName>
                                        </p:attrNameLst>
                                      </p:cBhvr>
                                      <p:to>
                                        <p:strVal val="visible"/>
                                      </p:to>
                                    </p:set>
                                    <p:anim calcmode="lin" valueType="num">
                                      <p:cBhvr>
                                        <p:cTn id="32" dur="500" fill="hold"/>
                                        <p:tgtEl>
                                          <p:spTgt spid="26419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6419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64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0"/>
          </p:nvPr>
        </p:nvSpPr>
        <p:spPr>
          <a:noFill/>
        </p:spPr>
        <p:txBody>
          <a:bodyPr/>
          <a:lstStyle/>
          <a:p>
            <a:fld id="{E254BE66-046F-4934-AFA0-5321B90F5ADD}" type="slidenum">
              <a:rPr lang="en-US" smtClean="0">
                <a:cs typeface="Arial" charset="0"/>
              </a:rPr>
              <a:pPr/>
              <a:t>22</a:t>
            </a:fld>
            <a:endParaRPr lang="en-US" smtClean="0">
              <a:cs typeface="Arial" charset="0"/>
            </a:endParaRPr>
          </a:p>
        </p:txBody>
      </p:sp>
      <p:sp>
        <p:nvSpPr>
          <p:cNvPr id="266274" name="Rectangle 34"/>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wrap="none" anchor="ctr">
            <a:spAutoFit/>
          </a:bodyPr>
          <a:lstStyle/>
          <a:p>
            <a:endParaRPr lang="ru-RU"/>
          </a:p>
        </p:txBody>
      </p:sp>
      <p:sp>
        <p:nvSpPr>
          <p:cNvPr id="266243" name="Rectangle 3"/>
          <p:cNvSpPr>
            <a:spLocks noGrp="1" noChangeArrowheads="1"/>
          </p:cNvSpPr>
          <p:nvPr>
            <p:ph type="body" idx="1"/>
          </p:nvPr>
        </p:nvSpPr>
        <p:spPr>
          <a:xfrm>
            <a:off x="381000" y="1295400"/>
            <a:ext cx="8458200" cy="990600"/>
          </a:xfrm>
        </p:spPr>
        <p:txBody>
          <a:bodyPr/>
          <a:lstStyle/>
          <a:p>
            <a:pPr marL="0" indent="0" algn="ctr" eaLnBrk="1" hangingPunct="1">
              <a:buFontTx/>
              <a:buNone/>
            </a:pPr>
            <a:r>
              <a:rPr lang="en-GB" sz="2800" smtClean="0"/>
              <a:t>Key sections are included and are laid out clearly</a:t>
            </a:r>
            <a:endParaRPr lang="en-US" smtClean="0"/>
          </a:p>
        </p:txBody>
      </p:sp>
      <p:graphicFrame>
        <p:nvGraphicFramePr>
          <p:cNvPr id="266273" name="Group 33"/>
          <p:cNvGraphicFramePr>
            <a:graphicFrameLocks noGrp="1"/>
          </p:cNvGraphicFramePr>
          <p:nvPr/>
        </p:nvGraphicFramePr>
        <p:xfrm>
          <a:off x="762000" y="2100263"/>
          <a:ext cx="2133600" cy="3078162"/>
        </p:xfrm>
        <a:graphic>
          <a:graphicData uri="http://schemas.openxmlformats.org/drawingml/2006/table">
            <a:tbl>
              <a:tblPr/>
              <a:tblGrid>
                <a:gridCol w="2133600"/>
              </a:tblGrid>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Title</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Abstract</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Introduction</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Methodology</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Results</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Discussion/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Conclusion</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r h="2190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accent2"/>
                          </a:solidFill>
                          <a:effectLst/>
                          <a:latin typeface="Arial Narrow" pitchFamily="34" charset="0"/>
                          <a:ea typeface="Times New Roman" pitchFamily="18" charset="0"/>
                          <a:cs typeface="Tahoma" pitchFamily="34" charset="0"/>
                        </a:rPr>
                        <a:t>References</a:t>
                      </a:r>
                    </a:p>
                  </a:txBody>
                  <a:tcPr anchor="ctr" horzOverflow="overflow">
                    <a:lnL w="28575" cap="flat" cmpd="sng" algn="ctr">
                      <a:solidFill>
                        <a:srgbClr val="FF9218"/>
                      </a:solidFill>
                      <a:prstDash val="solid"/>
                      <a:round/>
                      <a:headEnd type="none" w="med" len="med"/>
                      <a:tailEnd type="none" w="med" len="med"/>
                    </a:lnL>
                    <a:lnR w="28575" cap="flat" cmpd="sng" algn="ctr">
                      <a:solidFill>
                        <a:srgbClr val="FF9218"/>
                      </a:solidFill>
                      <a:prstDash val="solid"/>
                      <a:round/>
                      <a:headEnd type="none" w="med" len="med"/>
                      <a:tailEnd type="none" w="med" len="med"/>
                    </a:lnR>
                    <a:lnT w="28575" cap="flat" cmpd="sng" algn="ctr">
                      <a:solidFill>
                        <a:srgbClr val="FF9218"/>
                      </a:solidFill>
                      <a:prstDash val="solid"/>
                      <a:round/>
                      <a:headEnd type="none" w="med" len="med"/>
                      <a:tailEnd type="none" w="med" len="med"/>
                    </a:lnT>
                    <a:lnB w="28575" cap="flat" cmpd="sng" algn="ctr">
                      <a:solidFill>
                        <a:srgbClr val="FF9218"/>
                      </a:solidFill>
                      <a:prstDash val="solid"/>
                      <a:round/>
                      <a:headEnd type="none" w="med" len="med"/>
                      <a:tailEnd type="none" w="med" len="med"/>
                    </a:lnB>
                    <a:lnTlToBr>
                      <a:noFill/>
                    </a:lnTlToBr>
                    <a:lnBlToTr>
                      <a:noFill/>
                    </a:lnBlToTr>
                    <a:solidFill>
                      <a:schemeClr val="bg1"/>
                    </a:solidFill>
                  </a:tcPr>
                </a:tc>
              </a:tr>
            </a:tbl>
          </a:graphicData>
        </a:graphic>
      </p:graphicFrame>
      <p:sp>
        <p:nvSpPr>
          <p:cNvPr id="266262" name="Rectangle 22"/>
          <p:cNvSpPr>
            <a:spLocks noChangeArrowheads="1"/>
          </p:cNvSpPr>
          <p:nvPr/>
        </p:nvSpPr>
        <p:spPr bwMode="auto">
          <a:xfrm>
            <a:off x="3505200" y="2092325"/>
            <a:ext cx="4953000" cy="609600"/>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en-GB" sz="1600">
                <a:solidFill>
                  <a:schemeClr val="accent2"/>
                </a:solidFill>
                <a:latin typeface="Arial Narrow" pitchFamily="34" charset="0"/>
              </a:rPr>
              <a:t>Title</a:t>
            </a:r>
          </a:p>
          <a:p>
            <a:pPr marL="177800" indent="-177800" eaLnBrk="0" hangingPunct="0">
              <a:buFontTx/>
              <a:buChar char="•"/>
            </a:pPr>
            <a:r>
              <a:rPr lang="en-GB" sz="1600" b="0">
                <a:solidFill>
                  <a:schemeClr val="accent2"/>
                </a:solidFill>
                <a:latin typeface="Arial Narrow" pitchFamily="34" charset="0"/>
              </a:rPr>
              <a:t>Does it clearly describe the article?</a:t>
            </a:r>
          </a:p>
        </p:txBody>
      </p:sp>
      <p:sp>
        <p:nvSpPr>
          <p:cNvPr id="266263" name="Rectangle 23"/>
          <p:cNvSpPr>
            <a:spLocks noChangeArrowheads="1"/>
          </p:cNvSpPr>
          <p:nvPr/>
        </p:nvSpPr>
        <p:spPr bwMode="auto">
          <a:xfrm>
            <a:off x="3505200" y="2438400"/>
            <a:ext cx="4953000" cy="854075"/>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en-GB" sz="1600">
                <a:solidFill>
                  <a:schemeClr val="accent2"/>
                </a:solidFill>
                <a:latin typeface="Arial Narrow" pitchFamily="34" charset="0"/>
              </a:rPr>
              <a:t>Abstract</a:t>
            </a:r>
          </a:p>
          <a:p>
            <a:pPr marL="177800" indent="-177800" eaLnBrk="0" hangingPunct="0">
              <a:buFontTx/>
              <a:buChar char="•"/>
            </a:pPr>
            <a:r>
              <a:rPr lang="en-GB" sz="1600" b="0">
                <a:solidFill>
                  <a:schemeClr val="accent2"/>
                </a:solidFill>
                <a:latin typeface="Arial Narrow" pitchFamily="34" charset="0"/>
              </a:rPr>
              <a:t>Does it reflect what was done and what the major findings were?</a:t>
            </a:r>
          </a:p>
        </p:txBody>
      </p:sp>
      <p:sp>
        <p:nvSpPr>
          <p:cNvPr id="266264" name="Rectangle 24"/>
          <p:cNvSpPr>
            <a:spLocks noChangeArrowheads="1"/>
          </p:cNvSpPr>
          <p:nvPr/>
        </p:nvSpPr>
        <p:spPr bwMode="auto">
          <a:xfrm>
            <a:off x="3505200" y="2886075"/>
            <a:ext cx="4953000" cy="1831975"/>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en-GB" sz="1600">
                <a:solidFill>
                  <a:schemeClr val="accent2"/>
                </a:solidFill>
                <a:latin typeface="Arial Narrow" pitchFamily="34" charset="0"/>
              </a:rPr>
              <a:t>Introduction</a:t>
            </a:r>
          </a:p>
          <a:p>
            <a:pPr marL="177800" indent="-177800" eaLnBrk="0" hangingPunct="0">
              <a:buFontTx/>
              <a:buChar char="•"/>
            </a:pPr>
            <a:r>
              <a:rPr lang="en-GB" sz="1600" b="0">
                <a:solidFill>
                  <a:schemeClr val="accent2"/>
                </a:solidFill>
                <a:latin typeface="Arial Narrow" pitchFamily="34" charset="0"/>
              </a:rPr>
              <a:t>Does it</a:t>
            </a:r>
            <a:r>
              <a:rPr lang="en-GB" sz="1600">
                <a:solidFill>
                  <a:schemeClr val="accent2"/>
                </a:solidFill>
                <a:latin typeface="Arial Narrow" pitchFamily="34" charset="0"/>
              </a:rPr>
              <a:t> </a:t>
            </a:r>
            <a:r>
              <a:rPr lang="en-GB" sz="1600" b="0">
                <a:solidFill>
                  <a:schemeClr val="accent2"/>
                </a:solidFill>
                <a:latin typeface="Arial Narrow" pitchFamily="34" charset="0"/>
              </a:rPr>
              <a:t>clearly state the problem being investigated</a:t>
            </a:r>
            <a:r>
              <a:rPr lang="en-GB" sz="1600">
                <a:solidFill>
                  <a:schemeClr val="accent2"/>
                </a:solidFill>
                <a:latin typeface="Arial Narrow" pitchFamily="34" charset="0"/>
              </a:rPr>
              <a:t> </a:t>
            </a:r>
            <a:r>
              <a:rPr lang="en-GB" sz="1600" b="0">
                <a:solidFill>
                  <a:schemeClr val="accent2"/>
                </a:solidFill>
                <a:latin typeface="Arial Narrow" pitchFamily="34" charset="0"/>
              </a:rPr>
              <a:t>and</a:t>
            </a:r>
            <a:r>
              <a:rPr lang="en-GB" sz="1600">
                <a:solidFill>
                  <a:schemeClr val="accent2"/>
                </a:solidFill>
                <a:latin typeface="Arial Narrow" pitchFamily="34" charset="0"/>
              </a:rPr>
              <a:t> </a:t>
            </a:r>
            <a:r>
              <a:rPr lang="en-GB" sz="1600" b="0">
                <a:solidFill>
                  <a:schemeClr val="accent2"/>
                </a:solidFill>
                <a:latin typeface="Arial Narrow" pitchFamily="34" charset="0"/>
              </a:rPr>
              <a:t>accurately</a:t>
            </a:r>
            <a:r>
              <a:rPr lang="en-GB" sz="1600">
                <a:solidFill>
                  <a:schemeClr val="accent2"/>
                </a:solidFill>
                <a:latin typeface="Arial Narrow" pitchFamily="34" charset="0"/>
              </a:rPr>
              <a:t> </a:t>
            </a:r>
            <a:r>
              <a:rPr lang="en-GB" sz="1600" b="0">
                <a:solidFill>
                  <a:schemeClr val="accent2"/>
                </a:solidFill>
                <a:latin typeface="Arial Narrow" pitchFamily="34" charset="0"/>
              </a:rPr>
              <a:t>describe what the author hopes to achieve?  </a:t>
            </a:r>
          </a:p>
          <a:p>
            <a:pPr marL="177800" indent="-177800" eaLnBrk="0" hangingPunct="0">
              <a:buFontTx/>
              <a:buChar char="•"/>
            </a:pPr>
            <a:r>
              <a:rPr lang="en-GB" sz="1600" b="0">
                <a:solidFill>
                  <a:schemeClr val="accent2"/>
                </a:solidFill>
                <a:latin typeface="Arial Narrow" pitchFamily="34" charset="0"/>
              </a:rPr>
              <a:t>Normally, the introduction is one to two paragraphs long. </a:t>
            </a:r>
          </a:p>
          <a:p>
            <a:pPr marL="177800" indent="-177800" eaLnBrk="0" hangingPunct="0">
              <a:buFontTx/>
              <a:buChar char="•"/>
            </a:pPr>
            <a:r>
              <a:rPr lang="en-GB" sz="1600" b="0">
                <a:solidFill>
                  <a:schemeClr val="accent2"/>
                </a:solidFill>
                <a:latin typeface="Arial Narrow" pitchFamily="34" charset="0"/>
              </a:rPr>
              <a:t>Does it summarize relevant research to provide context?</a:t>
            </a:r>
          </a:p>
          <a:p>
            <a:pPr marL="177800" indent="-177800" eaLnBrk="0" hangingPunct="0">
              <a:buFontTx/>
              <a:buChar char="•"/>
            </a:pPr>
            <a:r>
              <a:rPr lang="en-GB" sz="1600" b="0">
                <a:solidFill>
                  <a:schemeClr val="accent2"/>
                </a:solidFill>
                <a:latin typeface="Arial Narrow" pitchFamily="34" charset="0"/>
              </a:rPr>
              <a:t>Does it explain what findings of others, if any, are being challenged or extended? </a:t>
            </a:r>
          </a:p>
        </p:txBody>
      </p:sp>
      <p:sp>
        <p:nvSpPr>
          <p:cNvPr id="266265" name="Rectangle 25"/>
          <p:cNvSpPr>
            <a:spLocks noChangeArrowheads="1"/>
          </p:cNvSpPr>
          <p:nvPr/>
        </p:nvSpPr>
        <p:spPr bwMode="auto">
          <a:xfrm>
            <a:off x="3505200" y="3263900"/>
            <a:ext cx="4953000" cy="3298825"/>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r>
              <a:rPr lang="en-GB" sz="1600">
                <a:solidFill>
                  <a:schemeClr val="accent2"/>
                </a:solidFill>
                <a:latin typeface="Arial Narrow" pitchFamily="34" charset="0"/>
              </a:rPr>
              <a:t>Methodology</a:t>
            </a:r>
          </a:p>
          <a:p>
            <a:pPr marL="177800" indent="-177800" eaLnBrk="0" hangingPunct="0">
              <a:buFontTx/>
              <a:buChar char="•"/>
            </a:pPr>
            <a:r>
              <a:rPr lang="en-GB" sz="1600" b="0">
                <a:solidFill>
                  <a:schemeClr val="accent2"/>
                </a:solidFill>
                <a:latin typeface="Arial Narrow" pitchFamily="34" charset="0"/>
              </a:rPr>
              <a:t>Does it accurately explain how the data was collected?  </a:t>
            </a:r>
          </a:p>
          <a:p>
            <a:pPr marL="177800" indent="-177800" eaLnBrk="0" hangingPunct="0">
              <a:buFontTx/>
              <a:buChar char="•"/>
            </a:pPr>
            <a:r>
              <a:rPr lang="en-GB" sz="1600" b="0">
                <a:solidFill>
                  <a:schemeClr val="accent2"/>
                </a:solidFill>
                <a:latin typeface="Arial Narrow" pitchFamily="34" charset="0"/>
              </a:rPr>
              <a:t>Is the design suitable for answering the question posed?</a:t>
            </a:r>
          </a:p>
          <a:p>
            <a:pPr marL="177800" indent="-177800" eaLnBrk="0" hangingPunct="0">
              <a:buFontTx/>
              <a:buChar char="•"/>
            </a:pPr>
            <a:r>
              <a:rPr lang="en-GB" sz="1600" b="0">
                <a:solidFill>
                  <a:schemeClr val="accent2"/>
                </a:solidFill>
                <a:latin typeface="Arial Narrow" pitchFamily="34" charset="0"/>
              </a:rPr>
              <a:t>Is there sufficient information present for you to replicate the research? </a:t>
            </a:r>
          </a:p>
          <a:p>
            <a:pPr marL="177800" indent="-177800" eaLnBrk="0" hangingPunct="0">
              <a:buFontTx/>
              <a:buChar char="•"/>
            </a:pPr>
            <a:r>
              <a:rPr lang="en-GB" sz="1600" b="0">
                <a:solidFill>
                  <a:schemeClr val="accent2"/>
                </a:solidFill>
                <a:latin typeface="Arial Narrow" pitchFamily="34" charset="0"/>
              </a:rPr>
              <a:t>Does the article identify the procedures followed? Are these ordered in a meaningful way?  </a:t>
            </a:r>
          </a:p>
          <a:p>
            <a:pPr marL="177800" indent="-177800" eaLnBrk="0" hangingPunct="0">
              <a:buFontTx/>
              <a:buChar char="•"/>
            </a:pPr>
            <a:r>
              <a:rPr lang="en-GB" sz="1600" b="0">
                <a:solidFill>
                  <a:schemeClr val="accent2"/>
                </a:solidFill>
                <a:latin typeface="Arial Narrow" pitchFamily="34" charset="0"/>
              </a:rPr>
              <a:t>If the methods are new, are they explained in detail? </a:t>
            </a:r>
          </a:p>
          <a:p>
            <a:pPr marL="177800" indent="-177800" eaLnBrk="0" hangingPunct="0">
              <a:buFontTx/>
              <a:buChar char="•"/>
            </a:pPr>
            <a:r>
              <a:rPr lang="en-GB" sz="1600" b="0">
                <a:solidFill>
                  <a:schemeClr val="accent2"/>
                </a:solidFill>
                <a:latin typeface="Arial Narrow" pitchFamily="34" charset="0"/>
              </a:rPr>
              <a:t>Was the sampling appropriate? </a:t>
            </a:r>
          </a:p>
          <a:p>
            <a:pPr marL="177800" indent="-177800" eaLnBrk="0" hangingPunct="0">
              <a:buFontTx/>
              <a:buChar char="•"/>
            </a:pPr>
            <a:r>
              <a:rPr lang="en-GB" sz="1600" b="0">
                <a:solidFill>
                  <a:schemeClr val="accent2"/>
                </a:solidFill>
                <a:latin typeface="Arial Narrow" pitchFamily="34" charset="0"/>
              </a:rPr>
              <a:t>Have the equipment and materials been adequately described?</a:t>
            </a:r>
          </a:p>
          <a:p>
            <a:pPr marL="177800" indent="-177800" eaLnBrk="0" hangingPunct="0">
              <a:buFontTx/>
              <a:buChar char="•"/>
            </a:pPr>
            <a:r>
              <a:rPr lang="en-GB" sz="1600" b="0">
                <a:solidFill>
                  <a:schemeClr val="accent2"/>
                </a:solidFill>
                <a:latin typeface="Arial Narrow" pitchFamily="34" charset="0"/>
              </a:rPr>
              <a:t>Does the article make it clear what type of data was recorded; has the author been precise in describing measurements?  </a:t>
            </a:r>
          </a:p>
        </p:txBody>
      </p:sp>
      <p:sp>
        <p:nvSpPr>
          <p:cNvPr id="266266" name="Rectangle 26"/>
          <p:cNvSpPr>
            <a:spLocks noChangeArrowheads="1"/>
          </p:cNvSpPr>
          <p:nvPr/>
        </p:nvSpPr>
        <p:spPr bwMode="auto">
          <a:xfrm>
            <a:off x="3505200" y="3657600"/>
            <a:ext cx="4953000" cy="1831975"/>
          </a:xfrm>
          <a:prstGeom prst="rect">
            <a:avLst/>
          </a:prstGeom>
          <a:solidFill>
            <a:schemeClr val="bg1"/>
          </a:solidFill>
          <a:ln w="28575">
            <a:solidFill>
              <a:srgbClr val="FF9218"/>
            </a:solidFill>
            <a:miter lim="800000"/>
            <a:headEnd/>
            <a:tailEnd/>
          </a:ln>
        </p:spPr>
        <p:txBody>
          <a:bodyPr anchor="ctr">
            <a:spAutoFit/>
          </a:bodyPr>
          <a:lstStyle/>
          <a:p>
            <a:pPr marL="177800" indent="-177800" eaLnBrk="0" hangingPunct="0">
              <a:buFont typeface="Symbol" pitchFamily="18" charset="2"/>
              <a:buNone/>
            </a:pPr>
            <a:r>
              <a:rPr lang="en-GB" sz="1600">
                <a:solidFill>
                  <a:schemeClr val="accent2"/>
                </a:solidFill>
                <a:latin typeface="Arial Narrow" pitchFamily="34" charset="0"/>
              </a:rPr>
              <a:t>Results</a:t>
            </a:r>
          </a:p>
          <a:p>
            <a:pPr marL="177800" indent="-177800" eaLnBrk="0" hangingPunct="0">
              <a:buSzPct val="60000"/>
              <a:buFont typeface="Symbol" pitchFamily="18" charset="2"/>
              <a:buChar char="·"/>
            </a:pPr>
            <a:r>
              <a:rPr lang="en-GB" sz="1600" b="0">
                <a:solidFill>
                  <a:schemeClr val="accent2"/>
                </a:solidFill>
                <a:latin typeface="Arial Narrow" pitchFamily="34" charset="0"/>
              </a:rPr>
              <a:t>Clearly laid out and in a logical sequence? </a:t>
            </a:r>
          </a:p>
          <a:p>
            <a:pPr marL="177800" indent="-177800" eaLnBrk="0" hangingPunct="0">
              <a:buSzPct val="60000"/>
              <a:buFont typeface="Symbol" pitchFamily="18" charset="2"/>
              <a:buChar char="·"/>
            </a:pPr>
            <a:r>
              <a:rPr lang="en-GB" sz="1600" b="0">
                <a:solidFill>
                  <a:schemeClr val="accent2"/>
                </a:solidFill>
                <a:latin typeface="Arial Narrow" pitchFamily="34" charset="0"/>
              </a:rPr>
              <a:t>The appropriate analysis has been conducted? </a:t>
            </a:r>
          </a:p>
          <a:p>
            <a:pPr marL="177800" indent="-177800" eaLnBrk="0" hangingPunct="0">
              <a:buSzPct val="60000"/>
              <a:buFont typeface="Symbol" pitchFamily="18" charset="2"/>
              <a:buChar char="·"/>
            </a:pPr>
            <a:r>
              <a:rPr lang="en-GB" sz="1600" b="0">
                <a:solidFill>
                  <a:schemeClr val="accent2"/>
                </a:solidFill>
                <a:latin typeface="Arial Narrow" pitchFamily="34" charset="0"/>
              </a:rPr>
              <a:t>Are the statistics correct? If you are not comfortable with statistics advise the editor when you submit your report. </a:t>
            </a:r>
          </a:p>
          <a:p>
            <a:pPr marL="177800" indent="-177800" eaLnBrk="0" hangingPunct="0">
              <a:buSzPct val="60000"/>
              <a:buFont typeface="Symbol" pitchFamily="18" charset="2"/>
              <a:buChar char="·"/>
            </a:pPr>
            <a:r>
              <a:rPr lang="en-GB" sz="1600" b="0">
                <a:solidFill>
                  <a:schemeClr val="accent2"/>
                </a:solidFill>
                <a:latin typeface="Arial Narrow" pitchFamily="34" charset="0"/>
              </a:rPr>
              <a:t>If any interpretation has been included in this section – it should not be</a:t>
            </a:r>
            <a:endParaRPr lang="en-US" sz="1600" b="0">
              <a:solidFill>
                <a:schemeClr val="accent2"/>
              </a:solidFill>
              <a:latin typeface="Arial Narrow" pitchFamily="34" charset="0"/>
            </a:endParaRPr>
          </a:p>
        </p:txBody>
      </p:sp>
      <p:sp>
        <p:nvSpPr>
          <p:cNvPr id="266267" name="Rectangle 27"/>
          <p:cNvSpPr>
            <a:spLocks noChangeArrowheads="1"/>
          </p:cNvSpPr>
          <p:nvPr/>
        </p:nvSpPr>
        <p:spPr bwMode="auto">
          <a:xfrm>
            <a:off x="3505200" y="4038600"/>
            <a:ext cx="4953000" cy="2076450"/>
          </a:xfrm>
          <a:prstGeom prst="rect">
            <a:avLst/>
          </a:prstGeom>
          <a:solidFill>
            <a:schemeClr val="bg1"/>
          </a:solidFill>
          <a:ln w="28575">
            <a:solidFill>
              <a:srgbClr val="FF9218"/>
            </a:solidFill>
            <a:miter lim="800000"/>
            <a:headEnd/>
            <a:tailEnd/>
          </a:ln>
        </p:spPr>
        <p:txBody>
          <a:bodyPr>
            <a:spAutoFit/>
          </a:bodyPr>
          <a:lstStyle/>
          <a:p>
            <a:pPr marL="177800" indent="-177800" eaLnBrk="0" hangingPunct="0">
              <a:buFontTx/>
              <a:buChar char="•"/>
            </a:pPr>
            <a:r>
              <a:rPr lang="en-GB" sz="1600">
                <a:solidFill>
                  <a:schemeClr val="accent2"/>
                </a:solidFill>
                <a:latin typeface="Arial Narrow" pitchFamily="34" charset="0"/>
              </a:rPr>
              <a:t>Discussion/ Conclusion</a:t>
            </a:r>
            <a:endParaRPr lang="en-GB" sz="1600" b="0">
              <a:solidFill>
                <a:schemeClr val="accent2"/>
              </a:solidFill>
              <a:latin typeface="Arial Narrow" pitchFamily="34" charset="0"/>
            </a:endParaRPr>
          </a:p>
          <a:p>
            <a:pPr marL="177800" indent="-177800" eaLnBrk="0" hangingPunct="0">
              <a:buFontTx/>
              <a:buChar char="•"/>
            </a:pPr>
            <a:r>
              <a:rPr lang="en-GB" sz="1600" b="0">
                <a:solidFill>
                  <a:schemeClr val="accent2"/>
                </a:solidFill>
                <a:latin typeface="Arial Narrow" pitchFamily="34" charset="0"/>
              </a:rPr>
              <a:t>Are the claims in this section supported by the results, do they seem reasonable? </a:t>
            </a:r>
          </a:p>
          <a:p>
            <a:pPr marL="177800" indent="-177800" eaLnBrk="0" hangingPunct="0">
              <a:buFontTx/>
              <a:buChar char="•"/>
            </a:pPr>
            <a:r>
              <a:rPr lang="en-GB" sz="1600" b="0">
                <a:solidFill>
                  <a:schemeClr val="accent2"/>
                </a:solidFill>
                <a:latin typeface="Arial Narrow" pitchFamily="34" charset="0"/>
              </a:rPr>
              <a:t>Have the authors indicated how the results relate to expectations and to earlier research? </a:t>
            </a:r>
          </a:p>
          <a:p>
            <a:pPr marL="177800" indent="-177800" eaLnBrk="0" hangingPunct="0">
              <a:buFontTx/>
              <a:buChar char="•"/>
            </a:pPr>
            <a:r>
              <a:rPr lang="en-GB" sz="1600" b="0">
                <a:solidFill>
                  <a:schemeClr val="accent2"/>
                </a:solidFill>
                <a:latin typeface="Arial Narrow" pitchFamily="34" charset="0"/>
              </a:rPr>
              <a:t>Does the article support or contradict previous theories?</a:t>
            </a:r>
          </a:p>
          <a:p>
            <a:pPr marL="177800" indent="-177800" eaLnBrk="0" hangingPunct="0">
              <a:buFontTx/>
              <a:buChar char="•"/>
            </a:pPr>
            <a:r>
              <a:rPr lang="en-GB" sz="1600" b="0">
                <a:solidFill>
                  <a:schemeClr val="accent2"/>
                </a:solidFill>
                <a:latin typeface="Arial Narrow" pitchFamily="34" charset="0"/>
              </a:rPr>
              <a:t>Does the conclusion explain how the research has moved the body of scientific knowledge forward? </a:t>
            </a:r>
            <a:endParaRPr lang="en-US" sz="1600" b="0">
              <a:solidFill>
                <a:schemeClr val="accent2"/>
              </a:solidFill>
              <a:latin typeface="Arial Narrow" pitchFamily="34" charset="0"/>
            </a:endParaRPr>
          </a:p>
        </p:txBody>
      </p:sp>
      <p:sp>
        <p:nvSpPr>
          <p:cNvPr id="266268" name="Rectangle 28"/>
          <p:cNvSpPr>
            <a:spLocks noChangeArrowheads="1"/>
          </p:cNvSpPr>
          <p:nvPr/>
        </p:nvSpPr>
        <p:spPr bwMode="auto">
          <a:xfrm>
            <a:off x="3505200" y="4724400"/>
            <a:ext cx="4953000" cy="1343025"/>
          </a:xfrm>
          <a:prstGeom prst="rect">
            <a:avLst/>
          </a:prstGeom>
          <a:solidFill>
            <a:schemeClr val="bg1"/>
          </a:solidFill>
          <a:ln w="28575">
            <a:solidFill>
              <a:srgbClr val="FF9218"/>
            </a:solidFill>
            <a:miter lim="800000"/>
            <a:headEnd/>
            <a:tailEnd/>
          </a:ln>
        </p:spPr>
        <p:txBody>
          <a:bodyPr>
            <a:spAutoFit/>
          </a:bodyPr>
          <a:lstStyle/>
          <a:p>
            <a:pPr marL="177800" indent="-177800" eaLnBrk="0" hangingPunct="0"/>
            <a:r>
              <a:rPr lang="en-GB" sz="1600">
                <a:solidFill>
                  <a:schemeClr val="accent2"/>
                </a:solidFill>
                <a:latin typeface="Arial Narrow" pitchFamily="34" charset="0"/>
              </a:rPr>
              <a:t>References/Previous Research</a:t>
            </a:r>
            <a:endParaRPr lang="en-GB" sz="1600" b="0">
              <a:solidFill>
                <a:schemeClr val="accent2"/>
              </a:solidFill>
              <a:latin typeface="Arial Narrow" pitchFamily="34" charset="0"/>
            </a:endParaRPr>
          </a:p>
          <a:p>
            <a:pPr marL="177800" indent="-177800" eaLnBrk="0" hangingPunct="0">
              <a:buFontTx/>
              <a:buChar char="•"/>
            </a:pPr>
            <a:r>
              <a:rPr lang="en-GB" sz="1600" b="0">
                <a:solidFill>
                  <a:schemeClr val="accent2"/>
                </a:solidFill>
                <a:latin typeface="Arial Narrow" pitchFamily="34" charset="0"/>
              </a:rPr>
              <a:t>If the article builds upon previous research does it reference that work appropriately? </a:t>
            </a:r>
          </a:p>
          <a:p>
            <a:pPr marL="177800" indent="-177800" eaLnBrk="0" hangingPunct="0">
              <a:buFontTx/>
              <a:buChar char="•"/>
            </a:pPr>
            <a:r>
              <a:rPr lang="en-GB" sz="1600" b="0">
                <a:solidFill>
                  <a:schemeClr val="accent2"/>
                </a:solidFill>
                <a:latin typeface="Arial Narrow" pitchFamily="34" charset="0"/>
              </a:rPr>
              <a:t>Are there any important works that have been omitted? </a:t>
            </a:r>
          </a:p>
          <a:p>
            <a:pPr marL="177800" indent="-177800" eaLnBrk="0" hangingPunct="0">
              <a:buFontTx/>
              <a:buChar char="•"/>
            </a:pPr>
            <a:r>
              <a:rPr lang="en-GB" sz="1600" b="0">
                <a:solidFill>
                  <a:schemeClr val="accent2"/>
                </a:solidFill>
                <a:latin typeface="Arial Narrow" pitchFamily="34" charset="0"/>
              </a:rPr>
              <a:t>Are the references accurate?</a:t>
            </a:r>
            <a:endParaRPr lang="en-US" sz="1600" b="0">
              <a:solidFill>
                <a:schemeClr val="accent2"/>
              </a:solidFill>
              <a:latin typeface="Arial Narrow" pitchFamily="34" charset="0"/>
            </a:endParaRPr>
          </a:p>
        </p:txBody>
      </p:sp>
      <p:sp>
        <p:nvSpPr>
          <p:cNvPr id="266269" name="Rectangle 29"/>
          <p:cNvSpPr>
            <a:spLocks noGrp="1" noChangeArrowheads="1"/>
          </p:cNvSpPr>
          <p:nvPr>
            <p:ph type="title"/>
          </p:nvPr>
        </p:nvSpPr>
        <p:spPr/>
        <p:txBody>
          <a:bodyPr/>
          <a:lstStyle/>
          <a:p>
            <a:pPr eaLnBrk="1" hangingPunct="1">
              <a:defRPr/>
            </a:pPr>
            <a:r>
              <a:rPr lang="en-US"/>
              <a:t>Conducting the Review - Structure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66273"/>
                                        </p:tgtEl>
                                        <p:attrNameLst>
                                          <p:attrName>style.visibility</p:attrName>
                                        </p:attrNameLst>
                                      </p:cBhvr>
                                      <p:to>
                                        <p:strVal val="visible"/>
                                      </p:to>
                                    </p:set>
                                    <p:anim calcmode="lin" valueType="num">
                                      <p:cBhvr>
                                        <p:cTn id="7" dur="500" fill="hold"/>
                                        <p:tgtEl>
                                          <p:spTgt spid="266273"/>
                                        </p:tgtEl>
                                        <p:attrNameLst>
                                          <p:attrName>ppt_w</p:attrName>
                                        </p:attrNameLst>
                                      </p:cBhvr>
                                      <p:tavLst>
                                        <p:tav tm="0">
                                          <p:val>
                                            <p:fltVal val="0"/>
                                          </p:val>
                                        </p:tav>
                                        <p:tav tm="100000">
                                          <p:val>
                                            <p:strVal val="#ppt_w"/>
                                          </p:val>
                                        </p:tav>
                                      </p:tavLst>
                                    </p:anim>
                                    <p:anim calcmode="lin" valueType="num">
                                      <p:cBhvr>
                                        <p:cTn id="8" dur="500" fill="hold"/>
                                        <p:tgtEl>
                                          <p:spTgt spid="266273"/>
                                        </p:tgtEl>
                                        <p:attrNameLst>
                                          <p:attrName>ppt_h</p:attrName>
                                        </p:attrNameLst>
                                      </p:cBhvr>
                                      <p:tavLst>
                                        <p:tav tm="0">
                                          <p:val>
                                            <p:fltVal val="0"/>
                                          </p:val>
                                        </p:tav>
                                        <p:tav tm="100000">
                                          <p:val>
                                            <p:strVal val="#ppt_h"/>
                                          </p:val>
                                        </p:tav>
                                      </p:tavLst>
                                    </p:anim>
                                    <p:animEffect transition="in" filter="fade">
                                      <p:cBhvr>
                                        <p:cTn id="9" dur="500"/>
                                        <p:tgtEl>
                                          <p:spTgt spid="26627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6243">
                                            <p:txEl>
                                              <p:pRg st="0" end="0"/>
                                            </p:txEl>
                                          </p:spTgt>
                                        </p:tgtEl>
                                        <p:attrNameLst>
                                          <p:attrName>style.visibility</p:attrName>
                                        </p:attrNameLst>
                                      </p:cBhvr>
                                      <p:to>
                                        <p:strVal val="visible"/>
                                      </p:to>
                                    </p:set>
                                    <p:anim calcmode="lin" valueType="num">
                                      <p:cBhvr>
                                        <p:cTn id="12"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6624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662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66262"/>
                                        </p:tgtEl>
                                        <p:attrNameLst>
                                          <p:attrName>style.visibility</p:attrName>
                                        </p:attrNameLst>
                                      </p:cBhvr>
                                      <p:to>
                                        <p:strVal val="visible"/>
                                      </p:to>
                                    </p:set>
                                    <p:anim calcmode="lin" valueType="num">
                                      <p:cBhvr>
                                        <p:cTn id="19" dur="500" fill="hold"/>
                                        <p:tgtEl>
                                          <p:spTgt spid="266262"/>
                                        </p:tgtEl>
                                        <p:attrNameLst>
                                          <p:attrName>ppt_w</p:attrName>
                                        </p:attrNameLst>
                                      </p:cBhvr>
                                      <p:tavLst>
                                        <p:tav tm="0">
                                          <p:val>
                                            <p:fltVal val="0"/>
                                          </p:val>
                                        </p:tav>
                                        <p:tav tm="100000">
                                          <p:val>
                                            <p:strVal val="#ppt_w"/>
                                          </p:val>
                                        </p:tav>
                                      </p:tavLst>
                                    </p:anim>
                                    <p:anim calcmode="lin" valueType="num">
                                      <p:cBhvr>
                                        <p:cTn id="20" dur="500" fill="hold"/>
                                        <p:tgtEl>
                                          <p:spTgt spid="266262"/>
                                        </p:tgtEl>
                                        <p:attrNameLst>
                                          <p:attrName>ppt_h</p:attrName>
                                        </p:attrNameLst>
                                      </p:cBhvr>
                                      <p:tavLst>
                                        <p:tav tm="0">
                                          <p:val>
                                            <p:fltVal val="0"/>
                                          </p:val>
                                        </p:tav>
                                        <p:tav tm="100000">
                                          <p:val>
                                            <p:strVal val="#ppt_h"/>
                                          </p:val>
                                        </p:tav>
                                      </p:tavLst>
                                    </p:anim>
                                    <p:animEffect transition="in" filter="fade">
                                      <p:cBhvr>
                                        <p:cTn id="21" dur="500"/>
                                        <p:tgtEl>
                                          <p:spTgt spid="26626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6627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66262"/>
                                        </p:tgtEl>
                                        <p:attrNameLst>
                                          <p:attrName>style.visibility</p:attrName>
                                        </p:attrNameLst>
                                      </p:cBhvr>
                                      <p:to>
                                        <p:strVal val="hidden"/>
                                      </p:to>
                                    </p:set>
                                  </p:childTnLst>
                                </p:cTn>
                              </p:par>
                              <p:par>
                                <p:cTn id="28" presetID="53" presetClass="entr" presetSubtype="0" fill="hold" grpId="0" nodeType="withEffect">
                                  <p:stCondLst>
                                    <p:cond delay="0"/>
                                  </p:stCondLst>
                                  <p:childTnLst>
                                    <p:set>
                                      <p:cBhvr>
                                        <p:cTn id="29" dur="1" fill="hold">
                                          <p:stCondLst>
                                            <p:cond delay="0"/>
                                          </p:stCondLst>
                                        </p:cTn>
                                        <p:tgtEl>
                                          <p:spTgt spid="266263"/>
                                        </p:tgtEl>
                                        <p:attrNameLst>
                                          <p:attrName>style.visibility</p:attrName>
                                        </p:attrNameLst>
                                      </p:cBhvr>
                                      <p:to>
                                        <p:strVal val="visible"/>
                                      </p:to>
                                    </p:set>
                                    <p:anim calcmode="lin" valueType="num">
                                      <p:cBhvr>
                                        <p:cTn id="30" dur="500" fill="hold"/>
                                        <p:tgtEl>
                                          <p:spTgt spid="266263"/>
                                        </p:tgtEl>
                                        <p:attrNameLst>
                                          <p:attrName>ppt_w</p:attrName>
                                        </p:attrNameLst>
                                      </p:cBhvr>
                                      <p:tavLst>
                                        <p:tav tm="0">
                                          <p:val>
                                            <p:fltVal val="0"/>
                                          </p:val>
                                        </p:tav>
                                        <p:tav tm="100000">
                                          <p:val>
                                            <p:strVal val="#ppt_w"/>
                                          </p:val>
                                        </p:tav>
                                      </p:tavLst>
                                    </p:anim>
                                    <p:anim calcmode="lin" valueType="num">
                                      <p:cBhvr>
                                        <p:cTn id="31" dur="500" fill="hold"/>
                                        <p:tgtEl>
                                          <p:spTgt spid="266263"/>
                                        </p:tgtEl>
                                        <p:attrNameLst>
                                          <p:attrName>ppt_h</p:attrName>
                                        </p:attrNameLst>
                                      </p:cBhvr>
                                      <p:tavLst>
                                        <p:tav tm="0">
                                          <p:val>
                                            <p:fltVal val="0"/>
                                          </p:val>
                                        </p:tav>
                                        <p:tav tm="100000">
                                          <p:val>
                                            <p:strVal val="#ppt_h"/>
                                          </p:val>
                                        </p:tav>
                                      </p:tavLst>
                                    </p:anim>
                                    <p:animEffect transition="in" filter="fade">
                                      <p:cBhvr>
                                        <p:cTn id="32" dur="500"/>
                                        <p:tgtEl>
                                          <p:spTgt spid="26626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66263"/>
                                        </p:tgtEl>
                                        <p:attrNameLst>
                                          <p:attrName>style.visibility</p:attrName>
                                        </p:attrNameLst>
                                      </p:cBhvr>
                                      <p:to>
                                        <p:strVal val="hidden"/>
                                      </p:to>
                                    </p:set>
                                  </p:childTnLst>
                                </p:cTn>
                              </p:par>
                              <p:par>
                                <p:cTn id="37" presetID="53" presetClass="entr" presetSubtype="0" fill="hold" grpId="0" nodeType="withEffect">
                                  <p:stCondLst>
                                    <p:cond delay="0"/>
                                  </p:stCondLst>
                                  <p:childTnLst>
                                    <p:set>
                                      <p:cBhvr>
                                        <p:cTn id="38" dur="1" fill="hold">
                                          <p:stCondLst>
                                            <p:cond delay="0"/>
                                          </p:stCondLst>
                                        </p:cTn>
                                        <p:tgtEl>
                                          <p:spTgt spid="266264"/>
                                        </p:tgtEl>
                                        <p:attrNameLst>
                                          <p:attrName>style.visibility</p:attrName>
                                        </p:attrNameLst>
                                      </p:cBhvr>
                                      <p:to>
                                        <p:strVal val="visible"/>
                                      </p:to>
                                    </p:set>
                                    <p:anim calcmode="lin" valueType="num">
                                      <p:cBhvr>
                                        <p:cTn id="39" dur="500" fill="hold"/>
                                        <p:tgtEl>
                                          <p:spTgt spid="266264"/>
                                        </p:tgtEl>
                                        <p:attrNameLst>
                                          <p:attrName>ppt_w</p:attrName>
                                        </p:attrNameLst>
                                      </p:cBhvr>
                                      <p:tavLst>
                                        <p:tav tm="0">
                                          <p:val>
                                            <p:fltVal val="0"/>
                                          </p:val>
                                        </p:tav>
                                        <p:tav tm="100000">
                                          <p:val>
                                            <p:strVal val="#ppt_w"/>
                                          </p:val>
                                        </p:tav>
                                      </p:tavLst>
                                    </p:anim>
                                    <p:anim calcmode="lin" valueType="num">
                                      <p:cBhvr>
                                        <p:cTn id="40" dur="500" fill="hold"/>
                                        <p:tgtEl>
                                          <p:spTgt spid="266264"/>
                                        </p:tgtEl>
                                        <p:attrNameLst>
                                          <p:attrName>ppt_h</p:attrName>
                                        </p:attrNameLst>
                                      </p:cBhvr>
                                      <p:tavLst>
                                        <p:tav tm="0">
                                          <p:val>
                                            <p:fltVal val="0"/>
                                          </p:val>
                                        </p:tav>
                                        <p:tav tm="100000">
                                          <p:val>
                                            <p:strVal val="#ppt_h"/>
                                          </p:val>
                                        </p:tav>
                                      </p:tavLst>
                                    </p:anim>
                                    <p:animEffect transition="in" filter="fade">
                                      <p:cBhvr>
                                        <p:cTn id="41" dur="500"/>
                                        <p:tgtEl>
                                          <p:spTgt spid="26626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66264"/>
                                        </p:tgtEl>
                                        <p:attrNameLst>
                                          <p:attrName>style.visibility</p:attrName>
                                        </p:attrNameLst>
                                      </p:cBhvr>
                                      <p:to>
                                        <p:strVal val="hidden"/>
                                      </p:to>
                                    </p:set>
                                  </p:childTnLst>
                                </p:cTn>
                              </p:par>
                              <p:par>
                                <p:cTn id="46" presetID="53" presetClass="entr" presetSubtype="0" fill="hold" grpId="0" nodeType="withEffect">
                                  <p:stCondLst>
                                    <p:cond delay="0"/>
                                  </p:stCondLst>
                                  <p:childTnLst>
                                    <p:set>
                                      <p:cBhvr>
                                        <p:cTn id="47" dur="1" fill="hold">
                                          <p:stCondLst>
                                            <p:cond delay="0"/>
                                          </p:stCondLst>
                                        </p:cTn>
                                        <p:tgtEl>
                                          <p:spTgt spid="266265"/>
                                        </p:tgtEl>
                                        <p:attrNameLst>
                                          <p:attrName>style.visibility</p:attrName>
                                        </p:attrNameLst>
                                      </p:cBhvr>
                                      <p:to>
                                        <p:strVal val="visible"/>
                                      </p:to>
                                    </p:set>
                                    <p:anim calcmode="lin" valueType="num">
                                      <p:cBhvr>
                                        <p:cTn id="48" dur="500" fill="hold"/>
                                        <p:tgtEl>
                                          <p:spTgt spid="266265"/>
                                        </p:tgtEl>
                                        <p:attrNameLst>
                                          <p:attrName>ppt_w</p:attrName>
                                        </p:attrNameLst>
                                      </p:cBhvr>
                                      <p:tavLst>
                                        <p:tav tm="0">
                                          <p:val>
                                            <p:fltVal val="0"/>
                                          </p:val>
                                        </p:tav>
                                        <p:tav tm="100000">
                                          <p:val>
                                            <p:strVal val="#ppt_w"/>
                                          </p:val>
                                        </p:tav>
                                      </p:tavLst>
                                    </p:anim>
                                    <p:anim calcmode="lin" valueType="num">
                                      <p:cBhvr>
                                        <p:cTn id="49" dur="500" fill="hold"/>
                                        <p:tgtEl>
                                          <p:spTgt spid="266265"/>
                                        </p:tgtEl>
                                        <p:attrNameLst>
                                          <p:attrName>ppt_h</p:attrName>
                                        </p:attrNameLst>
                                      </p:cBhvr>
                                      <p:tavLst>
                                        <p:tav tm="0">
                                          <p:val>
                                            <p:fltVal val="0"/>
                                          </p:val>
                                        </p:tav>
                                        <p:tav tm="100000">
                                          <p:val>
                                            <p:strVal val="#ppt_h"/>
                                          </p:val>
                                        </p:tav>
                                      </p:tavLst>
                                    </p:anim>
                                    <p:animEffect transition="in" filter="fade">
                                      <p:cBhvr>
                                        <p:cTn id="50" dur="500"/>
                                        <p:tgtEl>
                                          <p:spTgt spid="26626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66265"/>
                                        </p:tgtEl>
                                        <p:attrNameLst>
                                          <p:attrName>style.visibility</p:attrName>
                                        </p:attrNameLst>
                                      </p:cBhvr>
                                      <p:to>
                                        <p:strVal val="hidden"/>
                                      </p:to>
                                    </p:set>
                                  </p:childTnLst>
                                </p:cTn>
                              </p:par>
                              <p:par>
                                <p:cTn id="55" presetID="53" presetClass="entr" presetSubtype="0" fill="hold" grpId="0" nodeType="withEffect">
                                  <p:stCondLst>
                                    <p:cond delay="0"/>
                                  </p:stCondLst>
                                  <p:childTnLst>
                                    <p:set>
                                      <p:cBhvr>
                                        <p:cTn id="56" dur="1" fill="hold">
                                          <p:stCondLst>
                                            <p:cond delay="0"/>
                                          </p:stCondLst>
                                        </p:cTn>
                                        <p:tgtEl>
                                          <p:spTgt spid="266266"/>
                                        </p:tgtEl>
                                        <p:attrNameLst>
                                          <p:attrName>style.visibility</p:attrName>
                                        </p:attrNameLst>
                                      </p:cBhvr>
                                      <p:to>
                                        <p:strVal val="visible"/>
                                      </p:to>
                                    </p:set>
                                    <p:anim calcmode="lin" valueType="num">
                                      <p:cBhvr>
                                        <p:cTn id="57" dur="500" fill="hold"/>
                                        <p:tgtEl>
                                          <p:spTgt spid="266266"/>
                                        </p:tgtEl>
                                        <p:attrNameLst>
                                          <p:attrName>ppt_w</p:attrName>
                                        </p:attrNameLst>
                                      </p:cBhvr>
                                      <p:tavLst>
                                        <p:tav tm="0">
                                          <p:val>
                                            <p:fltVal val="0"/>
                                          </p:val>
                                        </p:tav>
                                        <p:tav tm="100000">
                                          <p:val>
                                            <p:strVal val="#ppt_w"/>
                                          </p:val>
                                        </p:tav>
                                      </p:tavLst>
                                    </p:anim>
                                    <p:anim calcmode="lin" valueType="num">
                                      <p:cBhvr>
                                        <p:cTn id="58" dur="500" fill="hold"/>
                                        <p:tgtEl>
                                          <p:spTgt spid="266266"/>
                                        </p:tgtEl>
                                        <p:attrNameLst>
                                          <p:attrName>ppt_h</p:attrName>
                                        </p:attrNameLst>
                                      </p:cBhvr>
                                      <p:tavLst>
                                        <p:tav tm="0">
                                          <p:val>
                                            <p:fltVal val="0"/>
                                          </p:val>
                                        </p:tav>
                                        <p:tav tm="100000">
                                          <p:val>
                                            <p:strVal val="#ppt_h"/>
                                          </p:val>
                                        </p:tav>
                                      </p:tavLst>
                                    </p:anim>
                                    <p:animEffect transition="in" filter="fade">
                                      <p:cBhvr>
                                        <p:cTn id="59" dur="500"/>
                                        <p:tgtEl>
                                          <p:spTgt spid="266266"/>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266266"/>
                                        </p:tgtEl>
                                        <p:attrNameLst>
                                          <p:attrName>style.visibility</p:attrName>
                                        </p:attrNameLst>
                                      </p:cBhvr>
                                      <p:to>
                                        <p:strVal val="hidden"/>
                                      </p:to>
                                    </p:set>
                                  </p:childTnLst>
                                </p:cTn>
                              </p:par>
                              <p:par>
                                <p:cTn id="64" presetID="53" presetClass="entr" presetSubtype="0" fill="hold" grpId="0" nodeType="withEffect">
                                  <p:stCondLst>
                                    <p:cond delay="0"/>
                                  </p:stCondLst>
                                  <p:childTnLst>
                                    <p:set>
                                      <p:cBhvr>
                                        <p:cTn id="65" dur="1" fill="hold">
                                          <p:stCondLst>
                                            <p:cond delay="0"/>
                                          </p:stCondLst>
                                        </p:cTn>
                                        <p:tgtEl>
                                          <p:spTgt spid="266267"/>
                                        </p:tgtEl>
                                        <p:attrNameLst>
                                          <p:attrName>style.visibility</p:attrName>
                                        </p:attrNameLst>
                                      </p:cBhvr>
                                      <p:to>
                                        <p:strVal val="visible"/>
                                      </p:to>
                                    </p:set>
                                    <p:anim calcmode="lin" valueType="num">
                                      <p:cBhvr>
                                        <p:cTn id="66" dur="500" fill="hold"/>
                                        <p:tgtEl>
                                          <p:spTgt spid="266267"/>
                                        </p:tgtEl>
                                        <p:attrNameLst>
                                          <p:attrName>ppt_w</p:attrName>
                                        </p:attrNameLst>
                                      </p:cBhvr>
                                      <p:tavLst>
                                        <p:tav tm="0">
                                          <p:val>
                                            <p:fltVal val="0"/>
                                          </p:val>
                                        </p:tav>
                                        <p:tav tm="100000">
                                          <p:val>
                                            <p:strVal val="#ppt_w"/>
                                          </p:val>
                                        </p:tav>
                                      </p:tavLst>
                                    </p:anim>
                                    <p:anim calcmode="lin" valueType="num">
                                      <p:cBhvr>
                                        <p:cTn id="67" dur="500" fill="hold"/>
                                        <p:tgtEl>
                                          <p:spTgt spid="266267"/>
                                        </p:tgtEl>
                                        <p:attrNameLst>
                                          <p:attrName>ppt_h</p:attrName>
                                        </p:attrNameLst>
                                      </p:cBhvr>
                                      <p:tavLst>
                                        <p:tav tm="0">
                                          <p:val>
                                            <p:fltVal val="0"/>
                                          </p:val>
                                        </p:tav>
                                        <p:tav tm="100000">
                                          <p:val>
                                            <p:strVal val="#ppt_h"/>
                                          </p:val>
                                        </p:tav>
                                      </p:tavLst>
                                    </p:anim>
                                    <p:animEffect transition="in" filter="fade">
                                      <p:cBhvr>
                                        <p:cTn id="68" dur="500"/>
                                        <p:tgtEl>
                                          <p:spTgt spid="26626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66267"/>
                                        </p:tgtEl>
                                        <p:attrNameLst>
                                          <p:attrName>style.visibility</p:attrName>
                                        </p:attrNameLst>
                                      </p:cBhvr>
                                      <p:to>
                                        <p:strVal val="hidden"/>
                                      </p:to>
                                    </p:set>
                                  </p:childTnLst>
                                </p:cTn>
                              </p:par>
                              <p:par>
                                <p:cTn id="73" presetID="53" presetClass="entr" presetSubtype="0" fill="hold" grpId="0" nodeType="withEffect">
                                  <p:stCondLst>
                                    <p:cond delay="0"/>
                                  </p:stCondLst>
                                  <p:childTnLst>
                                    <p:set>
                                      <p:cBhvr>
                                        <p:cTn id="74" dur="1" fill="hold">
                                          <p:stCondLst>
                                            <p:cond delay="0"/>
                                          </p:stCondLst>
                                        </p:cTn>
                                        <p:tgtEl>
                                          <p:spTgt spid="266268"/>
                                        </p:tgtEl>
                                        <p:attrNameLst>
                                          <p:attrName>style.visibility</p:attrName>
                                        </p:attrNameLst>
                                      </p:cBhvr>
                                      <p:to>
                                        <p:strVal val="visible"/>
                                      </p:to>
                                    </p:set>
                                    <p:anim calcmode="lin" valueType="num">
                                      <p:cBhvr>
                                        <p:cTn id="75" dur="500" fill="hold"/>
                                        <p:tgtEl>
                                          <p:spTgt spid="266268"/>
                                        </p:tgtEl>
                                        <p:attrNameLst>
                                          <p:attrName>ppt_w</p:attrName>
                                        </p:attrNameLst>
                                      </p:cBhvr>
                                      <p:tavLst>
                                        <p:tav tm="0">
                                          <p:val>
                                            <p:fltVal val="0"/>
                                          </p:val>
                                        </p:tav>
                                        <p:tav tm="100000">
                                          <p:val>
                                            <p:strVal val="#ppt_w"/>
                                          </p:val>
                                        </p:tav>
                                      </p:tavLst>
                                    </p:anim>
                                    <p:anim calcmode="lin" valueType="num">
                                      <p:cBhvr>
                                        <p:cTn id="76" dur="500" fill="hold"/>
                                        <p:tgtEl>
                                          <p:spTgt spid="266268"/>
                                        </p:tgtEl>
                                        <p:attrNameLst>
                                          <p:attrName>ppt_h</p:attrName>
                                        </p:attrNameLst>
                                      </p:cBhvr>
                                      <p:tavLst>
                                        <p:tav tm="0">
                                          <p:val>
                                            <p:fltVal val="0"/>
                                          </p:val>
                                        </p:tav>
                                        <p:tav tm="100000">
                                          <p:val>
                                            <p:strVal val="#ppt_h"/>
                                          </p:val>
                                        </p:tav>
                                      </p:tavLst>
                                    </p:anim>
                                    <p:animEffect transition="in" filter="fade">
                                      <p:cBhvr>
                                        <p:cTn id="77" dur="500"/>
                                        <p:tgtEl>
                                          <p:spTgt spid="266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4" grpId="0" animBg="1"/>
      <p:bldP spid="266243" grpId="0" build="p"/>
      <p:bldP spid="266262" grpId="0" animBg="1"/>
      <p:bldP spid="266262" grpId="1" animBg="1"/>
      <p:bldP spid="266263" grpId="0" animBg="1"/>
      <p:bldP spid="266263" grpId="1" animBg="1"/>
      <p:bldP spid="266264" grpId="0" animBg="1"/>
      <p:bldP spid="266264" grpId="1" animBg="1"/>
      <p:bldP spid="266265" grpId="0" animBg="1"/>
      <p:bldP spid="266265" grpId="1" animBg="1"/>
      <p:bldP spid="266266" grpId="0" animBg="1"/>
      <p:bldP spid="266266" grpId="1" animBg="1"/>
      <p:bldP spid="266267" grpId="0" animBg="1"/>
      <p:bldP spid="266267" grpId="1" animBg="1"/>
      <p:bldP spid="2662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0"/>
          </p:nvPr>
        </p:nvSpPr>
        <p:spPr>
          <a:noFill/>
        </p:spPr>
        <p:txBody>
          <a:bodyPr/>
          <a:lstStyle/>
          <a:p>
            <a:fld id="{6B965DB5-B752-4981-86C1-7767CC7BF668}" type="slidenum">
              <a:rPr lang="en-US" smtClean="0">
                <a:cs typeface="Arial" charset="0"/>
              </a:rPr>
              <a:pPr/>
              <a:t>23</a:t>
            </a:fld>
            <a:endParaRPr lang="en-US" smtClean="0">
              <a:cs typeface="Arial" charset="0"/>
            </a:endParaRPr>
          </a:p>
        </p:txBody>
      </p:sp>
      <p:sp>
        <p:nvSpPr>
          <p:cNvPr id="319490" name="Rectangle 2"/>
          <p:cNvSpPr>
            <a:spLocks noGrp="1" noChangeArrowheads="1"/>
          </p:cNvSpPr>
          <p:nvPr>
            <p:ph type="body" idx="1"/>
          </p:nvPr>
        </p:nvSpPr>
        <p:spPr>
          <a:xfrm>
            <a:off x="793750" y="1524000"/>
            <a:ext cx="7086600" cy="4724400"/>
          </a:xfrm>
        </p:spPr>
        <p:txBody>
          <a:bodyPr/>
          <a:lstStyle/>
          <a:p>
            <a:pPr eaLnBrk="1" hangingPunct="1"/>
            <a:r>
              <a:rPr lang="en-US" sz="2800" smtClean="0">
                <a:solidFill>
                  <a:srgbClr val="292929"/>
                </a:solidFill>
              </a:rPr>
              <a:t>Relevant and important</a:t>
            </a:r>
          </a:p>
          <a:p>
            <a:pPr eaLnBrk="1" hangingPunct="1"/>
            <a:r>
              <a:rPr lang="en-US" sz="2800" smtClean="0">
                <a:solidFill>
                  <a:srgbClr val="292929"/>
                </a:solidFill>
              </a:rPr>
              <a:t>Consistency</a:t>
            </a:r>
          </a:p>
          <a:p>
            <a:pPr eaLnBrk="1" hangingPunct="1"/>
            <a:r>
              <a:rPr lang="en-US" sz="2800" smtClean="0">
                <a:solidFill>
                  <a:srgbClr val="292929"/>
                </a:solidFill>
              </a:rPr>
              <a:t>Color</a:t>
            </a:r>
          </a:p>
          <a:p>
            <a:pPr eaLnBrk="1" hangingPunct="1"/>
            <a:r>
              <a:rPr lang="en-US" sz="2800" smtClean="0">
                <a:solidFill>
                  <a:srgbClr val="292929"/>
                </a:solidFill>
              </a:rPr>
              <a:t>Caption length and appropriateness</a:t>
            </a:r>
          </a:p>
          <a:p>
            <a:pPr eaLnBrk="1" hangingPunct="1"/>
            <a:r>
              <a:rPr lang="en-US" sz="2800" smtClean="0">
                <a:solidFill>
                  <a:srgbClr val="292929"/>
                </a:solidFill>
              </a:rPr>
              <a:t>Figures describe the data accurately</a:t>
            </a:r>
          </a:p>
        </p:txBody>
      </p:sp>
      <p:sp>
        <p:nvSpPr>
          <p:cNvPr id="319491" name="Rectangle 3"/>
          <p:cNvSpPr>
            <a:spLocks noGrp="1" noChangeArrowheads="1"/>
          </p:cNvSpPr>
          <p:nvPr>
            <p:ph type="title"/>
          </p:nvPr>
        </p:nvSpPr>
        <p:spPr/>
        <p:txBody>
          <a:bodyPr/>
          <a:lstStyle/>
          <a:p>
            <a:pPr eaLnBrk="1" hangingPunct="1">
              <a:defRPr/>
            </a:pPr>
            <a:r>
              <a:rPr lang="en-US" sz="2800"/>
              <a:t>Conducting the Review – Tables &amp; Figures</a:t>
            </a:r>
            <a:endParaRPr lang="en-GB" sz="2800"/>
          </a:p>
        </p:txBody>
      </p:sp>
      <p:pic>
        <p:nvPicPr>
          <p:cNvPr id="319492" name="Picture 4"/>
          <p:cNvPicPr>
            <a:picLocks noChangeAspect="1" noChangeArrowheads="1"/>
          </p:cNvPicPr>
          <p:nvPr/>
        </p:nvPicPr>
        <p:blipFill>
          <a:blip r:embed="rId3"/>
          <a:srcRect/>
          <a:stretch>
            <a:fillRect/>
          </a:stretch>
        </p:blipFill>
        <p:spPr bwMode="auto">
          <a:xfrm>
            <a:off x="6553200" y="1246188"/>
            <a:ext cx="2286000" cy="1724025"/>
          </a:xfrm>
          <a:prstGeom prst="rect">
            <a:avLst/>
          </a:prstGeom>
          <a:noFill/>
          <a:ln w="28575">
            <a:solidFill>
              <a:schemeClr val="bg2"/>
            </a:solidFill>
            <a:miter lim="800000"/>
            <a:headEnd/>
            <a:tailEnd/>
          </a:ln>
        </p:spPr>
      </p:pic>
      <p:sp>
        <p:nvSpPr>
          <p:cNvPr id="319493" name="Rectangle 5"/>
          <p:cNvSpPr>
            <a:spLocks noChangeArrowheads="1"/>
          </p:cNvSpPr>
          <p:nvPr/>
        </p:nvSpPr>
        <p:spPr bwMode="auto">
          <a:xfrm>
            <a:off x="6240463" y="3028950"/>
            <a:ext cx="2944812" cy="290513"/>
          </a:xfrm>
          <a:prstGeom prst="rect">
            <a:avLst/>
          </a:prstGeom>
          <a:noFill/>
          <a:ln w="28575">
            <a:noFill/>
            <a:miter lim="800000"/>
            <a:headEnd/>
            <a:tailEnd/>
          </a:ln>
        </p:spPr>
        <p:txBody>
          <a:bodyPr wrap="none">
            <a:spAutoFit/>
          </a:bodyPr>
          <a:lstStyle/>
          <a:p>
            <a:r>
              <a:rPr lang="en-US" sz="1300">
                <a:solidFill>
                  <a:srgbClr val="292929"/>
                </a:solidFill>
                <a:latin typeface="Arial Narrow" pitchFamily="34" charset="0"/>
              </a:rPr>
              <a:t>Fig.3. FE-SEM images of RFP-50 at 1,0000×</a:t>
            </a:r>
          </a:p>
        </p:txBody>
      </p:sp>
      <p:grpSp>
        <p:nvGrpSpPr>
          <p:cNvPr id="319494" name="Group 6"/>
          <p:cNvGrpSpPr>
            <a:grpSpLocks/>
          </p:cNvGrpSpPr>
          <p:nvPr/>
        </p:nvGrpSpPr>
        <p:grpSpPr bwMode="auto">
          <a:xfrm>
            <a:off x="457200" y="4171950"/>
            <a:ext cx="8153400" cy="2457450"/>
            <a:chOff x="288" y="2628"/>
            <a:chExt cx="5136" cy="1548"/>
          </a:xfrm>
        </p:grpSpPr>
        <p:pic>
          <p:nvPicPr>
            <p:cNvPr id="53261" name="Picture 7"/>
            <p:cNvPicPr>
              <a:picLocks noChangeAspect="1" noChangeArrowheads="1"/>
            </p:cNvPicPr>
            <p:nvPr/>
          </p:nvPicPr>
          <p:blipFill>
            <a:blip r:embed="rId4"/>
            <a:srcRect/>
            <a:stretch>
              <a:fillRect/>
            </a:stretch>
          </p:blipFill>
          <p:spPr bwMode="auto">
            <a:xfrm>
              <a:off x="2304" y="2640"/>
              <a:ext cx="3120" cy="1444"/>
            </a:xfrm>
            <a:prstGeom prst="rect">
              <a:avLst/>
            </a:prstGeom>
            <a:noFill/>
            <a:ln w="28575">
              <a:solidFill>
                <a:schemeClr val="bg2"/>
              </a:solidFill>
              <a:miter lim="800000"/>
              <a:headEnd/>
              <a:tailEnd/>
            </a:ln>
          </p:spPr>
        </p:pic>
        <p:pic>
          <p:nvPicPr>
            <p:cNvPr id="53262" name="Picture 8"/>
            <p:cNvPicPr>
              <a:picLocks noChangeAspect="1" noChangeArrowheads="1"/>
            </p:cNvPicPr>
            <p:nvPr/>
          </p:nvPicPr>
          <p:blipFill>
            <a:blip r:embed="rId5"/>
            <a:srcRect/>
            <a:stretch>
              <a:fillRect/>
            </a:stretch>
          </p:blipFill>
          <p:spPr bwMode="auto">
            <a:xfrm>
              <a:off x="288" y="2736"/>
              <a:ext cx="1188" cy="1440"/>
            </a:xfrm>
            <a:prstGeom prst="rect">
              <a:avLst/>
            </a:prstGeom>
            <a:noFill/>
            <a:ln w="15875">
              <a:solidFill>
                <a:schemeClr val="bg2"/>
              </a:solidFill>
              <a:miter lim="800000"/>
              <a:headEnd/>
              <a:tailEnd/>
            </a:ln>
          </p:spPr>
        </p:pic>
        <p:sp>
          <p:nvSpPr>
            <p:cNvPr id="53263" name="Line 9"/>
            <p:cNvSpPr>
              <a:spLocks noChangeShapeType="1"/>
            </p:cNvSpPr>
            <p:nvPr/>
          </p:nvSpPr>
          <p:spPr bwMode="auto">
            <a:xfrm flipV="1">
              <a:off x="1482" y="2628"/>
              <a:ext cx="816" cy="384"/>
            </a:xfrm>
            <a:prstGeom prst="line">
              <a:avLst/>
            </a:prstGeom>
            <a:noFill/>
            <a:ln w="28575">
              <a:solidFill>
                <a:srgbClr val="808080"/>
              </a:solidFill>
              <a:round/>
              <a:headEnd/>
              <a:tailEnd/>
            </a:ln>
          </p:spPr>
          <p:txBody>
            <a:bodyPr>
              <a:spAutoFit/>
            </a:bodyPr>
            <a:lstStyle/>
            <a:p>
              <a:endParaRPr lang="ru-RU"/>
            </a:p>
          </p:txBody>
        </p:sp>
        <p:sp>
          <p:nvSpPr>
            <p:cNvPr id="53264" name="Line 10"/>
            <p:cNvSpPr>
              <a:spLocks noChangeShapeType="1"/>
            </p:cNvSpPr>
            <p:nvPr/>
          </p:nvSpPr>
          <p:spPr bwMode="auto">
            <a:xfrm flipH="1" flipV="1">
              <a:off x="1482" y="3316"/>
              <a:ext cx="816" cy="768"/>
            </a:xfrm>
            <a:prstGeom prst="line">
              <a:avLst/>
            </a:prstGeom>
            <a:noFill/>
            <a:ln w="28575">
              <a:solidFill>
                <a:srgbClr val="808080"/>
              </a:solidFill>
              <a:round/>
              <a:headEnd/>
              <a:tailEnd/>
            </a:ln>
          </p:spPr>
          <p:txBody>
            <a:bodyPr>
              <a:spAutoFit/>
            </a:bodyPr>
            <a:lstStyle/>
            <a:p>
              <a:endParaRPr lang="ru-RU"/>
            </a:p>
          </p:txBody>
        </p:sp>
      </p:grpSp>
      <p:grpSp>
        <p:nvGrpSpPr>
          <p:cNvPr id="319499" name="Group 11"/>
          <p:cNvGrpSpPr>
            <a:grpSpLocks/>
          </p:cNvGrpSpPr>
          <p:nvPr/>
        </p:nvGrpSpPr>
        <p:grpSpPr bwMode="auto">
          <a:xfrm>
            <a:off x="4152900" y="4340225"/>
            <a:ext cx="4025900" cy="631825"/>
            <a:chOff x="2616" y="2746"/>
            <a:chExt cx="2536" cy="398"/>
          </a:xfrm>
        </p:grpSpPr>
        <p:sp>
          <p:nvSpPr>
            <p:cNvPr id="53258" name="Line 12"/>
            <p:cNvSpPr>
              <a:spLocks noChangeShapeType="1"/>
            </p:cNvSpPr>
            <p:nvPr/>
          </p:nvSpPr>
          <p:spPr bwMode="auto">
            <a:xfrm>
              <a:off x="4528" y="2746"/>
              <a:ext cx="624" cy="0"/>
            </a:xfrm>
            <a:prstGeom prst="line">
              <a:avLst/>
            </a:prstGeom>
            <a:noFill/>
            <a:ln w="19050">
              <a:solidFill>
                <a:srgbClr val="FF9900"/>
              </a:solidFill>
              <a:round/>
              <a:headEnd/>
              <a:tailEnd/>
            </a:ln>
          </p:spPr>
          <p:txBody>
            <a:bodyPr>
              <a:spAutoFit/>
            </a:bodyPr>
            <a:lstStyle/>
            <a:p>
              <a:endParaRPr lang="ru-RU"/>
            </a:p>
          </p:txBody>
        </p:sp>
        <p:sp>
          <p:nvSpPr>
            <p:cNvPr id="53259" name="Line 13"/>
            <p:cNvSpPr>
              <a:spLocks noChangeShapeType="1"/>
            </p:cNvSpPr>
            <p:nvPr/>
          </p:nvSpPr>
          <p:spPr bwMode="auto">
            <a:xfrm>
              <a:off x="2616" y="2940"/>
              <a:ext cx="2520" cy="0"/>
            </a:xfrm>
            <a:prstGeom prst="line">
              <a:avLst/>
            </a:prstGeom>
            <a:noFill/>
            <a:ln w="19050">
              <a:solidFill>
                <a:srgbClr val="FF9900"/>
              </a:solidFill>
              <a:round/>
              <a:headEnd/>
              <a:tailEnd/>
            </a:ln>
          </p:spPr>
          <p:txBody>
            <a:bodyPr>
              <a:spAutoFit/>
            </a:bodyPr>
            <a:lstStyle/>
            <a:p>
              <a:endParaRPr lang="ru-RU"/>
            </a:p>
          </p:txBody>
        </p:sp>
        <p:sp>
          <p:nvSpPr>
            <p:cNvPr id="53260" name="Line 14"/>
            <p:cNvSpPr>
              <a:spLocks noChangeShapeType="1"/>
            </p:cNvSpPr>
            <p:nvPr/>
          </p:nvSpPr>
          <p:spPr bwMode="auto">
            <a:xfrm>
              <a:off x="2616" y="3144"/>
              <a:ext cx="1776" cy="0"/>
            </a:xfrm>
            <a:prstGeom prst="line">
              <a:avLst/>
            </a:prstGeom>
            <a:noFill/>
            <a:ln w="19050">
              <a:solidFill>
                <a:srgbClr val="FF9900"/>
              </a:solidFill>
              <a:round/>
              <a:headEnd/>
              <a:tailEnd/>
            </a:ln>
          </p:spPr>
          <p:txBody>
            <a:bodyPr>
              <a:spAutoFit/>
            </a:bodyPr>
            <a:lstStyle/>
            <a:p>
              <a:endParaRPr lang="ru-RU"/>
            </a:p>
          </p:txBody>
        </p:sp>
      </p:grpSp>
      <p:sp>
        <p:nvSpPr>
          <p:cNvPr id="319503" name="Rectangle 15"/>
          <p:cNvSpPr>
            <a:spLocks noChangeArrowheads="1"/>
          </p:cNvSpPr>
          <p:nvPr/>
        </p:nvSpPr>
        <p:spPr bwMode="auto">
          <a:xfrm>
            <a:off x="3848100" y="5067300"/>
            <a:ext cx="4572000" cy="1371600"/>
          </a:xfrm>
          <a:prstGeom prst="rect">
            <a:avLst/>
          </a:prstGeom>
          <a:noFill/>
          <a:ln w="22225">
            <a:solidFill>
              <a:srgbClr val="FF9900"/>
            </a:solidFill>
            <a:miter lim="800000"/>
            <a:headEnd/>
            <a:tailEnd/>
          </a:ln>
        </p:spPr>
        <p:txBody>
          <a:bodyPr anchor="ctr">
            <a:spAutoFit/>
          </a:bodyPr>
          <a:lstStyle/>
          <a:p>
            <a:endParaRPr lang="ru-RU"/>
          </a:p>
        </p:txBody>
      </p:sp>
      <p:sp>
        <p:nvSpPr>
          <p:cNvPr id="319504" name="Rectangle 16"/>
          <p:cNvSpPr>
            <a:spLocks noChangeArrowheads="1"/>
          </p:cNvSpPr>
          <p:nvPr/>
        </p:nvSpPr>
        <p:spPr bwMode="auto">
          <a:xfrm>
            <a:off x="6553200" y="1219200"/>
            <a:ext cx="2286000" cy="1752600"/>
          </a:xfrm>
          <a:prstGeom prst="rect">
            <a:avLst/>
          </a:prstGeom>
          <a:solidFill>
            <a:srgbClr val="FF0000">
              <a:alpha val="30196"/>
            </a:srgbClr>
          </a:solidFill>
          <a:ln w="28575">
            <a:noFill/>
            <a:miter lim="800000"/>
            <a:headEnd/>
            <a:tailEnd/>
          </a:ln>
        </p:spPr>
        <p:txBody>
          <a:bodyPr anchor="ct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 calcmode="lin" valueType="num">
                                      <p:cBhvr>
                                        <p:cTn id="7" dur="500" fill="hold"/>
                                        <p:tgtEl>
                                          <p:spTgt spid="31949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949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9490">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19490">
                                            <p:txEl>
                                              <p:pRg st="1" end="1"/>
                                            </p:txEl>
                                          </p:spTgt>
                                        </p:tgtEl>
                                        <p:attrNameLst>
                                          <p:attrName>style.visibility</p:attrName>
                                        </p:attrNameLst>
                                      </p:cBhvr>
                                      <p:to>
                                        <p:strVal val="visible"/>
                                      </p:to>
                                    </p:set>
                                    <p:anim calcmode="lin" valueType="num">
                                      <p:cBhvr>
                                        <p:cTn id="12" dur="500" fill="hold"/>
                                        <p:tgtEl>
                                          <p:spTgt spid="31949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1949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19490">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19490">
                                            <p:txEl>
                                              <p:pRg st="2" end="2"/>
                                            </p:txEl>
                                          </p:spTgt>
                                        </p:tgtEl>
                                        <p:attrNameLst>
                                          <p:attrName>style.visibility</p:attrName>
                                        </p:attrNameLst>
                                      </p:cBhvr>
                                      <p:to>
                                        <p:strVal val="visible"/>
                                      </p:to>
                                    </p:set>
                                    <p:anim calcmode="lin" valueType="num">
                                      <p:cBhvr>
                                        <p:cTn id="17" dur="500" fill="hold"/>
                                        <p:tgtEl>
                                          <p:spTgt spid="31949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19490">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19490">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19490">
                                            <p:txEl>
                                              <p:pRg st="3" end="3"/>
                                            </p:txEl>
                                          </p:spTgt>
                                        </p:tgtEl>
                                        <p:attrNameLst>
                                          <p:attrName>style.visibility</p:attrName>
                                        </p:attrNameLst>
                                      </p:cBhvr>
                                      <p:to>
                                        <p:strVal val="visible"/>
                                      </p:to>
                                    </p:set>
                                    <p:anim calcmode="lin" valueType="num">
                                      <p:cBhvr>
                                        <p:cTn id="22" dur="500" fill="hold"/>
                                        <p:tgtEl>
                                          <p:spTgt spid="319490">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19490">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19490">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19490">
                                            <p:txEl>
                                              <p:pRg st="4" end="4"/>
                                            </p:txEl>
                                          </p:spTgt>
                                        </p:tgtEl>
                                        <p:attrNameLst>
                                          <p:attrName>style.visibility</p:attrName>
                                        </p:attrNameLst>
                                      </p:cBhvr>
                                      <p:to>
                                        <p:strVal val="visible"/>
                                      </p:to>
                                    </p:set>
                                    <p:anim calcmode="lin" valueType="num">
                                      <p:cBhvr>
                                        <p:cTn id="27" dur="500" fill="hold"/>
                                        <p:tgtEl>
                                          <p:spTgt spid="319490">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19490">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1949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1" nodeType="clickEffect">
                                  <p:stCondLst>
                                    <p:cond delay="0"/>
                                  </p:stCondLst>
                                  <p:childTnLst>
                                    <p:animClr clrSpc="rgb" dir="cw">
                                      <p:cBhvr override="childStyle">
                                        <p:cTn id="33" dur="500" fill="hold"/>
                                        <p:tgtEl>
                                          <p:spTgt spid="319490">
                                            <p:txEl>
                                              <p:pRg st="0" end="0"/>
                                            </p:txEl>
                                          </p:spTgt>
                                        </p:tgtEl>
                                        <p:attrNameLst>
                                          <p:attrName>style.color</p:attrName>
                                        </p:attrNameLst>
                                      </p:cBhvr>
                                      <p:to>
                                        <a:schemeClr val="accent2"/>
                                      </p:to>
                                    </p:animClr>
                                  </p:childTnLst>
                                </p:cTn>
                              </p:par>
                              <p:par>
                                <p:cTn id="34" presetID="53" presetClass="entr" presetSubtype="0" fill="hold" nodeType="withEffect">
                                  <p:stCondLst>
                                    <p:cond delay="0"/>
                                  </p:stCondLst>
                                  <p:childTnLst>
                                    <p:set>
                                      <p:cBhvr>
                                        <p:cTn id="35" dur="1" fill="hold">
                                          <p:stCondLst>
                                            <p:cond delay="0"/>
                                          </p:stCondLst>
                                        </p:cTn>
                                        <p:tgtEl>
                                          <p:spTgt spid="319492"/>
                                        </p:tgtEl>
                                        <p:attrNameLst>
                                          <p:attrName>style.visibility</p:attrName>
                                        </p:attrNameLst>
                                      </p:cBhvr>
                                      <p:to>
                                        <p:strVal val="visible"/>
                                      </p:to>
                                    </p:set>
                                    <p:anim calcmode="lin" valueType="num">
                                      <p:cBhvr>
                                        <p:cTn id="36" dur="500" fill="hold"/>
                                        <p:tgtEl>
                                          <p:spTgt spid="319492"/>
                                        </p:tgtEl>
                                        <p:attrNameLst>
                                          <p:attrName>ppt_w</p:attrName>
                                        </p:attrNameLst>
                                      </p:cBhvr>
                                      <p:tavLst>
                                        <p:tav tm="0">
                                          <p:val>
                                            <p:fltVal val="0"/>
                                          </p:val>
                                        </p:tav>
                                        <p:tav tm="100000">
                                          <p:val>
                                            <p:strVal val="#ppt_w"/>
                                          </p:val>
                                        </p:tav>
                                      </p:tavLst>
                                    </p:anim>
                                    <p:anim calcmode="lin" valueType="num">
                                      <p:cBhvr>
                                        <p:cTn id="37" dur="500" fill="hold"/>
                                        <p:tgtEl>
                                          <p:spTgt spid="319492"/>
                                        </p:tgtEl>
                                        <p:attrNameLst>
                                          <p:attrName>ppt_h</p:attrName>
                                        </p:attrNameLst>
                                      </p:cBhvr>
                                      <p:tavLst>
                                        <p:tav tm="0">
                                          <p:val>
                                            <p:fltVal val="0"/>
                                          </p:val>
                                        </p:tav>
                                        <p:tav tm="100000">
                                          <p:val>
                                            <p:strVal val="#ppt_h"/>
                                          </p:val>
                                        </p:tav>
                                      </p:tavLst>
                                    </p:anim>
                                    <p:animEffect transition="in" filter="fade">
                                      <p:cBhvr>
                                        <p:cTn id="38" dur="500"/>
                                        <p:tgtEl>
                                          <p:spTgt spid="31949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500" fill="hold"/>
                                        <p:tgtEl>
                                          <p:spTgt spid="319490">
                                            <p:txEl>
                                              <p:pRg st="1" end="1"/>
                                            </p:txEl>
                                          </p:spTgt>
                                        </p:tgtEl>
                                        <p:attrNameLst>
                                          <p:attrName>style.color</p:attrName>
                                        </p:attrNameLst>
                                      </p:cBhvr>
                                      <p:to>
                                        <a:schemeClr val="accent2"/>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childTnLst>
                                    <p:animClr clrSpc="rgb" dir="cw">
                                      <p:cBhvr override="childStyle">
                                        <p:cTn id="46" dur="500" fill="hold"/>
                                        <p:tgtEl>
                                          <p:spTgt spid="319490">
                                            <p:txEl>
                                              <p:pRg st="2" end="2"/>
                                            </p:txEl>
                                          </p:spTgt>
                                        </p:tgtEl>
                                        <p:attrNameLst>
                                          <p:attrName>style.color</p:attrName>
                                        </p:attrNameLst>
                                      </p:cBhvr>
                                      <p:to>
                                        <a:schemeClr val="accent2"/>
                                      </p:to>
                                    </p:animClr>
                                  </p:childTnLst>
                                </p:cTn>
                              </p:par>
                              <p:par>
                                <p:cTn id="47" presetID="1" presetClass="entr" presetSubtype="0" fill="hold" grpId="0" nodeType="withEffect">
                                  <p:stCondLst>
                                    <p:cond delay="0"/>
                                  </p:stCondLst>
                                  <p:childTnLst>
                                    <p:set>
                                      <p:cBhvr>
                                        <p:cTn id="48" dur="1" fill="hold">
                                          <p:stCondLst>
                                            <p:cond delay="0"/>
                                          </p:stCondLst>
                                        </p:cTn>
                                        <p:tgtEl>
                                          <p:spTgt spid="3195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mph" presetSubtype="2" fill="hold" grpId="1" nodeType="clickEffect">
                                  <p:stCondLst>
                                    <p:cond delay="0"/>
                                  </p:stCondLst>
                                  <p:childTnLst>
                                    <p:animClr clrSpc="rgb" dir="cw">
                                      <p:cBhvr override="childStyle">
                                        <p:cTn id="52" dur="500" fill="hold"/>
                                        <p:tgtEl>
                                          <p:spTgt spid="319490">
                                            <p:txEl>
                                              <p:pRg st="3" end="3"/>
                                            </p:txEl>
                                          </p:spTgt>
                                        </p:tgtEl>
                                        <p:attrNameLst>
                                          <p:attrName>style.color</p:attrName>
                                        </p:attrNameLst>
                                      </p:cBhvr>
                                      <p:to>
                                        <a:schemeClr val="accent2"/>
                                      </p:to>
                                    </p:animClr>
                                  </p:childTnLst>
                                </p:cTn>
                              </p:par>
                              <p:par>
                                <p:cTn id="53" presetID="53" presetClass="entr" presetSubtype="0" fill="hold" nodeType="withEffect">
                                  <p:stCondLst>
                                    <p:cond delay="0"/>
                                  </p:stCondLst>
                                  <p:childTnLst>
                                    <p:set>
                                      <p:cBhvr>
                                        <p:cTn id="54" dur="1" fill="hold">
                                          <p:stCondLst>
                                            <p:cond delay="0"/>
                                          </p:stCondLst>
                                        </p:cTn>
                                        <p:tgtEl>
                                          <p:spTgt spid="319493"/>
                                        </p:tgtEl>
                                        <p:attrNameLst>
                                          <p:attrName>style.visibility</p:attrName>
                                        </p:attrNameLst>
                                      </p:cBhvr>
                                      <p:to>
                                        <p:strVal val="visible"/>
                                      </p:to>
                                    </p:set>
                                    <p:anim calcmode="lin" valueType="num">
                                      <p:cBhvr>
                                        <p:cTn id="55" dur="500" fill="hold"/>
                                        <p:tgtEl>
                                          <p:spTgt spid="319493"/>
                                        </p:tgtEl>
                                        <p:attrNameLst>
                                          <p:attrName>ppt_w</p:attrName>
                                        </p:attrNameLst>
                                      </p:cBhvr>
                                      <p:tavLst>
                                        <p:tav tm="0">
                                          <p:val>
                                            <p:fltVal val="0"/>
                                          </p:val>
                                        </p:tav>
                                        <p:tav tm="100000">
                                          <p:val>
                                            <p:strVal val="#ppt_w"/>
                                          </p:val>
                                        </p:tav>
                                      </p:tavLst>
                                    </p:anim>
                                    <p:anim calcmode="lin" valueType="num">
                                      <p:cBhvr>
                                        <p:cTn id="56" dur="500" fill="hold"/>
                                        <p:tgtEl>
                                          <p:spTgt spid="319493"/>
                                        </p:tgtEl>
                                        <p:attrNameLst>
                                          <p:attrName>ppt_h</p:attrName>
                                        </p:attrNameLst>
                                      </p:cBhvr>
                                      <p:tavLst>
                                        <p:tav tm="0">
                                          <p:val>
                                            <p:fltVal val="0"/>
                                          </p:val>
                                        </p:tav>
                                        <p:tav tm="100000">
                                          <p:val>
                                            <p:strVal val="#ppt_h"/>
                                          </p:val>
                                        </p:tav>
                                      </p:tavLst>
                                    </p:anim>
                                    <p:animEffect transition="in" filter="fade">
                                      <p:cBhvr>
                                        <p:cTn id="57" dur="500"/>
                                        <p:tgtEl>
                                          <p:spTgt spid="319493"/>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31950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mph" presetSubtype="2" fill="hold" grpId="1" nodeType="clickEffect">
                                  <p:stCondLst>
                                    <p:cond delay="0"/>
                                  </p:stCondLst>
                                  <p:childTnLst>
                                    <p:animClr clrSpc="rgb" dir="cw">
                                      <p:cBhvr override="childStyle">
                                        <p:cTn id="63" dur="500" fill="hold"/>
                                        <p:tgtEl>
                                          <p:spTgt spid="319490">
                                            <p:txEl>
                                              <p:pRg st="4" end="4"/>
                                            </p:txEl>
                                          </p:spTgt>
                                        </p:tgtEl>
                                        <p:attrNameLst>
                                          <p:attrName>style.color</p:attrName>
                                        </p:attrNameLst>
                                      </p:cBhvr>
                                      <p:to>
                                        <a:schemeClr val="accent2"/>
                                      </p:to>
                                    </p:animClr>
                                  </p:childTnLst>
                                </p:cTn>
                              </p:par>
                              <p:par>
                                <p:cTn id="64" presetID="53" presetClass="entr" presetSubtype="0" fill="hold" nodeType="withEffect">
                                  <p:stCondLst>
                                    <p:cond delay="0"/>
                                  </p:stCondLst>
                                  <p:childTnLst>
                                    <p:set>
                                      <p:cBhvr>
                                        <p:cTn id="65" dur="1" fill="hold">
                                          <p:stCondLst>
                                            <p:cond delay="0"/>
                                          </p:stCondLst>
                                        </p:cTn>
                                        <p:tgtEl>
                                          <p:spTgt spid="319494"/>
                                        </p:tgtEl>
                                        <p:attrNameLst>
                                          <p:attrName>style.visibility</p:attrName>
                                        </p:attrNameLst>
                                      </p:cBhvr>
                                      <p:to>
                                        <p:strVal val="visible"/>
                                      </p:to>
                                    </p:set>
                                    <p:anim calcmode="lin" valueType="num">
                                      <p:cBhvr>
                                        <p:cTn id="66" dur="500" fill="hold"/>
                                        <p:tgtEl>
                                          <p:spTgt spid="319494"/>
                                        </p:tgtEl>
                                        <p:attrNameLst>
                                          <p:attrName>ppt_w</p:attrName>
                                        </p:attrNameLst>
                                      </p:cBhvr>
                                      <p:tavLst>
                                        <p:tav tm="0">
                                          <p:val>
                                            <p:fltVal val="0"/>
                                          </p:val>
                                        </p:tav>
                                        <p:tav tm="100000">
                                          <p:val>
                                            <p:strVal val="#ppt_w"/>
                                          </p:val>
                                        </p:tav>
                                      </p:tavLst>
                                    </p:anim>
                                    <p:anim calcmode="lin" valueType="num">
                                      <p:cBhvr>
                                        <p:cTn id="67" dur="500" fill="hold"/>
                                        <p:tgtEl>
                                          <p:spTgt spid="319494"/>
                                        </p:tgtEl>
                                        <p:attrNameLst>
                                          <p:attrName>ppt_h</p:attrName>
                                        </p:attrNameLst>
                                      </p:cBhvr>
                                      <p:tavLst>
                                        <p:tav tm="0">
                                          <p:val>
                                            <p:fltVal val="0"/>
                                          </p:val>
                                        </p:tav>
                                        <p:tav tm="100000">
                                          <p:val>
                                            <p:strVal val="#ppt_h"/>
                                          </p:val>
                                        </p:tav>
                                      </p:tavLst>
                                    </p:anim>
                                    <p:animEffect transition="in" filter="fade">
                                      <p:cBhvr>
                                        <p:cTn id="68" dur="500"/>
                                        <p:tgtEl>
                                          <p:spTgt spid="319494"/>
                                        </p:tgtEl>
                                      </p:cBhvr>
                                    </p:animEffect>
                                  </p:childTnLst>
                                </p:cTn>
                              </p:par>
                              <p:par>
                                <p:cTn id="69" presetID="53" presetClass="entr" presetSubtype="0" fill="hold" nodeType="withEffect">
                                  <p:stCondLst>
                                    <p:cond delay="0"/>
                                  </p:stCondLst>
                                  <p:childTnLst>
                                    <p:set>
                                      <p:cBhvr>
                                        <p:cTn id="70" dur="1" fill="hold">
                                          <p:stCondLst>
                                            <p:cond delay="0"/>
                                          </p:stCondLst>
                                        </p:cTn>
                                        <p:tgtEl>
                                          <p:spTgt spid="319499"/>
                                        </p:tgtEl>
                                        <p:attrNameLst>
                                          <p:attrName>style.visibility</p:attrName>
                                        </p:attrNameLst>
                                      </p:cBhvr>
                                      <p:to>
                                        <p:strVal val="visible"/>
                                      </p:to>
                                    </p:set>
                                    <p:anim calcmode="lin" valueType="num">
                                      <p:cBhvr>
                                        <p:cTn id="71" dur="500" fill="hold"/>
                                        <p:tgtEl>
                                          <p:spTgt spid="319499"/>
                                        </p:tgtEl>
                                        <p:attrNameLst>
                                          <p:attrName>ppt_w</p:attrName>
                                        </p:attrNameLst>
                                      </p:cBhvr>
                                      <p:tavLst>
                                        <p:tav tm="0">
                                          <p:val>
                                            <p:fltVal val="0"/>
                                          </p:val>
                                        </p:tav>
                                        <p:tav tm="100000">
                                          <p:val>
                                            <p:strVal val="#ppt_w"/>
                                          </p:val>
                                        </p:tav>
                                      </p:tavLst>
                                    </p:anim>
                                    <p:anim calcmode="lin" valueType="num">
                                      <p:cBhvr>
                                        <p:cTn id="72" dur="500" fill="hold"/>
                                        <p:tgtEl>
                                          <p:spTgt spid="319499"/>
                                        </p:tgtEl>
                                        <p:attrNameLst>
                                          <p:attrName>ppt_h</p:attrName>
                                        </p:attrNameLst>
                                      </p:cBhvr>
                                      <p:tavLst>
                                        <p:tav tm="0">
                                          <p:val>
                                            <p:fltVal val="0"/>
                                          </p:val>
                                        </p:tav>
                                        <p:tav tm="100000">
                                          <p:val>
                                            <p:strVal val="#ppt_h"/>
                                          </p:val>
                                        </p:tav>
                                      </p:tavLst>
                                    </p:anim>
                                    <p:animEffect transition="in" filter="fade">
                                      <p:cBhvr>
                                        <p:cTn id="73" dur="500"/>
                                        <p:tgtEl>
                                          <p:spTgt spid="319499"/>
                                        </p:tgtEl>
                                      </p:cBhvr>
                                    </p:animEffect>
                                  </p:childTnLst>
                                </p:cTn>
                              </p:par>
                              <p:par>
                                <p:cTn id="74" presetID="53" presetClass="entr" presetSubtype="0" fill="hold" grpId="0" nodeType="withEffect">
                                  <p:stCondLst>
                                    <p:cond delay="0"/>
                                  </p:stCondLst>
                                  <p:childTnLst>
                                    <p:set>
                                      <p:cBhvr>
                                        <p:cTn id="75" dur="1" fill="hold">
                                          <p:stCondLst>
                                            <p:cond delay="0"/>
                                          </p:stCondLst>
                                        </p:cTn>
                                        <p:tgtEl>
                                          <p:spTgt spid="319503"/>
                                        </p:tgtEl>
                                        <p:attrNameLst>
                                          <p:attrName>style.visibility</p:attrName>
                                        </p:attrNameLst>
                                      </p:cBhvr>
                                      <p:to>
                                        <p:strVal val="visible"/>
                                      </p:to>
                                    </p:set>
                                    <p:anim calcmode="lin" valueType="num">
                                      <p:cBhvr>
                                        <p:cTn id="76" dur="500" fill="hold"/>
                                        <p:tgtEl>
                                          <p:spTgt spid="319503"/>
                                        </p:tgtEl>
                                        <p:attrNameLst>
                                          <p:attrName>ppt_w</p:attrName>
                                        </p:attrNameLst>
                                      </p:cBhvr>
                                      <p:tavLst>
                                        <p:tav tm="0">
                                          <p:val>
                                            <p:fltVal val="0"/>
                                          </p:val>
                                        </p:tav>
                                        <p:tav tm="100000">
                                          <p:val>
                                            <p:strVal val="#ppt_w"/>
                                          </p:val>
                                        </p:tav>
                                      </p:tavLst>
                                    </p:anim>
                                    <p:anim calcmode="lin" valueType="num">
                                      <p:cBhvr>
                                        <p:cTn id="77" dur="500" fill="hold"/>
                                        <p:tgtEl>
                                          <p:spTgt spid="319503"/>
                                        </p:tgtEl>
                                        <p:attrNameLst>
                                          <p:attrName>ppt_h</p:attrName>
                                        </p:attrNameLst>
                                      </p:cBhvr>
                                      <p:tavLst>
                                        <p:tav tm="0">
                                          <p:val>
                                            <p:fltVal val="0"/>
                                          </p:val>
                                        </p:tav>
                                        <p:tav tm="100000">
                                          <p:val>
                                            <p:strVal val="#ppt_h"/>
                                          </p:val>
                                        </p:tav>
                                      </p:tavLst>
                                    </p:anim>
                                    <p:animEffect transition="in" filter="fade">
                                      <p:cBhvr>
                                        <p:cTn id="78" dur="500"/>
                                        <p:tgtEl>
                                          <p:spTgt spid="319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build="p"/>
      <p:bldP spid="319490" grpId="1" build="p"/>
      <p:bldP spid="319503" grpId="0" animBg="1"/>
      <p:bldP spid="319504" grpId="0" animBg="1"/>
      <p:bldP spid="31950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0"/>
          </p:nvPr>
        </p:nvSpPr>
        <p:spPr>
          <a:noFill/>
        </p:spPr>
        <p:txBody>
          <a:bodyPr/>
          <a:lstStyle/>
          <a:p>
            <a:fld id="{0323365A-FC4A-40D9-9A2D-6DD17CD1950A}" type="slidenum">
              <a:rPr lang="en-US" smtClean="0">
                <a:cs typeface="Arial" charset="0"/>
              </a:rPr>
              <a:pPr/>
              <a:t>24</a:t>
            </a:fld>
            <a:endParaRPr lang="en-US" smtClean="0">
              <a:cs typeface="Arial" charset="0"/>
            </a:endParaRPr>
          </a:p>
        </p:txBody>
      </p:sp>
      <p:sp>
        <p:nvSpPr>
          <p:cNvPr id="269316" name="Rectangle 4"/>
          <p:cNvSpPr>
            <a:spLocks noGrp="1" noChangeArrowheads="1"/>
          </p:cNvSpPr>
          <p:nvPr>
            <p:ph type="title"/>
          </p:nvPr>
        </p:nvSpPr>
        <p:spPr/>
        <p:txBody>
          <a:bodyPr/>
          <a:lstStyle/>
          <a:p>
            <a:pPr eaLnBrk="1" hangingPunct="1">
              <a:defRPr/>
            </a:pPr>
            <a:r>
              <a:rPr lang="en-US"/>
              <a:t>Conducting the Review – Ethical Issues</a:t>
            </a:r>
            <a:endParaRPr lang="en-GB"/>
          </a:p>
        </p:txBody>
      </p:sp>
      <p:sp>
        <p:nvSpPr>
          <p:cNvPr id="269328" name="Rectangle 16"/>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wrap="none" anchor="ctr">
            <a:spAutoFit/>
          </a:bodyPr>
          <a:lstStyle/>
          <a:p>
            <a:endParaRPr lang="ru-RU"/>
          </a:p>
        </p:txBody>
      </p:sp>
      <p:sp>
        <p:nvSpPr>
          <p:cNvPr id="269315" name="Rectangle 3"/>
          <p:cNvSpPr>
            <a:spLocks noGrp="1" noChangeArrowheads="1"/>
          </p:cNvSpPr>
          <p:nvPr>
            <p:ph type="body" idx="1"/>
          </p:nvPr>
        </p:nvSpPr>
        <p:spPr>
          <a:xfrm>
            <a:off x="609600" y="1676400"/>
            <a:ext cx="7467600" cy="4419600"/>
          </a:xfrm>
        </p:spPr>
        <p:txBody>
          <a:bodyPr/>
          <a:lstStyle/>
          <a:p>
            <a:pPr eaLnBrk="1" hangingPunct="1"/>
            <a:r>
              <a:rPr lang="en-GB" smtClean="0">
                <a:solidFill>
                  <a:srgbClr val="333399"/>
                </a:solidFill>
              </a:rPr>
              <a:t>Plagiarism</a:t>
            </a:r>
          </a:p>
          <a:p>
            <a:pPr eaLnBrk="1" hangingPunct="1"/>
            <a:r>
              <a:rPr lang="en-GB" smtClean="0">
                <a:solidFill>
                  <a:srgbClr val="333399"/>
                </a:solidFill>
              </a:rPr>
              <a:t>Fraud</a:t>
            </a:r>
          </a:p>
          <a:p>
            <a:pPr eaLnBrk="1" hangingPunct="1"/>
            <a:r>
              <a:rPr lang="en-GB" smtClean="0">
                <a:solidFill>
                  <a:srgbClr val="333399"/>
                </a:solidFill>
              </a:rPr>
              <a:t>Medical ethical </a:t>
            </a:r>
          </a:p>
          <a:p>
            <a:pPr eaLnBrk="1" hangingPunct="1"/>
            <a:r>
              <a:rPr lang="en-GB" smtClean="0">
                <a:solidFill>
                  <a:srgbClr val="333399"/>
                </a:solidFill>
              </a:rPr>
              <a:t>concerns </a:t>
            </a:r>
          </a:p>
          <a:p>
            <a:pPr eaLnBrk="1" hangingPunct="1"/>
            <a:endParaRPr lang="en-US" smtClean="0">
              <a:solidFill>
                <a:srgbClr val="333399"/>
              </a:solidFill>
            </a:endParaRPr>
          </a:p>
        </p:txBody>
      </p:sp>
      <p:grpSp>
        <p:nvGrpSpPr>
          <p:cNvPr id="269327" name="Group 15"/>
          <p:cNvGrpSpPr>
            <a:grpSpLocks/>
          </p:cNvGrpSpPr>
          <p:nvPr/>
        </p:nvGrpSpPr>
        <p:grpSpPr bwMode="auto">
          <a:xfrm>
            <a:off x="4267200" y="2286000"/>
            <a:ext cx="4191000" cy="3810000"/>
            <a:chOff x="2448" y="1920"/>
            <a:chExt cx="2640" cy="2400"/>
          </a:xfrm>
        </p:grpSpPr>
        <p:pic>
          <p:nvPicPr>
            <p:cNvPr id="55302" name="Picture 9"/>
            <p:cNvPicPr>
              <a:picLocks noChangeAspect="1" noChangeArrowheads="1"/>
            </p:cNvPicPr>
            <p:nvPr/>
          </p:nvPicPr>
          <p:blipFill>
            <a:blip r:embed="rId3"/>
            <a:srcRect/>
            <a:stretch>
              <a:fillRect/>
            </a:stretch>
          </p:blipFill>
          <p:spPr bwMode="auto">
            <a:xfrm>
              <a:off x="2448" y="1920"/>
              <a:ext cx="2640" cy="2270"/>
            </a:xfrm>
            <a:prstGeom prst="rect">
              <a:avLst/>
            </a:prstGeom>
            <a:noFill/>
            <a:ln w="28575">
              <a:solidFill>
                <a:srgbClr val="808080"/>
              </a:solidFill>
              <a:miter lim="800000"/>
              <a:headEnd/>
              <a:tailEnd/>
            </a:ln>
          </p:spPr>
        </p:pic>
        <p:sp>
          <p:nvSpPr>
            <p:cNvPr id="55303" name="Line 10"/>
            <p:cNvSpPr>
              <a:spLocks noChangeShapeType="1"/>
            </p:cNvSpPr>
            <p:nvPr/>
          </p:nvSpPr>
          <p:spPr bwMode="auto">
            <a:xfrm>
              <a:off x="2457" y="3360"/>
              <a:ext cx="999" cy="0"/>
            </a:xfrm>
            <a:prstGeom prst="line">
              <a:avLst/>
            </a:prstGeom>
            <a:noFill/>
            <a:ln w="28575">
              <a:solidFill>
                <a:srgbClr val="333399"/>
              </a:solidFill>
              <a:round/>
              <a:headEnd/>
              <a:tailEnd/>
            </a:ln>
          </p:spPr>
          <p:txBody>
            <a:bodyPr>
              <a:spAutoFit/>
            </a:bodyPr>
            <a:lstStyle/>
            <a:p>
              <a:endParaRPr lang="ru-RU"/>
            </a:p>
          </p:txBody>
        </p:sp>
        <p:sp>
          <p:nvSpPr>
            <p:cNvPr id="55304" name="Line 11"/>
            <p:cNvSpPr>
              <a:spLocks noChangeShapeType="1"/>
            </p:cNvSpPr>
            <p:nvPr/>
          </p:nvSpPr>
          <p:spPr bwMode="auto">
            <a:xfrm>
              <a:off x="2457" y="3456"/>
              <a:ext cx="1095" cy="0"/>
            </a:xfrm>
            <a:prstGeom prst="line">
              <a:avLst/>
            </a:prstGeom>
            <a:noFill/>
            <a:ln w="28575">
              <a:solidFill>
                <a:srgbClr val="333399"/>
              </a:solidFill>
              <a:round/>
              <a:headEnd/>
              <a:tailEnd/>
            </a:ln>
          </p:spPr>
          <p:txBody>
            <a:bodyPr>
              <a:spAutoFit/>
            </a:bodyPr>
            <a:lstStyle/>
            <a:p>
              <a:endParaRPr lang="ru-RU"/>
            </a:p>
          </p:txBody>
        </p:sp>
        <p:sp>
          <p:nvSpPr>
            <p:cNvPr id="55305" name="Line 12"/>
            <p:cNvSpPr>
              <a:spLocks noChangeShapeType="1"/>
            </p:cNvSpPr>
            <p:nvPr/>
          </p:nvSpPr>
          <p:spPr bwMode="auto">
            <a:xfrm>
              <a:off x="2457" y="3552"/>
              <a:ext cx="1056" cy="0"/>
            </a:xfrm>
            <a:prstGeom prst="line">
              <a:avLst/>
            </a:prstGeom>
            <a:noFill/>
            <a:ln w="28575">
              <a:solidFill>
                <a:srgbClr val="333399"/>
              </a:solidFill>
              <a:round/>
              <a:headEnd/>
              <a:tailEnd/>
            </a:ln>
          </p:spPr>
          <p:txBody>
            <a:bodyPr>
              <a:spAutoFit/>
            </a:bodyPr>
            <a:lstStyle/>
            <a:p>
              <a:endParaRPr lang="ru-RU"/>
            </a:p>
          </p:txBody>
        </p:sp>
        <p:sp>
          <p:nvSpPr>
            <p:cNvPr id="55306" name="Line 13"/>
            <p:cNvSpPr>
              <a:spLocks noChangeShapeType="1"/>
            </p:cNvSpPr>
            <p:nvPr/>
          </p:nvSpPr>
          <p:spPr bwMode="auto">
            <a:xfrm>
              <a:off x="2457" y="3657"/>
              <a:ext cx="336" cy="0"/>
            </a:xfrm>
            <a:prstGeom prst="line">
              <a:avLst/>
            </a:prstGeom>
            <a:noFill/>
            <a:ln w="28575">
              <a:solidFill>
                <a:srgbClr val="333399"/>
              </a:solidFill>
              <a:round/>
              <a:headEnd/>
              <a:tailEnd/>
            </a:ln>
          </p:spPr>
          <p:txBody>
            <a:bodyPr>
              <a:spAutoFit/>
            </a:bodyPr>
            <a:lstStyle/>
            <a:p>
              <a:endParaRPr lang="ru-RU"/>
            </a:p>
          </p:txBody>
        </p:sp>
        <p:sp>
          <p:nvSpPr>
            <p:cNvPr id="55307" name="Text Box 14"/>
            <p:cNvSpPr txBox="1">
              <a:spLocks noChangeArrowheads="1"/>
            </p:cNvSpPr>
            <p:nvPr/>
          </p:nvSpPr>
          <p:spPr bwMode="auto">
            <a:xfrm>
              <a:off x="2448" y="4166"/>
              <a:ext cx="432" cy="154"/>
            </a:xfrm>
            <a:prstGeom prst="rect">
              <a:avLst/>
            </a:prstGeom>
            <a:noFill/>
            <a:ln w="28575">
              <a:noFill/>
              <a:miter lim="800000"/>
              <a:headEnd/>
              <a:tailEnd/>
            </a:ln>
          </p:spPr>
          <p:txBody>
            <a:bodyPr>
              <a:spAutoFit/>
            </a:bodyPr>
            <a:lstStyle/>
            <a:p>
              <a:pPr>
                <a:spcBef>
                  <a:spcPct val="50000"/>
                </a:spcBef>
              </a:pPr>
              <a:r>
                <a:rPr lang="en-US" sz="1000" b="0">
                  <a:latin typeface="Arial Narrow" pitchFamily="34" charset="0"/>
                </a:rPr>
                <a:t>BBC News</a:t>
              </a:r>
              <a:endParaRPr lang="en-GB" sz="1000" b="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6931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9315">
                                            <p:txEl>
                                              <p:pRg st="1" end="1"/>
                                            </p:txEl>
                                          </p:spTgt>
                                        </p:tgtEl>
                                        <p:attrNameLst>
                                          <p:attrName>style.visibility</p:attrName>
                                        </p:attrNameLst>
                                      </p:cBhvr>
                                      <p:to>
                                        <p:strVal val="visible"/>
                                      </p:to>
                                    </p:set>
                                    <p:anim calcmode="lin" valueType="num">
                                      <p:cBhvr>
                                        <p:cTn id="12" dur="500" fill="hold"/>
                                        <p:tgtEl>
                                          <p:spTgt spid="26931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6931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6931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9315">
                                            <p:txEl>
                                              <p:pRg st="2" end="2"/>
                                            </p:txEl>
                                          </p:spTgt>
                                        </p:tgtEl>
                                        <p:attrNameLst>
                                          <p:attrName>style.visibility</p:attrName>
                                        </p:attrNameLst>
                                      </p:cBhvr>
                                      <p:to>
                                        <p:strVal val="visible"/>
                                      </p:to>
                                    </p:set>
                                    <p:anim calcmode="lin" valueType="num">
                                      <p:cBhvr>
                                        <p:cTn id="17" dur="500" fill="hold"/>
                                        <p:tgtEl>
                                          <p:spTgt spid="26931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6931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69315">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69315">
                                            <p:txEl>
                                              <p:pRg st="3" end="3"/>
                                            </p:txEl>
                                          </p:spTgt>
                                        </p:tgtEl>
                                        <p:attrNameLst>
                                          <p:attrName>style.visibility</p:attrName>
                                        </p:attrNameLst>
                                      </p:cBhvr>
                                      <p:to>
                                        <p:strVal val="visible"/>
                                      </p:to>
                                    </p:set>
                                    <p:anim calcmode="lin" valueType="num">
                                      <p:cBhvr>
                                        <p:cTn id="22" dur="500" fill="hold"/>
                                        <p:tgtEl>
                                          <p:spTgt spid="26931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6931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69315">
                                            <p:txEl>
                                              <p:pRg st="3" end="3"/>
                                            </p:txEl>
                                          </p:spTgt>
                                        </p:tgtEl>
                                      </p:cBhvr>
                                    </p:animEffect>
                                  </p:childTnLst>
                                </p:cTn>
                              </p:par>
                              <p:par>
                                <p:cTn id="25" presetID="23" presetClass="entr" presetSubtype="16" fill="hold" nodeType="withEffect">
                                  <p:stCondLst>
                                    <p:cond delay="0"/>
                                  </p:stCondLst>
                                  <p:childTnLst>
                                    <p:set>
                                      <p:cBhvr>
                                        <p:cTn id="26" dur="1" fill="hold">
                                          <p:stCondLst>
                                            <p:cond delay="0"/>
                                          </p:stCondLst>
                                        </p:cTn>
                                        <p:tgtEl>
                                          <p:spTgt spid="269327"/>
                                        </p:tgtEl>
                                        <p:attrNameLst>
                                          <p:attrName>style.visibility</p:attrName>
                                        </p:attrNameLst>
                                      </p:cBhvr>
                                      <p:to>
                                        <p:strVal val="visible"/>
                                      </p:to>
                                    </p:set>
                                    <p:anim calcmode="lin" valueType="num">
                                      <p:cBhvr>
                                        <p:cTn id="27" dur="500" fill="hold"/>
                                        <p:tgtEl>
                                          <p:spTgt spid="269327"/>
                                        </p:tgtEl>
                                        <p:attrNameLst>
                                          <p:attrName>ppt_w</p:attrName>
                                        </p:attrNameLst>
                                      </p:cBhvr>
                                      <p:tavLst>
                                        <p:tav tm="0">
                                          <p:val>
                                            <p:fltVal val="0"/>
                                          </p:val>
                                        </p:tav>
                                        <p:tav tm="100000">
                                          <p:val>
                                            <p:strVal val="#ppt_w"/>
                                          </p:val>
                                        </p:tav>
                                      </p:tavLst>
                                    </p:anim>
                                    <p:anim calcmode="lin" valueType="num">
                                      <p:cBhvr>
                                        <p:cTn id="28" dur="500" fill="hold"/>
                                        <p:tgtEl>
                                          <p:spTgt spid="269327"/>
                                        </p:tgtEl>
                                        <p:attrNameLst>
                                          <p:attrName>ppt_h</p:attrName>
                                        </p:attrNameLst>
                                      </p:cBhvr>
                                      <p:tavLst>
                                        <p:tav tm="0">
                                          <p:val>
                                            <p:fltVal val="0"/>
                                          </p:val>
                                        </p:tav>
                                        <p:tav tm="100000">
                                          <p:val>
                                            <p:strVal val="#ppt_h"/>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69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8" grpId="0" animBg="1"/>
      <p:bldP spid="26931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Review Process (</a:t>
            </a:r>
            <a:r>
              <a:rPr lang="en-GB" altLang="zh-CN" sz="4000" dirty="0" err="1" smtClean="0">
                <a:solidFill>
                  <a:srgbClr val="333399"/>
                </a:solidFill>
                <a:latin typeface="Arial" pitchFamily="34" charset="0"/>
                <a:ea typeface="宋体" pitchFamily="2" charset="-122"/>
                <a:cs typeface="Arial" pitchFamily="34" charset="0"/>
              </a:rPr>
              <a:t>i</a:t>
            </a:r>
            <a:r>
              <a:rPr lang="en-GB" altLang="zh-CN" sz="4000" dirty="0" smtClean="0">
                <a:solidFill>
                  <a:srgbClr val="333399"/>
                </a:solidFill>
                <a:latin typeface="Arial" pitchFamily="34" charset="0"/>
                <a:ea typeface="宋体" pitchFamily="2" charset="-122"/>
                <a:cs typeface="Arial" pitchFamily="34" charset="0"/>
              </a:rPr>
              <a:t>)</a:t>
            </a:r>
            <a:endParaRPr lang="en-GB" sz="4000" dirty="0">
              <a:solidFill>
                <a:srgbClr val="333399"/>
              </a:solidFill>
              <a:latin typeface="Arial" pitchFamily="34" charset="0"/>
              <a:cs typeface="Arial" pitchFamily="34" charset="0"/>
            </a:endParaRPr>
          </a:p>
        </p:txBody>
      </p:sp>
      <p:sp>
        <p:nvSpPr>
          <p:cNvPr id="57346" name="Slide Number Placeholder 3"/>
          <p:cNvSpPr>
            <a:spLocks noGrp="1"/>
          </p:cNvSpPr>
          <p:nvPr>
            <p:ph type="sldNum" sz="quarter" idx="10"/>
          </p:nvPr>
        </p:nvSpPr>
        <p:spPr>
          <a:noFill/>
        </p:spPr>
        <p:txBody>
          <a:bodyPr/>
          <a:lstStyle/>
          <a:p>
            <a:fld id="{96A6B044-07E0-4F35-80B4-B0D0672525EA}" type="slidenum">
              <a:rPr lang="en-US" smtClean="0">
                <a:cs typeface="Arial" charset="0"/>
              </a:rPr>
              <a:pPr/>
              <a:t>25</a:t>
            </a:fld>
            <a:endParaRPr lang="en-US" smtClean="0">
              <a:cs typeface="Arial" charset="0"/>
            </a:endParaRPr>
          </a:p>
        </p:txBody>
      </p:sp>
      <p:sp>
        <p:nvSpPr>
          <p:cNvPr id="57347" name="Rectangle 41"/>
          <p:cNvSpPr>
            <a:spLocks noChangeArrowheads="1"/>
          </p:cNvSpPr>
          <p:nvPr>
            <p:custDataLst>
              <p:tags r:id="rId1"/>
            </p:custDataLst>
          </p:nvPr>
        </p:nvSpPr>
        <p:spPr bwMode="gray">
          <a:xfrm>
            <a:off x="457200" y="1611313"/>
            <a:ext cx="53975" cy="66516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rgbClr val="333399"/>
              </a:solidFill>
              <a:latin typeface="Arial Narrow" pitchFamily="34" charset="0"/>
            </a:endParaRPr>
          </a:p>
        </p:txBody>
      </p:sp>
      <p:sp>
        <p:nvSpPr>
          <p:cNvPr id="57348" name="Rectangle 41"/>
          <p:cNvSpPr>
            <a:spLocks noChangeArrowheads="1"/>
          </p:cNvSpPr>
          <p:nvPr>
            <p:custDataLst>
              <p:tags r:id="rId2"/>
            </p:custDataLst>
          </p:nvPr>
        </p:nvSpPr>
        <p:spPr bwMode="gray">
          <a:xfrm>
            <a:off x="536575" y="1611313"/>
            <a:ext cx="8161338" cy="66516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49" name="Rectangle 41"/>
          <p:cNvSpPr>
            <a:spLocks noChangeArrowheads="1"/>
          </p:cNvSpPr>
          <p:nvPr>
            <p:custDataLst>
              <p:tags r:id="rId3"/>
            </p:custDataLst>
          </p:nvPr>
        </p:nvSpPr>
        <p:spPr bwMode="gray">
          <a:xfrm>
            <a:off x="609600" y="1841500"/>
            <a:ext cx="7818438" cy="307975"/>
          </a:xfrm>
          <a:prstGeom prst="rect">
            <a:avLst/>
          </a:prstGeom>
          <a:noFill/>
          <a:ln w="9525">
            <a:noFill/>
            <a:miter lim="800000"/>
            <a:headEnd/>
            <a:tailEnd/>
          </a:ln>
        </p:spPr>
        <p:txBody>
          <a:bodyPr lIns="0" tIns="0" rIns="0" bIns="0" anchor="ctr">
            <a:spAutoFit/>
          </a:bodyPr>
          <a:lstStyle/>
          <a:p>
            <a:pPr marL="171450" indent="-171450">
              <a:spcBef>
                <a:spcPct val="20000"/>
              </a:spcBef>
              <a:buClr>
                <a:srgbClr val="FF9900"/>
              </a:buClr>
            </a:pPr>
            <a:r>
              <a:rPr lang="en-US" sz="2000" b="0">
                <a:solidFill>
                  <a:srgbClr val="006699"/>
                </a:solidFill>
              </a:rPr>
              <a:t>Regular articles are initially reviewed </a:t>
            </a:r>
            <a:r>
              <a:rPr lang="en-US" b="0">
                <a:solidFill>
                  <a:srgbClr val="006699"/>
                </a:solidFill>
              </a:rPr>
              <a:t>by at least 2 reviewers</a:t>
            </a:r>
          </a:p>
        </p:txBody>
      </p:sp>
      <p:sp>
        <p:nvSpPr>
          <p:cNvPr id="57350" name="Rectangle 41"/>
          <p:cNvSpPr>
            <a:spLocks noChangeArrowheads="1"/>
          </p:cNvSpPr>
          <p:nvPr>
            <p:custDataLst>
              <p:tags r:id="rId4"/>
            </p:custDataLst>
          </p:nvPr>
        </p:nvSpPr>
        <p:spPr bwMode="gray">
          <a:xfrm>
            <a:off x="457200" y="2349500"/>
            <a:ext cx="53975" cy="64770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51" name="Rectangle 41"/>
          <p:cNvSpPr>
            <a:spLocks noChangeArrowheads="1"/>
          </p:cNvSpPr>
          <p:nvPr>
            <p:custDataLst>
              <p:tags r:id="rId5"/>
            </p:custDataLst>
          </p:nvPr>
        </p:nvSpPr>
        <p:spPr bwMode="gray">
          <a:xfrm>
            <a:off x="536575" y="2349500"/>
            <a:ext cx="8161338" cy="64770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52" name="Rectangle 41"/>
          <p:cNvSpPr>
            <a:spLocks noChangeArrowheads="1"/>
          </p:cNvSpPr>
          <p:nvPr>
            <p:custDataLst>
              <p:tags r:id="rId6"/>
            </p:custDataLst>
          </p:nvPr>
        </p:nvSpPr>
        <p:spPr bwMode="gray">
          <a:xfrm>
            <a:off x="609600" y="2578100"/>
            <a:ext cx="7994650" cy="274638"/>
          </a:xfrm>
          <a:prstGeom prst="rect">
            <a:avLst/>
          </a:prstGeom>
          <a:noFill/>
          <a:ln w="9525">
            <a:noFill/>
            <a:miter lim="800000"/>
            <a:headEnd/>
            <a:tailEnd/>
          </a:ln>
        </p:spPr>
        <p:txBody>
          <a:bodyPr lIns="0" tIns="0" rIns="0" bIns="0" anchor="ctr">
            <a:spAutoFit/>
          </a:bodyPr>
          <a:lstStyle/>
          <a:p>
            <a:pPr marL="171450" indent="-171450">
              <a:spcBef>
                <a:spcPct val="20000"/>
              </a:spcBef>
              <a:buClr>
                <a:srgbClr val="FF9900"/>
              </a:buClr>
            </a:pPr>
            <a:r>
              <a:rPr lang="en-US" b="0">
                <a:solidFill>
                  <a:srgbClr val="006699"/>
                </a:solidFill>
              </a:rPr>
              <a:t>When invited, the Reviewer receives the Abstract of the manuscript</a:t>
            </a:r>
          </a:p>
        </p:txBody>
      </p:sp>
      <p:sp>
        <p:nvSpPr>
          <p:cNvPr id="57353" name="Rectangle 41"/>
          <p:cNvSpPr>
            <a:spLocks noChangeArrowheads="1"/>
          </p:cNvSpPr>
          <p:nvPr>
            <p:custDataLst>
              <p:tags r:id="rId7"/>
            </p:custDataLst>
          </p:nvPr>
        </p:nvSpPr>
        <p:spPr bwMode="gray">
          <a:xfrm>
            <a:off x="457200" y="3068638"/>
            <a:ext cx="53975" cy="84296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54" name="Rectangle 41"/>
          <p:cNvSpPr>
            <a:spLocks noChangeArrowheads="1"/>
          </p:cNvSpPr>
          <p:nvPr>
            <p:custDataLst>
              <p:tags r:id="rId8"/>
            </p:custDataLst>
          </p:nvPr>
        </p:nvSpPr>
        <p:spPr bwMode="gray">
          <a:xfrm>
            <a:off x="536575" y="3068638"/>
            <a:ext cx="8161338" cy="84296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55" name="Rectangle 41"/>
          <p:cNvSpPr>
            <a:spLocks noChangeArrowheads="1"/>
          </p:cNvSpPr>
          <p:nvPr>
            <p:custDataLst>
              <p:tags r:id="rId9"/>
            </p:custDataLst>
          </p:nvPr>
        </p:nvSpPr>
        <p:spPr bwMode="gray">
          <a:xfrm>
            <a:off x="609600" y="3186113"/>
            <a:ext cx="7818438" cy="609600"/>
          </a:xfrm>
          <a:prstGeom prst="rect">
            <a:avLst/>
          </a:prstGeom>
          <a:noFill/>
          <a:ln w="9525">
            <a:noFill/>
            <a:miter lim="800000"/>
            <a:headEnd/>
            <a:tailEnd/>
          </a:ln>
        </p:spPr>
        <p:txBody>
          <a:bodyPr lIns="0" tIns="0" rIns="0" bIns="0" anchor="ctr">
            <a:spAutoFit/>
          </a:bodyPr>
          <a:lstStyle/>
          <a:p>
            <a:pPr marL="171450" indent="-171450">
              <a:spcBef>
                <a:spcPct val="20000"/>
              </a:spcBef>
              <a:buClr>
                <a:srgbClr val="5D9A3C"/>
              </a:buClr>
            </a:pPr>
            <a:r>
              <a:rPr lang="en-US" b="0">
                <a:solidFill>
                  <a:srgbClr val="006699"/>
                </a:solidFill>
              </a:rPr>
              <a:t>The Editor generally requests that the article be reviewed within 2-4 weeks</a:t>
            </a:r>
          </a:p>
          <a:p>
            <a:pPr marL="171450" indent="-171450">
              <a:spcBef>
                <a:spcPct val="20000"/>
              </a:spcBef>
              <a:buClr>
                <a:srgbClr val="5D9A3C"/>
              </a:buClr>
            </a:pPr>
            <a:r>
              <a:rPr lang="en-US" b="0">
                <a:solidFill>
                  <a:srgbClr val="006699"/>
                </a:solidFill>
              </a:rPr>
              <a:t>Limited extensions sometimes acceptable</a:t>
            </a:r>
          </a:p>
        </p:txBody>
      </p:sp>
      <p:sp>
        <p:nvSpPr>
          <p:cNvPr id="57356" name="Rectangle 41"/>
          <p:cNvSpPr>
            <a:spLocks noChangeArrowheads="1"/>
          </p:cNvSpPr>
          <p:nvPr>
            <p:custDataLst>
              <p:tags r:id="rId10"/>
            </p:custDataLst>
          </p:nvPr>
        </p:nvSpPr>
        <p:spPr bwMode="gray">
          <a:xfrm>
            <a:off x="457200" y="3954463"/>
            <a:ext cx="53975" cy="105886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rgbClr val="333399"/>
              </a:solidFill>
              <a:latin typeface="Arial Narrow" pitchFamily="34" charset="0"/>
            </a:endParaRPr>
          </a:p>
        </p:txBody>
      </p:sp>
      <p:sp>
        <p:nvSpPr>
          <p:cNvPr id="57357" name="Rectangle 41"/>
          <p:cNvSpPr>
            <a:spLocks noChangeArrowheads="1"/>
          </p:cNvSpPr>
          <p:nvPr>
            <p:custDataLst>
              <p:tags r:id="rId11"/>
            </p:custDataLst>
          </p:nvPr>
        </p:nvSpPr>
        <p:spPr bwMode="gray">
          <a:xfrm>
            <a:off x="536575" y="3954463"/>
            <a:ext cx="8161338" cy="105886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58" name="Rectangle 41"/>
          <p:cNvSpPr>
            <a:spLocks noChangeArrowheads="1"/>
          </p:cNvSpPr>
          <p:nvPr>
            <p:custDataLst>
              <p:tags r:id="rId12"/>
            </p:custDataLst>
          </p:nvPr>
        </p:nvSpPr>
        <p:spPr bwMode="gray">
          <a:xfrm>
            <a:off x="609600" y="4060825"/>
            <a:ext cx="7818438" cy="831850"/>
          </a:xfrm>
          <a:prstGeom prst="rect">
            <a:avLst/>
          </a:prstGeom>
          <a:noFill/>
          <a:ln w="9525">
            <a:noFill/>
            <a:miter lim="800000"/>
            <a:headEnd/>
            <a:tailEnd/>
          </a:ln>
        </p:spPr>
        <p:txBody>
          <a:bodyPr lIns="0" tIns="0" rIns="0" bIns="0" anchor="ctr">
            <a:spAutoFit/>
          </a:bodyPr>
          <a:lstStyle/>
          <a:p>
            <a:pPr>
              <a:spcBef>
                <a:spcPct val="20000"/>
              </a:spcBef>
              <a:buClr>
                <a:srgbClr val="FF9900"/>
              </a:buClr>
            </a:pPr>
            <a:r>
              <a:rPr lang="en-US" b="0">
                <a:solidFill>
                  <a:srgbClr val="006699"/>
                </a:solidFill>
              </a:rPr>
              <a:t>Articles are revised until acceptance or rejection (in general, until the Editor decides that the Reviewers’ comments have been addressed satisfactorily</a:t>
            </a:r>
            <a:r>
              <a:rPr lang="pl-PL" b="0">
                <a:solidFill>
                  <a:srgbClr val="006699"/>
                </a:solidFill>
              </a:rPr>
              <a:t> by the Author)</a:t>
            </a:r>
            <a:endParaRPr lang="en-US" b="0">
              <a:solidFill>
                <a:srgbClr val="006699"/>
              </a:solidFill>
            </a:endParaRPr>
          </a:p>
        </p:txBody>
      </p:sp>
      <p:sp>
        <p:nvSpPr>
          <p:cNvPr id="57359" name="Rectangle 41"/>
          <p:cNvSpPr>
            <a:spLocks noChangeArrowheads="1"/>
          </p:cNvSpPr>
          <p:nvPr>
            <p:custDataLst>
              <p:tags r:id="rId13"/>
            </p:custDataLst>
          </p:nvPr>
        </p:nvSpPr>
        <p:spPr bwMode="gray">
          <a:xfrm>
            <a:off x="457200" y="5084763"/>
            <a:ext cx="53975" cy="104775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60" name="Rectangle 41"/>
          <p:cNvSpPr>
            <a:spLocks noChangeArrowheads="1"/>
          </p:cNvSpPr>
          <p:nvPr>
            <p:custDataLst>
              <p:tags r:id="rId14"/>
            </p:custDataLst>
          </p:nvPr>
        </p:nvSpPr>
        <p:spPr bwMode="gray">
          <a:xfrm>
            <a:off x="536575" y="5084763"/>
            <a:ext cx="8161338" cy="104775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7361" name="Rectangle 41"/>
          <p:cNvSpPr>
            <a:spLocks noChangeArrowheads="1"/>
          </p:cNvSpPr>
          <p:nvPr>
            <p:custDataLst>
              <p:tags r:id="rId15"/>
            </p:custDataLst>
          </p:nvPr>
        </p:nvSpPr>
        <p:spPr bwMode="gray">
          <a:xfrm>
            <a:off x="609600" y="5310188"/>
            <a:ext cx="8382000" cy="608012"/>
          </a:xfrm>
          <a:prstGeom prst="rect">
            <a:avLst/>
          </a:prstGeom>
          <a:noFill/>
          <a:ln w="9525">
            <a:noFill/>
            <a:miter lim="800000"/>
            <a:headEnd/>
            <a:tailEnd/>
          </a:ln>
        </p:spPr>
        <p:txBody>
          <a:bodyPr lIns="0" tIns="0" rIns="0" bIns="0" anchor="ctr">
            <a:spAutoFit/>
          </a:bodyPr>
          <a:lstStyle/>
          <a:p>
            <a:pPr marL="171450" indent="-171450">
              <a:spcBef>
                <a:spcPct val="20000"/>
              </a:spcBef>
              <a:buClr>
                <a:srgbClr val="5D9A3C"/>
              </a:buClr>
            </a:pPr>
            <a:r>
              <a:rPr lang="en-US">
                <a:solidFill>
                  <a:srgbClr val="FF9900"/>
                </a:solidFill>
              </a:rPr>
              <a:t>The Reviewers’ reports provide advice for Editors reach a decision </a:t>
            </a:r>
          </a:p>
          <a:p>
            <a:pPr marL="171450" indent="-171450">
              <a:spcBef>
                <a:spcPct val="20000"/>
              </a:spcBef>
              <a:buClr>
                <a:srgbClr val="5D9A3C"/>
              </a:buClr>
            </a:pPr>
            <a:r>
              <a:rPr lang="en-US">
                <a:solidFill>
                  <a:srgbClr val="FF9900"/>
                </a:solidFill>
              </a:rPr>
              <a:t>The Reviewer is the one who recommends; the Editor decides!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Review Process (ii)</a:t>
            </a:r>
            <a:endParaRPr lang="en-GB" sz="4000" dirty="0">
              <a:solidFill>
                <a:srgbClr val="333399"/>
              </a:solidFill>
              <a:latin typeface="Arial" pitchFamily="34" charset="0"/>
              <a:cs typeface="Arial" pitchFamily="34" charset="0"/>
            </a:endParaRPr>
          </a:p>
        </p:txBody>
      </p:sp>
      <p:sp>
        <p:nvSpPr>
          <p:cNvPr id="59394" name="TextBox 5"/>
          <p:cNvSpPr txBox="1">
            <a:spLocks noChangeArrowheads="1"/>
          </p:cNvSpPr>
          <p:nvPr/>
        </p:nvSpPr>
        <p:spPr bwMode="auto">
          <a:xfrm>
            <a:off x="207963" y="6505575"/>
            <a:ext cx="1217612" cy="307975"/>
          </a:xfrm>
          <a:prstGeom prst="rect">
            <a:avLst/>
          </a:prstGeom>
          <a:noFill/>
          <a:ln w="9525">
            <a:noFill/>
            <a:miter lim="800000"/>
            <a:headEnd/>
            <a:tailEnd/>
          </a:ln>
        </p:spPr>
        <p:txBody>
          <a:bodyPr wrap="none">
            <a:spAutoFit/>
          </a:bodyPr>
          <a:lstStyle/>
          <a:p>
            <a:r>
              <a:rPr lang="en-GB" sz="1400">
                <a:solidFill>
                  <a:srgbClr val="07779D"/>
                </a:solidFill>
              </a:rPr>
              <a:t>Januar 2012</a:t>
            </a:r>
            <a:endParaRPr lang="en-US" sz="1400"/>
          </a:p>
        </p:txBody>
      </p:sp>
      <p:sp>
        <p:nvSpPr>
          <p:cNvPr id="59395" name="Slide Number Placeholder 3"/>
          <p:cNvSpPr>
            <a:spLocks noGrp="1"/>
          </p:cNvSpPr>
          <p:nvPr>
            <p:ph type="sldNum" sz="quarter" idx="10"/>
          </p:nvPr>
        </p:nvSpPr>
        <p:spPr>
          <a:noFill/>
        </p:spPr>
        <p:txBody>
          <a:bodyPr/>
          <a:lstStyle/>
          <a:p>
            <a:fld id="{005387A3-3A79-418D-A712-48CABB94824B}" type="slidenum">
              <a:rPr lang="en-US" smtClean="0">
                <a:cs typeface="Arial" charset="0"/>
              </a:rPr>
              <a:pPr/>
              <a:t>26</a:t>
            </a:fld>
            <a:endParaRPr lang="en-US" smtClean="0">
              <a:cs typeface="Arial" charset="0"/>
            </a:endParaRPr>
          </a:p>
        </p:txBody>
      </p:sp>
      <p:grpSp>
        <p:nvGrpSpPr>
          <p:cNvPr id="59396" name="Group 26"/>
          <p:cNvGrpSpPr>
            <a:grpSpLocks/>
          </p:cNvGrpSpPr>
          <p:nvPr/>
        </p:nvGrpSpPr>
        <p:grpSpPr bwMode="auto">
          <a:xfrm>
            <a:off x="468313" y="1916113"/>
            <a:ext cx="8240712" cy="2665412"/>
            <a:chOff x="457200" y="1611313"/>
            <a:chExt cx="8240713" cy="2665412"/>
          </a:xfrm>
        </p:grpSpPr>
        <p:sp>
          <p:nvSpPr>
            <p:cNvPr id="59397" name="Rectangle 41"/>
            <p:cNvSpPr>
              <a:spLocks noChangeArrowheads="1"/>
            </p:cNvSpPr>
            <p:nvPr>
              <p:custDataLst>
                <p:tags r:id="rId1"/>
              </p:custDataLst>
            </p:nvPr>
          </p:nvSpPr>
          <p:spPr bwMode="gray">
            <a:xfrm>
              <a:off x="457200" y="1611313"/>
              <a:ext cx="53975" cy="84296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9398" name="Rectangle 41"/>
            <p:cNvSpPr>
              <a:spLocks noChangeArrowheads="1"/>
            </p:cNvSpPr>
            <p:nvPr>
              <p:custDataLst>
                <p:tags r:id="rId2"/>
              </p:custDataLst>
            </p:nvPr>
          </p:nvSpPr>
          <p:spPr bwMode="gray">
            <a:xfrm>
              <a:off x="536575" y="1611313"/>
              <a:ext cx="8161338" cy="84296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9399" name="Rectangle 41"/>
            <p:cNvSpPr>
              <a:spLocks noChangeArrowheads="1"/>
            </p:cNvSpPr>
            <p:nvPr>
              <p:custDataLst>
                <p:tags r:id="rId3"/>
              </p:custDataLst>
            </p:nvPr>
          </p:nvSpPr>
          <p:spPr bwMode="gray">
            <a:xfrm>
              <a:off x="609600" y="1755795"/>
              <a:ext cx="7818438" cy="553998"/>
            </a:xfrm>
            <a:prstGeom prst="rect">
              <a:avLst/>
            </a:prstGeom>
            <a:noFill/>
            <a:ln w="9525">
              <a:noFill/>
              <a:miter lim="800000"/>
              <a:headEnd/>
              <a:tailEnd/>
            </a:ln>
          </p:spPr>
          <p:txBody>
            <a:bodyPr lIns="0" tIns="0" rIns="0" bIns="0" anchor="ctr">
              <a:spAutoFit/>
            </a:bodyPr>
            <a:lstStyle/>
            <a:p>
              <a:pPr marL="171450" indent="-171450">
                <a:spcBef>
                  <a:spcPct val="20000"/>
                </a:spcBef>
                <a:buClr>
                  <a:srgbClr val="FF9900"/>
                </a:buClr>
              </a:pPr>
              <a:r>
                <a:rPr lang="en-GB">
                  <a:solidFill>
                    <a:srgbClr val="006699"/>
                  </a:solidFill>
                </a:rPr>
                <a:t>If a report has not been received after 4 weeks, the Editorial office contacts the Reviewer</a:t>
              </a:r>
            </a:p>
          </p:txBody>
        </p:sp>
        <p:sp>
          <p:nvSpPr>
            <p:cNvPr id="59400" name="Rectangle 41"/>
            <p:cNvSpPr>
              <a:spLocks noChangeArrowheads="1"/>
            </p:cNvSpPr>
            <p:nvPr>
              <p:custDataLst>
                <p:tags r:id="rId4"/>
              </p:custDataLst>
            </p:nvPr>
          </p:nvSpPr>
          <p:spPr bwMode="gray">
            <a:xfrm>
              <a:off x="457200" y="2522538"/>
              <a:ext cx="53975" cy="84296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9401" name="Rectangle 41"/>
            <p:cNvSpPr>
              <a:spLocks noChangeArrowheads="1"/>
            </p:cNvSpPr>
            <p:nvPr>
              <p:custDataLst>
                <p:tags r:id="rId5"/>
              </p:custDataLst>
            </p:nvPr>
          </p:nvSpPr>
          <p:spPr bwMode="gray">
            <a:xfrm>
              <a:off x="536575" y="2522538"/>
              <a:ext cx="8161338" cy="84296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9402" name="Rectangle 41"/>
            <p:cNvSpPr>
              <a:spLocks noChangeArrowheads="1"/>
            </p:cNvSpPr>
            <p:nvPr>
              <p:custDataLst>
                <p:tags r:id="rId6"/>
              </p:custDataLst>
            </p:nvPr>
          </p:nvSpPr>
          <p:spPr bwMode="gray">
            <a:xfrm>
              <a:off x="609600" y="2667020"/>
              <a:ext cx="7818438" cy="553998"/>
            </a:xfrm>
            <a:prstGeom prst="rect">
              <a:avLst/>
            </a:prstGeom>
            <a:noFill/>
            <a:ln w="9525">
              <a:noFill/>
              <a:miter lim="800000"/>
              <a:headEnd/>
              <a:tailEnd/>
            </a:ln>
          </p:spPr>
          <p:txBody>
            <a:bodyPr lIns="0" tIns="0" rIns="0" bIns="0" anchor="ctr">
              <a:spAutoFit/>
            </a:bodyPr>
            <a:lstStyle/>
            <a:p>
              <a:pPr marL="171450" indent="-171450">
                <a:spcBef>
                  <a:spcPct val="20000"/>
                </a:spcBef>
                <a:buClr>
                  <a:srgbClr val="FF9900"/>
                </a:buClr>
              </a:pPr>
              <a:r>
                <a:rPr lang="en-GB">
                  <a:solidFill>
                    <a:srgbClr val="006699"/>
                  </a:solidFill>
                </a:rPr>
                <a:t>If there is a notable disagreement between the reports of the reviewers, a third Reviewer may be consulted</a:t>
              </a:r>
            </a:p>
          </p:txBody>
        </p:sp>
        <p:sp>
          <p:nvSpPr>
            <p:cNvPr id="59403" name="Rectangle 41"/>
            <p:cNvSpPr>
              <a:spLocks noChangeArrowheads="1"/>
            </p:cNvSpPr>
            <p:nvPr>
              <p:custDataLst>
                <p:tags r:id="rId7"/>
              </p:custDataLst>
            </p:nvPr>
          </p:nvSpPr>
          <p:spPr bwMode="gray">
            <a:xfrm>
              <a:off x="457200" y="3433763"/>
              <a:ext cx="53975" cy="84296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9404" name="Rectangle 41"/>
            <p:cNvSpPr>
              <a:spLocks noChangeArrowheads="1"/>
            </p:cNvSpPr>
            <p:nvPr>
              <p:custDataLst>
                <p:tags r:id="rId8"/>
              </p:custDataLst>
            </p:nvPr>
          </p:nvSpPr>
          <p:spPr bwMode="gray">
            <a:xfrm>
              <a:off x="536575" y="3433763"/>
              <a:ext cx="8161338" cy="84296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59405" name="Rectangle 41"/>
            <p:cNvSpPr>
              <a:spLocks noChangeArrowheads="1"/>
            </p:cNvSpPr>
            <p:nvPr>
              <p:custDataLst>
                <p:tags r:id="rId9"/>
              </p:custDataLst>
            </p:nvPr>
          </p:nvSpPr>
          <p:spPr bwMode="gray">
            <a:xfrm>
              <a:off x="609600" y="3578245"/>
              <a:ext cx="7818438" cy="553998"/>
            </a:xfrm>
            <a:prstGeom prst="rect">
              <a:avLst/>
            </a:prstGeom>
            <a:noFill/>
            <a:ln w="9525">
              <a:noFill/>
              <a:miter lim="800000"/>
              <a:headEnd/>
              <a:tailEnd/>
            </a:ln>
          </p:spPr>
          <p:txBody>
            <a:bodyPr lIns="0" tIns="0" rIns="0" bIns="0" anchor="ctr">
              <a:spAutoFit/>
            </a:bodyPr>
            <a:lstStyle/>
            <a:p>
              <a:pPr marL="171450" indent="-171450">
                <a:spcBef>
                  <a:spcPct val="20000"/>
                </a:spcBef>
                <a:buClr>
                  <a:srgbClr val="FF9900"/>
                </a:buClr>
              </a:pPr>
              <a:r>
                <a:rPr lang="en-GB">
                  <a:solidFill>
                    <a:srgbClr val="006699"/>
                  </a:solidFill>
                </a:rPr>
                <a:t>The anonymity of the reviewers is strictly maintained unless a Reviewer asks to have his/her identity made known to the authors</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Review Process (iii)</a:t>
            </a:r>
            <a:endParaRPr lang="en-GB" sz="4000" dirty="0">
              <a:solidFill>
                <a:srgbClr val="333399"/>
              </a:solidFill>
              <a:latin typeface="Arial" pitchFamily="34" charset="0"/>
              <a:cs typeface="Arial" pitchFamily="34" charset="0"/>
            </a:endParaRPr>
          </a:p>
        </p:txBody>
      </p:sp>
      <p:sp>
        <p:nvSpPr>
          <p:cNvPr id="61442" name="Slide Number Placeholder 3"/>
          <p:cNvSpPr>
            <a:spLocks noGrp="1"/>
          </p:cNvSpPr>
          <p:nvPr>
            <p:ph type="sldNum" sz="quarter" idx="10"/>
          </p:nvPr>
        </p:nvSpPr>
        <p:spPr>
          <a:noFill/>
        </p:spPr>
        <p:txBody>
          <a:bodyPr/>
          <a:lstStyle/>
          <a:p>
            <a:fld id="{C9B4B920-1A27-469E-8CE2-9ECCA88358C6}" type="slidenum">
              <a:rPr lang="en-US" smtClean="0">
                <a:cs typeface="Arial" charset="0"/>
              </a:rPr>
              <a:pPr/>
              <a:t>27</a:t>
            </a:fld>
            <a:endParaRPr lang="en-US" smtClean="0">
              <a:cs typeface="Arial" charset="0"/>
            </a:endParaRPr>
          </a:p>
        </p:txBody>
      </p:sp>
      <p:grpSp>
        <p:nvGrpSpPr>
          <p:cNvPr id="61443" name="Group 5"/>
          <p:cNvGrpSpPr>
            <a:grpSpLocks/>
          </p:cNvGrpSpPr>
          <p:nvPr/>
        </p:nvGrpSpPr>
        <p:grpSpPr bwMode="auto">
          <a:xfrm>
            <a:off x="6043613" y="1593850"/>
            <a:ext cx="3065462" cy="2411413"/>
            <a:chOff x="3549" y="1521"/>
            <a:chExt cx="1931" cy="1519"/>
          </a:xfrm>
        </p:grpSpPr>
        <p:pic>
          <p:nvPicPr>
            <p:cNvPr id="61467" name="Picture 6" descr="http://www.blueprintsolution.com/store/fitcommerce/wearing_many_hats.jpg"/>
            <p:cNvPicPr>
              <a:picLocks noChangeAspect="1" noChangeArrowheads="1"/>
            </p:cNvPicPr>
            <p:nvPr/>
          </p:nvPicPr>
          <p:blipFill>
            <a:blip r:embed="rId20"/>
            <a:srcRect/>
            <a:stretch>
              <a:fillRect/>
            </a:stretch>
          </p:blipFill>
          <p:spPr bwMode="gray">
            <a:xfrm>
              <a:off x="4261" y="1759"/>
              <a:ext cx="581" cy="1281"/>
            </a:xfrm>
            <a:prstGeom prst="rect">
              <a:avLst/>
            </a:prstGeom>
            <a:noFill/>
            <a:ln w="9525">
              <a:noFill/>
              <a:miter lim="800000"/>
              <a:headEnd/>
              <a:tailEnd/>
            </a:ln>
          </p:spPr>
        </p:pic>
        <p:sp>
          <p:nvSpPr>
            <p:cNvPr id="61468" name="TextBox 8"/>
            <p:cNvSpPr txBox="1">
              <a:spLocks noChangeArrowheads="1"/>
            </p:cNvSpPr>
            <p:nvPr/>
          </p:nvSpPr>
          <p:spPr bwMode="gray">
            <a:xfrm>
              <a:off x="3549" y="1815"/>
              <a:ext cx="706" cy="194"/>
            </a:xfrm>
            <a:prstGeom prst="rect">
              <a:avLst/>
            </a:prstGeom>
            <a:noFill/>
            <a:ln w="9525">
              <a:noFill/>
              <a:miter lim="800000"/>
              <a:headEnd/>
              <a:tailEnd/>
            </a:ln>
          </p:spPr>
          <p:txBody>
            <a:bodyPr wrap="none">
              <a:spAutoFit/>
            </a:bodyPr>
            <a:lstStyle/>
            <a:p>
              <a:r>
                <a:rPr lang="nl-NL" sz="1400" b="0" i="1">
                  <a:solidFill>
                    <a:srgbClr val="006699"/>
                  </a:solidFill>
                </a:rPr>
                <a:t>As reviewer</a:t>
              </a:r>
            </a:p>
          </p:txBody>
        </p:sp>
        <p:sp>
          <p:nvSpPr>
            <p:cNvPr id="61469" name="TextBox 9"/>
            <p:cNvSpPr txBox="1">
              <a:spLocks noChangeArrowheads="1"/>
            </p:cNvSpPr>
            <p:nvPr/>
          </p:nvSpPr>
          <p:spPr bwMode="gray">
            <a:xfrm>
              <a:off x="4291" y="1521"/>
              <a:ext cx="599" cy="194"/>
            </a:xfrm>
            <a:prstGeom prst="rect">
              <a:avLst/>
            </a:prstGeom>
            <a:noFill/>
            <a:ln w="9525">
              <a:noFill/>
              <a:miter lim="800000"/>
              <a:headEnd/>
              <a:tailEnd/>
            </a:ln>
          </p:spPr>
          <p:txBody>
            <a:bodyPr wrap="none">
              <a:spAutoFit/>
            </a:bodyPr>
            <a:lstStyle/>
            <a:p>
              <a:r>
                <a:rPr lang="nl-NL" sz="1400" b="0" i="1">
                  <a:solidFill>
                    <a:srgbClr val="006699"/>
                  </a:solidFill>
                </a:rPr>
                <a:t>As author</a:t>
              </a:r>
            </a:p>
          </p:txBody>
        </p:sp>
        <p:sp>
          <p:nvSpPr>
            <p:cNvPr id="61470" name="TextBox 10"/>
            <p:cNvSpPr txBox="1">
              <a:spLocks noChangeArrowheads="1"/>
            </p:cNvSpPr>
            <p:nvPr/>
          </p:nvSpPr>
          <p:spPr bwMode="gray">
            <a:xfrm>
              <a:off x="4918" y="1679"/>
              <a:ext cx="562" cy="194"/>
            </a:xfrm>
            <a:prstGeom prst="rect">
              <a:avLst/>
            </a:prstGeom>
            <a:noFill/>
            <a:ln w="9525">
              <a:noFill/>
              <a:miter lim="800000"/>
              <a:headEnd/>
              <a:tailEnd/>
            </a:ln>
          </p:spPr>
          <p:txBody>
            <a:bodyPr wrap="none">
              <a:spAutoFit/>
            </a:bodyPr>
            <a:lstStyle/>
            <a:p>
              <a:r>
                <a:rPr lang="nl-NL" sz="1400" b="0" i="1">
                  <a:solidFill>
                    <a:srgbClr val="006699"/>
                  </a:solidFill>
                </a:rPr>
                <a:t>As editor</a:t>
              </a:r>
            </a:p>
          </p:txBody>
        </p:sp>
        <p:sp>
          <p:nvSpPr>
            <p:cNvPr id="61471" name="TextBox 11"/>
            <p:cNvSpPr txBox="1">
              <a:spLocks noChangeArrowheads="1"/>
            </p:cNvSpPr>
            <p:nvPr/>
          </p:nvSpPr>
          <p:spPr bwMode="gray">
            <a:xfrm>
              <a:off x="4799" y="1984"/>
              <a:ext cx="605" cy="194"/>
            </a:xfrm>
            <a:prstGeom prst="rect">
              <a:avLst/>
            </a:prstGeom>
            <a:noFill/>
            <a:ln w="9525">
              <a:noFill/>
              <a:miter lim="800000"/>
              <a:headEnd/>
              <a:tailEnd/>
            </a:ln>
          </p:spPr>
          <p:txBody>
            <a:bodyPr wrap="none">
              <a:spAutoFit/>
            </a:bodyPr>
            <a:lstStyle/>
            <a:p>
              <a:r>
                <a:rPr lang="nl-NL" sz="1400" b="0" i="1">
                  <a:solidFill>
                    <a:srgbClr val="006699"/>
                  </a:solidFill>
                </a:rPr>
                <a:t>As reader</a:t>
              </a:r>
            </a:p>
          </p:txBody>
        </p:sp>
      </p:grpSp>
      <p:grpSp>
        <p:nvGrpSpPr>
          <p:cNvPr id="61444" name="Group 43"/>
          <p:cNvGrpSpPr>
            <a:grpSpLocks/>
          </p:cNvGrpSpPr>
          <p:nvPr/>
        </p:nvGrpSpPr>
        <p:grpSpPr bwMode="auto">
          <a:xfrm>
            <a:off x="6657975" y="4365625"/>
            <a:ext cx="2235200" cy="1193800"/>
            <a:chOff x="3828" y="3399"/>
            <a:chExt cx="1408" cy="257"/>
          </a:xfrm>
        </p:grpSpPr>
        <p:sp>
          <p:nvSpPr>
            <p:cNvPr id="61465" name="AutoShape 12"/>
            <p:cNvSpPr>
              <a:spLocks noChangeArrowheads="1"/>
            </p:cNvSpPr>
            <p:nvPr>
              <p:custDataLst>
                <p:tags r:id="rId16"/>
              </p:custDataLst>
            </p:nvPr>
          </p:nvSpPr>
          <p:spPr bwMode="gray">
            <a:xfrm>
              <a:off x="3828" y="3399"/>
              <a:ext cx="1408" cy="257"/>
            </a:xfrm>
            <a:prstGeom prst="roundRect">
              <a:avLst>
                <a:gd name="adj" fmla="val 16667"/>
              </a:avLst>
            </a:prstGeom>
            <a:solidFill>
              <a:srgbClr val="006699"/>
            </a:solidFill>
            <a:ln w="28575">
              <a:noFill/>
              <a:round/>
              <a:headEnd/>
              <a:tailEnd/>
            </a:ln>
          </p:spPr>
          <p:txBody>
            <a:bodyPr anchor="ctr">
              <a:spAutoFit/>
            </a:bodyPr>
            <a:lstStyle/>
            <a:p>
              <a:endParaRPr lang="ru-RU"/>
            </a:p>
          </p:txBody>
        </p:sp>
        <p:sp>
          <p:nvSpPr>
            <p:cNvPr id="61466" name="TextBox 12"/>
            <p:cNvSpPr txBox="1">
              <a:spLocks noChangeArrowheads="1"/>
            </p:cNvSpPr>
            <p:nvPr>
              <p:custDataLst>
                <p:tags r:id="rId17"/>
              </p:custDataLst>
            </p:nvPr>
          </p:nvSpPr>
          <p:spPr bwMode="gray">
            <a:xfrm>
              <a:off x="3940" y="3437"/>
              <a:ext cx="1183" cy="179"/>
            </a:xfrm>
            <a:prstGeom prst="rect">
              <a:avLst/>
            </a:prstGeom>
            <a:noFill/>
            <a:ln w="9525">
              <a:noFill/>
              <a:miter lim="800000"/>
              <a:headEnd/>
              <a:tailEnd/>
            </a:ln>
          </p:spPr>
          <p:txBody>
            <a:bodyPr lIns="0" tIns="0" rIns="0" bIns="0">
              <a:spAutoFit/>
            </a:bodyPr>
            <a:lstStyle/>
            <a:p>
              <a:r>
                <a:rPr lang="nl-NL">
                  <a:solidFill>
                    <a:schemeClr val="bg1"/>
                  </a:solidFill>
                </a:rPr>
                <a:t>As a researcher,</a:t>
              </a:r>
              <a:br>
                <a:rPr lang="nl-NL">
                  <a:solidFill>
                    <a:schemeClr val="bg1"/>
                  </a:solidFill>
                </a:rPr>
              </a:br>
              <a:r>
                <a:rPr lang="nl-NL">
                  <a:solidFill>
                    <a:schemeClr val="bg1"/>
                  </a:solidFill>
                </a:rPr>
                <a:t>you wear many hats!</a:t>
              </a:r>
            </a:p>
          </p:txBody>
        </p:sp>
      </p:grpSp>
      <p:grpSp>
        <p:nvGrpSpPr>
          <p:cNvPr id="61445" name="Group 41"/>
          <p:cNvGrpSpPr>
            <a:grpSpLocks/>
          </p:cNvGrpSpPr>
          <p:nvPr/>
        </p:nvGrpSpPr>
        <p:grpSpPr bwMode="auto">
          <a:xfrm>
            <a:off x="457200" y="1611313"/>
            <a:ext cx="6707188" cy="612775"/>
            <a:chOff x="288" y="1081"/>
            <a:chExt cx="3184" cy="360"/>
          </a:xfrm>
        </p:grpSpPr>
        <p:sp>
          <p:nvSpPr>
            <p:cNvPr id="61462" name="Rectangle 41"/>
            <p:cNvSpPr>
              <a:spLocks noChangeArrowheads="1"/>
            </p:cNvSpPr>
            <p:nvPr>
              <p:custDataLst>
                <p:tags r:id="rId13"/>
              </p:custDataLst>
            </p:nvPr>
          </p:nvSpPr>
          <p:spPr bwMode="gray">
            <a:xfrm>
              <a:off x="288" y="1081"/>
              <a:ext cx="31" cy="36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63" name="Rectangle 41"/>
            <p:cNvSpPr>
              <a:spLocks noChangeArrowheads="1"/>
            </p:cNvSpPr>
            <p:nvPr>
              <p:custDataLst>
                <p:tags r:id="rId14"/>
              </p:custDataLst>
            </p:nvPr>
          </p:nvSpPr>
          <p:spPr bwMode="gray">
            <a:xfrm>
              <a:off x="333" y="1081"/>
              <a:ext cx="3131" cy="36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64" name="Rectangle 41"/>
            <p:cNvSpPr>
              <a:spLocks noChangeArrowheads="1"/>
            </p:cNvSpPr>
            <p:nvPr>
              <p:custDataLst>
                <p:tags r:id="rId15"/>
              </p:custDataLst>
            </p:nvPr>
          </p:nvSpPr>
          <p:spPr bwMode="gray">
            <a:xfrm>
              <a:off x="375" y="1179"/>
              <a:ext cx="3097" cy="163"/>
            </a:xfrm>
            <a:prstGeom prst="rect">
              <a:avLst/>
            </a:prstGeom>
            <a:noFill/>
            <a:ln w="9525">
              <a:noFill/>
              <a:miter lim="800000"/>
              <a:headEnd/>
              <a:tailEnd/>
            </a:ln>
          </p:spPr>
          <p:txBody>
            <a:bodyPr lIns="0" tIns="0" rIns="0" bIns="0" anchor="ctr">
              <a:spAutoFit/>
            </a:bodyPr>
            <a:lstStyle/>
            <a:p>
              <a:pPr>
                <a:spcBef>
                  <a:spcPct val="20000"/>
                </a:spcBef>
                <a:buClr>
                  <a:srgbClr val="5D9A3C"/>
                </a:buClr>
              </a:pPr>
              <a:r>
                <a:rPr lang="en-US" b="0">
                  <a:solidFill>
                    <a:srgbClr val="006699"/>
                  </a:solidFill>
                </a:rPr>
                <a:t>Reviewers must </a:t>
              </a:r>
              <a:r>
                <a:rPr lang="en-US" b="0" i="1">
                  <a:solidFill>
                    <a:srgbClr val="006699"/>
                  </a:solidFill>
                </a:rPr>
                <a:t>not</a:t>
              </a:r>
              <a:r>
                <a:rPr lang="en-US" b="0">
                  <a:solidFill>
                    <a:srgbClr val="006699"/>
                  </a:solidFill>
                </a:rPr>
                <a:t> communicate directly with authors</a:t>
              </a:r>
            </a:p>
          </p:txBody>
        </p:sp>
      </p:grpSp>
      <p:grpSp>
        <p:nvGrpSpPr>
          <p:cNvPr id="61446" name="Group 40"/>
          <p:cNvGrpSpPr>
            <a:grpSpLocks/>
          </p:cNvGrpSpPr>
          <p:nvPr/>
        </p:nvGrpSpPr>
        <p:grpSpPr bwMode="auto">
          <a:xfrm>
            <a:off x="457200" y="2247900"/>
            <a:ext cx="5770563" cy="1163638"/>
            <a:chOff x="288" y="1448"/>
            <a:chExt cx="3176" cy="684"/>
          </a:xfrm>
        </p:grpSpPr>
        <p:sp>
          <p:nvSpPr>
            <p:cNvPr id="61459" name="Rectangle 41"/>
            <p:cNvSpPr>
              <a:spLocks noChangeArrowheads="1"/>
            </p:cNvSpPr>
            <p:nvPr>
              <p:custDataLst>
                <p:tags r:id="rId10"/>
              </p:custDataLst>
            </p:nvPr>
          </p:nvSpPr>
          <p:spPr bwMode="gray">
            <a:xfrm>
              <a:off x="288" y="1462"/>
              <a:ext cx="31" cy="661"/>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60" name="Rectangle 41"/>
            <p:cNvSpPr>
              <a:spLocks noChangeArrowheads="1"/>
            </p:cNvSpPr>
            <p:nvPr>
              <p:custDataLst>
                <p:tags r:id="rId11"/>
              </p:custDataLst>
            </p:nvPr>
          </p:nvSpPr>
          <p:spPr bwMode="gray">
            <a:xfrm>
              <a:off x="333" y="1462"/>
              <a:ext cx="3131" cy="661"/>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61" name="Rectangle 41"/>
            <p:cNvSpPr>
              <a:spLocks noChangeArrowheads="1"/>
            </p:cNvSpPr>
            <p:nvPr>
              <p:custDataLst>
                <p:tags r:id="rId12"/>
              </p:custDataLst>
            </p:nvPr>
          </p:nvSpPr>
          <p:spPr bwMode="gray">
            <a:xfrm>
              <a:off x="375" y="1448"/>
              <a:ext cx="2947" cy="684"/>
            </a:xfrm>
            <a:prstGeom prst="rect">
              <a:avLst/>
            </a:prstGeom>
            <a:noFill/>
            <a:ln w="9525">
              <a:noFill/>
              <a:miter lim="800000"/>
              <a:headEnd/>
              <a:tailEnd/>
            </a:ln>
          </p:spPr>
          <p:txBody>
            <a:bodyPr lIns="0" tIns="0" rIns="0" bIns="0" anchor="ctr">
              <a:spAutoFit/>
            </a:bodyPr>
            <a:lstStyle/>
            <a:p>
              <a:pPr>
                <a:spcBef>
                  <a:spcPct val="20000"/>
                </a:spcBef>
                <a:buClr>
                  <a:srgbClr val="5D9A3C"/>
                </a:buClr>
              </a:pPr>
              <a:r>
                <a:rPr lang="en-US" b="0">
                  <a:solidFill>
                    <a:srgbClr val="006699"/>
                  </a:solidFill>
                </a:rPr>
                <a:t>All manuscripts and supplementary material must be treated confidentially by Editors and Reviewers</a:t>
              </a:r>
            </a:p>
            <a:p>
              <a:pPr>
                <a:spcBef>
                  <a:spcPct val="20000"/>
                </a:spcBef>
                <a:buClr>
                  <a:srgbClr val="5D9A3C"/>
                </a:buClr>
              </a:pPr>
              <a:r>
                <a:rPr lang="en-US" b="0">
                  <a:solidFill>
                    <a:srgbClr val="006699"/>
                  </a:solidFill>
                </a:rPr>
                <a:t>The manuscript cannot be distributed outside a small group of people without consultation with an Editor</a:t>
              </a:r>
            </a:p>
          </p:txBody>
        </p:sp>
      </p:grpSp>
      <p:grpSp>
        <p:nvGrpSpPr>
          <p:cNvPr id="61447" name="Group 39"/>
          <p:cNvGrpSpPr>
            <a:grpSpLocks/>
          </p:cNvGrpSpPr>
          <p:nvPr/>
        </p:nvGrpSpPr>
        <p:grpSpPr bwMode="auto">
          <a:xfrm>
            <a:off x="457200" y="3441700"/>
            <a:ext cx="5770563" cy="873125"/>
            <a:chOff x="288" y="2145"/>
            <a:chExt cx="3176" cy="513"/>
          </a:xfrm>
        </p:grpSpPr>
        <p:sp>
          <p:nvSpPr>
            <p:cNvPr id="61456" name="Rectangle 41"/>
            <p:cNvSpPr>
              <a:spLocks noChangeArrowheads="1"/>
            </p:cNvSpPr>
            <p:nvPr>
              <p:custDataLst>
                <p:tags r:id="rId7"/>
              </p:custDataLst>
            </p:nvPr>
          </p:nvSpPr>
          <p:spPr bwMode="gray">
            <a:xfrm>
              <a:off x="288" y="2145"/>
              <a:ext cx="31" cy="513"/>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57" name="Rectangle 41"/>
            <p:cNvSpPr>
              <a:spLocks noChangeArrowheads="1"/>
            </p:cNvSpPr>
            <p:nvPr>
              <p:custDataLst>
                <p:tags r:id="rId8"/>
              </p:custDataLst>
            </p:nvPr>
          </p:nvSpPr>
          <p:spPr bwMode="gray">
            <a:xfrm>
              <a:off x="333" y="2145"/>
              <a:ext cx="3131" cy="513"/>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58" name="Rectangle 41"/>
            <p:cNvSpPr>
              <a:spLocks noChangeArrowheads="1"/>
            </p:cNvSpPr>
            <p:nvPr>
              <p:custDataLst>
                <p:tags r:id="rId9"/>
              </p:custDataLst>
            </p:nvPr>
          </p:nvSpPr>
          <p:spPr bwMode="gray">
            <a:xfrm>
              <a:off x="375" y="2237"/>
              <a:ext cx="2947" cy="325"/>
            </a:xfrm>
            <a:prstGeom prst="rect">
              <a:avLst/>
            </a:prstGeom>
            <a:noFill/>
            <a:ln w="9525">
              <a:noFill/>
              <a:miter lim="800000"/>
              <a:headEnd/>
              <a:tailEnd/>
            </a:ln>
          </p:spPr>
          <p:txBody>
            <a:bodyPr lIns="0" tIns="0" rIns="0" bIns="0" anchor="ctr">
              <a:spAutoFit/>
            </a:bodyPr>
            <a:lstStyle/>
            <a:p>
              <a:pPr>
                <a:spcBef>
                  <a:spcPct val="20000"/>
                </a:spcBef>
                <a:buClr>
                  <a:srgbClr val="5D9A3C"/>
                </a:buClr>
              </a:pPr>
              <a:r>
                <a:rPr lang="en-US" b="0">
                  <a:solidFill>
                    <a:srgbClr val="006699"/>
                  </a:solidFill>
                </a:rPr>
                <a:t>The aim is to have a “first decision” to the Authors within 4-6 weeks after submission of the manuscript</a:t>
              </a:r>
            </a:p>
          </p:txBody>
        </p:sp>
      </p:grpSp>
      <p:grpSp>
        <p:nvGrpSpPr>
          <p:cNvPr id="61448" name="Group 38"/>
          <p:cNvGrpSpPr>
            <a:grpSpLocks/>
          </p:cNvGrpSpPr>
          <p:nvPr/>
        </p:nvGrpSpPr>
        <p:grpSpPr bwMode="auto">
          <a:xfrm>
            <a:off x="457200" y="4360863"/>
            <a:ext cx="5915025" cy="903287"/>
            <a:chOff x="288" y="2679"/>
            <a:chExt cx="3176" cy="531"/>
          </a:xfrm>
        </p:grpSpPr>
        <p:sp>
          <p:nvSpPr>
            <p:cNvPr id="61453" name="Rectangle 41"/>
            <p:cNvSpPr>
              <a:spLocks noChangeArrowheads="1"/>
            </p:cNvSpPr>
            <p:nvPr>
              <p:custDataLst>
                <p:tags r:id="rId4"/>
              </p:custDataLst>
            </p:nvPr>
          </p:nvSpPr>
          <p:spPr bwMode="gray">
            <a:xfrm>
              <a:off x="288" y="2679"/>
              <a:ext cx="31" cy="531"/>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54" name="Rectangle 41"/>
            <p:cNvSpPr>
              <a:spLocks noChangeArrowheads="1"/>
            </p:cNvSpPr>
            <p:nvPr>
              <p:custDataLst>
                <p:tags r:id="rId5"/>
              </p:custDataLst>
            </p:nvPr>
          </p:nvSpPr>
          <p:spPr bwMode="gray">
            <a:xfrm>
              <a:off x="333" y="2679"/>
              <a:ext cx="3131" cy="531"/>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55" name="Rectangle 41"/>
            <p:cNvSpPr>
              <a:spLocks noChangeArrowheads="1"/>
            </p:cNvSpPr>
            <p:nvPr>
              <p:custDataLst>
                <p:tags r:id="rId6"/>
              </p:custDataLst>
            </p:nvPr>
          </p:nvSpPr>
          <p:spPr bwMode="gray">
            <a:xfrm>
              <a:off x="375" y="2783"/>
              <a:ext cx="3089" cy="326"/>
            </a:xfrm>
            <a:prstGeom prst="rect">
              <a:avLst/>
            </a:prstGeom>
            <a:noFill/>
            <a:ln w="9525">
              <a:noFill/>
              <a:miter lim="800000"/>
              <a:headEnd/>
              <a:tailEnd/>
            </a:ln>
          </p:spPr>
          <p:txBody>
            <a:bodyPr lIns="0" tIns="0" rIns="0" bIns="0" anchor="ctr">
              <a:spAutoFit/>
            </a:bodyPr>
            <a:lstStyle/>
            <a:p>
              <a:pPr>
                <a:spcBef>
                  <a:spcPct val="20000"/>
                </a:spcBef>
                <a:buClr>
                  <a:srgbClr val="5D9A3C"/>
                </a:buClr>
              </a:pPr>
              <a:r>
                <a:rPr lang="en-US" b="0">
                  <a:solidFill>
                    <a:srgbClr val="006699"/>
                  </a:solidFill>
                </a:rPr>
                <a:t>Meeting those objectives requires a significant effort on the part of the Editorial staff, Editor and Reviewers</a:t>
              </a:r>
            </a:p>
          </p:txBody>
        </p:sp>
      </p:grpSp>
      <p:grpSp>
        <p:nvGrpSpPr>
          <p:cNvPr id="61449" name="Group 37"/>
          <p:cNvGrpSpPr>
            <a:grpSpLocks/>
          </p:cNvGrpSpPr>
          <p:nvPr/>
        </p:nvGrpSpPr>
        <p:grpSpPr bwMode="auto">
          <a:xfrm>
            <a:off x="457200" y="5310188"/>
            <a:ext cx="6689725" cy="1001712"/>
            <a:chOff x="288" y="3232"/>
            <a:chExt cx="3176" cy="466"/>
          </a:xfrm>
        </p:grpSpPr>
        <p:sp>
          <p:nvSpPr>
            <p:cNvPr id="61450" name="Rectangle 41"/>
            <p:cNvSpPr>
              <a:spLocks noChangeArrowheads="1"/>
            </p:cNvSpPr>
            <p:nvPr>
              <p:custDataLst>
                <p:tags r:id="rId1"/>
              </p:custDataLst>
            </p:nvPr>
          </p:nvSpPr>
          <p:spPr bwMode="gray">
            <a:xfrm>
              <a:off x="288" y="3232"/>
              <a:ext cx="31" cy="466"/>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51" name="Rectangle 41"/>
            <p:cNvSpPr>
              <a:spLocks noChangeArrowheads="1"/>
            </p:cNvSpPr>
            <p:nvPr>
              <p:custDataLst>
                <p:tags r:id="rId2"/>
              </p:custDataLst>
            </p:nvPr>
          </p:nvSpPr>
          <p:spPr bwMode="gray">
            <a:xfrm>
              <a:off x="333" y="3232"/>
              <a:ext cx="3131" cy="466"/>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61452" name="Rectangle 41"/>
            <p:cNvSpPr>
              <a:spLocks noChangeArrowheads="1"/>
            </p:cNvSpPr>
            <p:nvPr>
              <p:custDataLst>
                <p:tags r:id="rId3"/>
              </p:custDataLst>
            </p:nvPr>
          </p:nvSpPr>
          <p:spPr bwMode="gray">
            <a:xfrm>
              <a:off x="375" y="3273"/>
              <a:ext cx="2947" cy="384"/>
            </a:xfrm>
            <a:prstGeom prst="rect">
              <a:avLst/>
            </a:prstGeom>
            <a:noFill/>
            <a:ln w="9525">
              <a:noFill/>
              <a:miter lim="800000"/>
              <a:headEnd/>
              <a:tailEnd/>
            </a:ln>
          </p:spPr>
          <p:txBody>
            <a:bodyPr lIns="0" tIns="0" rIns="0" bIns="0" anchor="ctr">
              <a:spAutoFit/>
            </a:bodyPr>
            <a:lstStyle/>
            <a:p>
              <a:pPr>
                <a:spcBef>
                  <a:spcPct val="20000"/>
                </a:spcBef>
                <a:buClr>
                  <a:srgbClr val="5D9A3C"/>
                </a:buClr>
              </a:pPr>
              <a:r>
                <a:rPr lang="en-US" b="0">
                  <a:solidFill>
                    <a:srgbClr val="006699"/>
                  </a:solidFill>
                </a:rPr>
                <a:t>If Reviewers treat authors as they themselves would like to be treated as authors, then these objectives can be met</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92150"/>
            <a:ext cx="8229600" cy="792163"/>
          </a:xfrm>
        </p:spPr>
        <p:txBody>
          <a:bodyPr>
            <a:noAutofit/>
          </a:bodyPr>
          <a:lstStyle/>
          <a:p>
            <a:pPr eaLnBrk="1" hangingPunct="1">
              <a:defRPr/>
            </a:pPr>
            <a:r>
              <a:rPr lang="en-GB" altLang="zh-CN" sz="3500" dirty="0" smtClean="0">
                <a:solidFill>
                  <a:srgbClr val="333399"/>
                </a:solidFill>
                <a:latin typeface="Arial" pitchFamily="34" charset="0"/>
                <a:ea typeface="宋体" pitchFamily="2" charset="-122"/>
                <a:cs typeface="Arial" pitchFamily="34" charset="0"/>
              </a:rPr>
              <a:t>Role of the Reviewer –</a:t>
            </a:r>
            <a:br>
              <a:rPr lang="en-GB" altLang="zh-CN" sz="3500" dirty="0" smtClean="0">
                <a:solidFill>
                  <a:srgbClr val="333399"/>
                </a:solidFill>
                <a:latin typeface="Arial" pitchFamily="34" charset="0"/>
                <a:ea typeface="宋体" pitchFamily="2" charset="-122"/>
                <a:cs typeface="Arial" pitchFamily="34" charset="0"/>
              </a:rPr>
            </a:br>
            <a:r>
              <a:rPr lang="en-GB" altLang="zh-CN" sz="3500" dirty="0" smtClean="0">
                <a:solidFill>
                  <a:srgbClr val="333399"/>
                </a:solidFill>
                <a:latin typeface="Arial" pitchFamily="34" charset="0"/>
                <a:ea typeface="宋体" pitchFamily="2" charset="-122"/>
                <a:cs typeface="Arial" pitchFamily="34" charset="0"/>
              </a:rPr>
              <a:t>General impression and Abstract</a:t>
            </a:r>
            <a:endParaRPr lang="en-GB" sz="3500" dirty="0">
              <a:solidFill>
                <a:srgbClr val="333399"/>
              </a:solidFill>
              <a:latin typeface="Arial" pitchFamily="34" charset="0"/>
              <a:cs typeface="Arial" pitchFamily="34" charset="0"/>
            </a:endParaRPr>
          </a:p>
        </p:txBody>
      </p:sp>
      <p:sp>
        <p:nvSpPr>
          <p:cNvPr id="63490" name="Slide Number Placeholder 3"/>
          <p:cNvSpPr>
            <a:spLocks noGrp="1"/>
          </p:cNvSpPr>
          <p:nvPr>
            <p:ph type="sldNum" sz="quarter" idx="10"/>
          </p:nvPr>
        </p:nvSpPr>
        <p:spPr>
          <a:noFill/>
        </p:spPr>
        <p:txBody>
          <a:bodyPr/>
          <a:lstStyle/>
          <a:p>
            <a:fld id="{538EC66F-872F-44D0-82E7-6601CBD424EE}" type="slidenum">
              <a:rPr lang="en-US" smtClean="0">
                <a:cs typeface="Arial" charset="0"/>
              </a:rPr>
              <a:pPr/>
              <a:t>28</a:t>
            </a:fld>
            <a:endParaRPr lang="en-US" smtClean="0">
              <a:cs typeface="Arial" charset="0"/>
            </a:endParaRPr>
          </a:p>
        </p:txBody>
      </p:sp>
      <p:sp>
        <p:nvSpPr>
          <p:cNvPr id="63491" name="Rectangle 41"/>
          <p:cNvSpPr>
            <a:spLocks noChangeArrowheads="1"/>
          </p:cNvSpPr>
          <p:nvPr>
            <p:custDataLst>
              <p:tags r:id="rId1"/>
            </p:custDataLst>
          </p:nvPr>
        </p:nvSpPr>
        <p:spPr bwMode="gray">
          <a:xfrm>
            <a:off x="460375" y="1611313"/>
            <a:ext cx="1374775" cy="2768600"/>
          </a:xfrm>
          <a:prstGeom prst="rect">
            <a:avLst/>
          </a:prstGeom>
          <a:solidFill>
            <a:srgbClr val="006699"/>
          </a:solidFill>
          <a:ln w="9525">
            <a:noFill/>
            <a:miter lim="800000"/>
            <a:headEnd/>
            <a:tailEnd/>
          </a:ln>
        </p:spPr>
        <p:txBody>
          <a:bodyPr lIns="72009" tIns="72009" rIns="72009" bIns="72009" anchor="ctr"/>
          <a:lstStyle/>
          <a:p>
            <a:pPr>
              <a:spcBef>
                <a:spcPct val="20000"/>
              </a:spcBef>
              <a:buClr>
                <a:srgbClr val="FF9900"/>
              </a:buClr>
            </a:pPr>
            <a:r>
              <a:rPr lang="en-US">
                <a:solidFill>
                  <a:schemeClr val="bg1"/>
                </a:solidFill>
              </a:rPr>
              <a:t>General impression</a:t>
            </a:r>
          </a:p>
        </p:txBody>
      </p:sp>
      <p:sp>
        <p:nvSpPr>
          <p:cNvPr id="63492" name="Rectangle 41"/>
          <p:cNvSpPr>
            <a:spLocks noChangeArrowheads="1"/>
          </p:cNvSpPr>
          <p:nvPr>
            <p:custDataLst>
              <p:tags r:id="rId2"/>
            </p:custDataLst>
          </p:nvPr>
        </p:nvSpPr>
        <p:spPr bwMode="gray">
          <a:xfrm>
            <a:off x="1968500" y="1611313"/>
            <a:ext cx="6996113" cy="276860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13" name="Rectangle 41"/>
          <p:cNvSpPr>
            <a:spLocks noChangeArrowheads="1"/>
          </p:cNvSpPr>
          <p:nvPr>
            <p:custDataLst>
              <p:tags r:id="rId3"/>
            </p:custDataLst>
          </p:nvPr>
        </p:nvSpPr>
        <p:spPr bwMode="gray">
          <a:xfrm>
            <a:off x="2027238" y="1820863"/>
            <a:ext cx="6858000" cy="2349500"/>
          </a:xfrm>
          <a:prstGeom prst="rect">
            <a:avLst/>
          </a:prstGeom>
          <a:noFill/>
          <a:ln w="9525">
            <a:noFill/>
            <a:miter lim="800000"/>
            <a:headEnd/>
            <a:tailEnd/>
          </a:ln>
        </p:spPr>
        <p:txBody>
          <a:bodyPr lIns="0" tIns="0" rIns="0" bIns="0" anchor="ctr">
            <a:spAutoFit/>
          </a:bodyPr>
          <a:lstStyle/>
          <a:p>
            <a:pPr marL="171450" indent="-171450">
              <a:spcBef>
                <a:spcPct val="50000"/>
              </a:spcBef>
              <a:buClr>
                <a:srgbClr val="5D9A3C"/>
              </a:buClr>
              <a:buFontTx/>
              <a:buChar char="•"/>
              <a:defRPr/>
            </a:pPr>
            <a:r>
              <a:rPr lang="en-US" sz="1650" b="0" dirty="0">
                <a:solidFill>
                  <a:srgbClr val="006699"/>
                </a:solidFill>
                <a:latin typeface="Arial" pitchFamily="34" charset="0"/>
                <a:cs typeface="Arial" pitchFamily="34" charset="0"/>
              </a:rPr>
              <a:t>Before commenting on parts of the manuscript, add a short summary of</a:t>
            </a:r>
            <a:br>
              <a:rPr lang="en-US" sz="1650" b="0" dirty="0">
                <a:solidFill>
                  <a:srgbClr val="006699"/>
                </a:solidFill>
                <a:latin typeface="Arial" pitchFamily="34" charset="0"/>
                <a:cs typeface="Arial" pitchFamily="34" charset="0"/>
              </a:rPr>
            </a:br>
            <a:r>
              <a:rPr lang="en-US" sz="1650" b="0" dirty="0">
                <a:solidFill>
                  <a:srgbClr val="006699"/>
                </a:solidFill>
                <a:latin typeface="Arial" pitchFamily="34" charset="0"/>
                <a:cs typeface="Arial" pitchFamily="34" charset="0"/>
              </a:rPr>
              <a:t>the article</a:t>
            </a:r>
          </a:p>
          <a:p>
            <a:pPr lvl="1" indent="-227013">
              <a:spcBef>
                <a:spcPct val="25000"/>
              </a:spcBef>
              <a:buClr>
                <a:srgbClr val="5D9A3C"/>
              </a:buClr>
              <a:buFontTx/>
              <a:buChar char="–"/>
              <a:defRPr/>
            </a:pPr>
            <a:r>
              <a:rPr lang="en-US" sz="1650" b="0" dirty="0">
                <a:solidFill>
                  <a:srgbClr val="006699"/>
                </a:solidFill>
                <a:latin typeface="Arial" pitchFamily="34" charset="0"/>
                <a:cs typeface="Arial" pitchFamily="34" charset="0"/>
              </a:rPr>
              <a:t>Give a general comprehension of the manuscript, its importance, </a:t>
            </a:r>
            <a:r>
              <a:rPr lang="en-US" sz="1650" b="0" dirty="0">
                <a:solidFill>
                  <a:srgbClr val="006699"/>
                </a:solidFill>
                <a:latin typeface="Arial" pitchFamily="34" charset="0"/>
                <a:cs typeface="Arial" pitchFamily="34" charset="0"/>
              </a:rPr>
              <a:t>language/style/grammar, and your </a:t>
            </a:r>
            <a:r>
              <a:rPr lang="en-US" sz="1650" b="0" dirty="0">
                <a:solidFill>
                  <a:srgbClr val="006699"/>
                </a:solidFill>
                <a:latin typeface="Arial" pitchFamily="34" charset="0"/>
                <a:cs typeface="Arial" pitchFamily="34" charset="0"/>
              </a:rPr>
              <a:t>general level of enthusiasm</a:t>
            </a:r>
          </a:p>
          <a:p>
            <a:pPr marL="171450" indent="-171450">
              <a:spcBef>
                <a:spcPct val="50000"/>
              </a:spcBef>
              <a:buClr>
                <a:srgbClr val="5D9A3C"/>
              </a:buClr>
              <a:buFontTx/>
              <a:buChar char="•"/>
              <a:defRPr/>
            </a:pPr>
            <a:r>
              <a:rPr lang="en-US" sz="1650" b="0" dirty="0">
                <a:solidFill>
                  <a:srgbClr val="006699"/>
                </a:solidFill>
                <a:latin typeface="Arial" pitchFamily="34" charset="0"/>
                <a:cs typeface="Arial" pitchFamily="34" charset="0"/>
              </a:rPr>
              <a:t>Avoid </a:t>
            </a:r>
            <a:r>
              <a:rPr lang="en-US" sz="1650" b="0" dirty="0">
                <a:solidFill>
                  <a:srgbClr val="006699"/>
                </a:solidFill>
                <a:latin typeface="Arial" pitchFamily="34" charset="0"/>
                <a:cs typeface="Arial" pitchFamily="34" charset="0"/>
              </a:rPr>
              <a:t>personal remarks </a:t>
            </a:r>
            <a:r>
              <a:rPr lang="en-US" sz="1650" b="0" dirty="0">
                <a:solidFill>
                  <a:srgbClr val="006699"/>
                </a:solidFill>
                <a:latin typeface="Arial" pitchFamily="34" charset="0"/>
                <a:cs typeface="Arial" pitchFamily="34" charset="0"/>
              </a:rPr>
              <a:t>or </a:t>
            </a:r>
            <a:r>
              <a:rPr lang="en-US" sz="1650" b="0" dirty="0">
                <a:solidFill>
                  <a:srgbClr val="006699"/>
                </a:solidFill>
                <a:latin typeface="Arial" pitchFamily="34" charset="0"/>
                <a:cs typeface="Arial" pitchFamily="34" charset="0"/>
              </a:rPr>
              <a:t>excessive, </a:t>
            </a:r>
            <a:r>
              <a:rPr lang="en-US" sz="1650" b="0" dirty="0">
                <a:solidFill>
                  <a:srgbClr val="006699"/>
                </a:solidFill>
                <a:latin typeface="Arial" pitchFamily="34" charset="0"/>
                <a:cs typeface="Arial" pitchFamily="34" charset="0"/>
              </a:rPr>
              <a:t>or pointlessly clever and sarcastic </a:t>
            </a:r>
            <a:r>
              <a:rPr lang="en-US" sz="1650" b="0" dirty="0">
                <a:solidFill>
                  <a:srgbClr val="006699"/>
                </a:solidFill>
                <a:latin typeface="Arial" pitchFamily="34" charset="0"/>
                <a:cs typeface="Arial" pitchFamily="34" charset="0"/>
              </a:rPr>
              <a:t>comments:</a:t>
            </a:r>
            <a:endParaRPr lang="en-US" sz="1650" b="0" dirty="0">
              <a:solidFill>
                <a:srgbClr val="006699"/>
              </a:solidFill>
              <a:latin typeface="Arial" pitchFamily="34" charset="0"/>
              <a:cs typeface="Arial" pitchFamily="34" charset="0"/>
            </a:endParaRPr>
          </a:p>
          <a:p>
            <a:pPr lvl="1" indent="-227013">
              <a:spcBef>
                <a:spcPct val="25000"/>
              </a:spcBef>
              <a:buClr>
                <a:srgbClr val="5D9A3C"/>
              </a:buClr>
              <a:buFontTx/>
              <a:buChar char="–"/>
              <a:defRPr/>
            </a:pPr>
            <a:r>
              <a:rPr lang="en-US" sz="1650" b="0" dirty="0">
                <a:solidFill>
                  <a:srgbClr val="006699"/>
                </a:solidFill>
                <a:latin typeface="Arial" pitchFamily="34" charset="0"/>
                <a:cs typeface="Arial" pitchFamily="34" charset="0"/>
              </a:rPr>
              <a:t>Reviewer comments are not meant to hurt the authors</a:t>
            </a:r>
          </a:p>
          <a:p>
            <a:pPr lvl="1" indent="-227013">
              <a:spcBef>
                <a:spcPct val="25000"/>
              </a:spcBef>
              <a:buClr>
                <a:srgbClr val="5D9A3C"/>
              </a:buClr>
              <a:buFontTx/>
              <a:buChar char="–"/>
              <a:defRPr/>
            </a:pPr>
            <a:r>
              <a:rPr lang="en-US" sz="1650" b="0" dirty="0">
                <a:solidFill>
                  <a:srgbClr val="006699"/>
                </a:solidFill>
                <a:latin typeface="Arial" pitchFamily="34" charset="0"/>
                <a:cs typeface="Arial" pitchFamily="34" charset="0"/>
              </a:rPr>
              <a:t>If you </a:t>
            </a:r>
            <a:r>
              <a:rPr lang="en-US" sz="1650" b="0" dirty="0">
                <a:solidFill>
                  <a:srgbClr val="006699"/>
                </a:solidFill>
                <a:latin typeface="Arial" pitchFamily="34" charset="0"/>
                <a:cs typeface="Arial" pitchFamily="34" charset="0"/>
              </a:rPr>
              <a:t>must be critical, add </a:t>
            </a:r>
            <a:r>
              <a:rPr lang="en-US" sz="1650" b="0" dirty="0">
                <a:solidFill>
                  <a:srgbClr val="006699"/>
                </a:solidFill>
                <a:latin typeface="Arial" pitchFamily="34" charset="0"/>
                <a:cs typeface="Arial" pitchFamily="34" charset="0"/>
              </a:rPr>
              <a:t>such remarks to “Comments to Editor”</a:t>
            </a:r>
          </a:p>
        </p:txBody>
      </p:sp>
      <p:sp>
        <p:nvSpPr>
          <p:cNvPr id="63494" name="Rectangle 41"/>
          <p:cNvSpPr>
            <a:spLocks noChangeArrowheads="1"/>
          </p:cNvSpPr>
          <p:nvPr>
            <p:custDataLst>
              <p:tags r:id="rId4"/>
            </p:custDataLst>
          </p:nvPr>
        </p:nvSpPr>
        <p:spPr bwMode="gray">
          <a:xfrm>
            <a:off x="460375" y="4437063"/>
            <a:ext cx="1374775" cy="1544637"/>
          </a:xfrm>
          <a:prstGeom prst="rect">
            <a:avLst/>
          </a:prstGeom>
          <a:solidFill>
            <a:srgbClr val="006699"/>
          </a:solidFill>
          <a:ln w="9525">
            <a:noFill/>
            <a:miter lim="800000"/>
            <a:headEnd/>
            <a:tailEnd/>
          </a:ln>
        </p:spPr>
        <p:txBody>
          <a:bodyPr lIns="72009" tIns="72009" rIns="72009" bIns="72009" anchor="ctr"/>
          <a:lstStyle/>
          <a:p>
            <a:pPr>
              <a:spcBef>
                <a:spcPct val="20000"/>
              </a:spcBef>
              <a:buClr>
                <a:srgbClr val="FF9900"/>
              </a:buClr>
            </a:pPr>
            <a:r>
              <a:rPr lang="en-US">
                <a:solidFill>
                  <a:schemeClr val="bg1"/>
                </a:solidFill>
              </a:rPr>
              <a:t>Abstract</a:t>
            </a:r>
          </a:p>
        </p:txBody>
      </p:sp>
      <p:sp>
        <p:nvSpPr>
          <p:cNvPr id="63495" name="Rectangle 41"/>
          <p:cNvSpPr>
            <a:spLocks noChangeArrowheads="1"/>
          </p:cNvSpPr>
          <p:nvPr>
            <p:custDataLst>
              <p:tags r:id="rId5"/>
            </p:custDataLst>
          </p:nvPr>
        </p:nvSpPr>
        <p:spPr bwMode="gray">
          <a:xfrm>
            <a:off x="1968500" y="4437063"/>
            <a:ext cx="6996113" cy="1544637"/>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17" name="Rectangle 41"/>
          <p:cNvSpPr>
            <a:spLocks noChangeArrowheads="1"/>
          </p:cNvSpPr>
          <p:nvPr>
            <p:custDataLst>
              <p:tags r:id="rId6"/>
            </p:custDataLst>
          </p:nvPr>
        </p:nvSpPr>
        <p:spPr bwMode="gray">
          <a:xfrm>
            <a:off x="2027238" y="4448175"/>
            <a:ext cx="6858000" cy="1522413"/>
          </a:xfrm>
          <a:prstGeom prst="rect">
            <a:avLst/>
          </a:prstGeom>
          <a:noFill/>
          <a:ln w="9525">
            <a:noFill/>
            <a:miter lim="800000"/>
            <a:headEnd/>
            <a:tailEnd/>
          </a:ln>
        </p:spPr>
        <p:txBody>
          <a:bodyPr lIns="0" tIns="0" rIns="0" bIns="0" anchor="ctr">
            <a:spAutoFit/>
          </a:bodyPr>
          <a:lstStyle/>
          <a:p>
            <a:pPr marL="171450" indent="-171450">
              <a:spcBef>
                <a:spcPct val="50000"/>
              </a:spcBef>
              <a:buClr>
                <a:srgbClr val="5D9A3C"/>
              </a:buClr>
              <a:buFontTx/>
              <a:buChar char="•"/>
              <a:defRPr/>
            </a:pPr>
            <a:r>
              <a:rPr lang="en-US" sz="1650" b="0" dirty="0">
                <a:solidFill>
                  <a:srgbClr val="006699"/>
                </a:solidFill>
                <a:latin typeface="Arial" pitchFamily="34" charset="0"/>
                <a:cs typeface="Arial" pitchFamily="34" charset="0"/>
              </a:rPr>
              <a:t>Is it a real </a:t>
            </a:r>
            <a:r>
              <a:rPr lang="en-US" sz="1650" b="0" dirty="0">
                <a:solidFill>
                  <a:srgbClr val="006699"/>
                </a:solidFill>
                <a:latin typeface="Arial" pitchFamily="34" charset="0"/>
                <a:cs typeface="Arial" pitchFamily="34" charset="0"/>
              </a:rPr>
              <a:t>summary of </a:t>
            </a:r>
            <a:r>
              <a:rPr lang="en-US" sz="1650" b="0" dirty="0">
                <a:solidFill>
                  <a:srgbClr val="006699"/>
                </a:solidFill>
                <a:latin typeface="Arial" pitchFamily="34" charset="0"/>
                <a:cs typeface="Arial" pitchFamily="34" charset="0"/>
              </a:rPr>
              <a:t>the paper?</a:t>
            </a:r>
          </a:p>
          <a:p>
            <a:pPr lvl="1" indent="-227013">
              <a:spcBef>
                <a:spcPct val="25000"/>
              </a:spcBef>
              <a:buClr>
                <a:srgbClr val="5D9A3C"/>
              </a:buClr>
              <a:buFontTx/>
              <a:buChar char="–"/>
              <a:defRPr/>
            </a:pPr>
            <a:r>
              <a:rPr lang="en-US" sz="1650" b="0" dirty="0">
                <a:solidFill>
                  <a:srgbClr val="006699"/>
                </a:solidFill>
                <a:latin typeface="Arial" pitchFamily="34" charset="0"/>
                <a:cs typeface="Arial" pitchFamily="34" charset="0"/>
              </a:rPr>
              <a:t>Including key </a:t>
            </a:r>
            <a:r>
              <a:rPr lang="en-US" sz="1650" b="0" dirty="0">
                <a:solidFill>
                  <a:srgbClr val="006699"/>
                </a:solidFill>
                <a:latin typeface="Arial" pitchFamily="34" charset="0"/>
                <a:cs typeface="Arial" pitchFamily="34" charset="0"/>
              </a:rPr>
              <a:t>results?</a:t>
            </a:r>
            <a:endParaRPr lang="en-US" sz="1650" b="0" dirty="0">
              <a:solidFill>
                <a:srgbClr val="006699"/>
              </a:solidFill>
              <a:latin typeface="Arial" pitchFamily="34" charset="0"/>
              <a:cs typeface="Arial" pitchFamily="34" charset="0"/>
            </a:endParaRPr>
          </a:p>
          <a:p>
            <a:pPr marL="171450" indent="-171450">
              <a:spcBef>
                <a:spcPct val="50000"/>
              </a:spcBef>
              <a:buClr>
                <a:srgbClr val="5D9A3C"/>
              </a:buClr>
              <a:buFontTx/>
              <a:buChar char="•"/>
              <a:defRPr/>
            </a:pPr>
            <a:r>
              <a:rPr lang="en-US" sz="1650" b="0" dirty="0">
                <a:solidFill>
                  <a:srgbClr val="006699"/>
                </a:solidFill>
                <a:latin typeface="Arial" pitchFamily="34" charset="0"/>
                <a:cs typeface="Arial" pitchFamily="34" charset="0"/>
              </a:rPr>
              <a:t>Not too long?</a:t>
            </a:r>
          </a:p>
          <a:p>
            <a:pPr lvl="1" indent="-227013">
              <a:spcBef>
                <a:spcPct val="25000"/>
              </a:spcBef>
              <a:buClr>
                <a:srgbClr val="5D9A3C"/>
              </a:buClr>
              <a:buFontTx/>
              <a:buChar char="–"/>
              <a:defRPr/>
            </a:pPr>
            <a:r>
              <a:rPr lang="en-US" sz="1650" b="0" dirty="0">
                <a:solidFill>
                  <a:srgbClr val="006699"/>
                </a:solidFill>
                <a:latin typeface="Arial" pitchFamily="34" charset="0"/>
                <a:cs typeface="Arial" pitchFamily="34" charset="0"/>
              </a:rPr>
              <a:t>Long </a:t>
            </a:r>
            <a:r>
              <a:rPr lang="en-US" sz="1650" b="0" dirty="0">
                <a:solidFill>
                  <a:srgbClr val="006699"/>
                </a:solidFill>
                <a:latin typeface="Arial" pitchFamily="34" charset="0"/>
                <a:cs typeface="Arial" pitchFamily="34" charset="0"/>
              </a:rPr>
              <a:t>abstracts can be </a:t>
            </a:r>
            <a:r>
              <a:rPr lang="en-US" sz="1650" b="0" dirty="0">
                <a:solidFill>
                  <a:srgbClr val="006699"/>
                </a:solidFill>
                <a:latin typeface="Arial" pitchFamily="34" charset="0"/>
                <a:cs typeface="Arial" pitchFamily="34" charset="0"/>
              </a:rPr>
              <a:t>cut off </a:t>
            </a:r>
            <a:r>
              <a:rPr lang="en-US" sz="1650" b="0" dirty="0">
                <a:solidFill>
                  <a:srgbClr val="006699"/>
                </a:solidFill>
                <a:latin typeface="Arial" pitchFamily="34" charset="0"/>
                <a:cs typeface="Arial" pitchFamily="34" charset="0"/>
              </a:rPr>
              <a:t>by </a:t>
            </a:r>
            <a:r>
              <a:rPr lang="en-US" sz="1650" b="0" dirty="0" err="1">
                <a:solidFill>
                  <a:srgbClr val="006699"/>
                </a:solidFill>
                <a:latin typeface="Arial" pitchFamily="34" charset="0"/>
                <a:cs typeface="Arial" pitchFamily="34" charset="0"/>
              </a:rPr>
              <a:t>Abstracting&amp;Indexation</a:t>
            </a:r>
            <a:r>
              <a:rPr lang="en-US" sz="1650" b="0" dirty="0">
                <a:solidFill>
                  <a:srgbClr val="006699"/>
                </a:solidFill>
                <a:latin typeface="Arial" pitchFamily="34" charset="0"/>
                <a:cs typeface="Arial" pitchFamily="34" charset="0"/>
              </a:rPr>
              <a:t> Databases such </a:t>
            </a:r>
            <a:r>
              <a:rPr lang="en-US" sz="1650" b="0" dirty="0">
                <a:solidFill>
                  <a:srgbClr val="006699"/>
                </a:solidFill>
                <a:latin typeface="Arial" pitchFamily="34" charset="0"/>
                <a:cs typeface="Arial" pitchFamily="34" charset="0"/>
              </a:rPr>
              <a:t>as PubMed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Role of Reviewer: Introduction</a:t>
            </a:r>
            <a:endParaRPr lang="en-GB" sz="4000" dirty="0">
              <a:solidFill>
                <a:srgbClr val="333399"/>
              </a:solidFill>
              <a:latin typeface="Arial" pitchFamily="34" charset="0"/>
              <a:cs typeface="Arial" pitchFamily="34" charset="0"/>
            </a:endParaRPr>
          </a:p>
        </p:txBody>
      </p:sp>
      <p:sp>
        <p:nvSpPr>
          <p:cNvPr id="65538" name="Slide Number Placeholder 3"/>
          <p:cNvSpPr>
            <a:spLocks noGrp="1"/>
          </p:cNvSpPr>
          <p:nvPr>
            <p:ph type="sldNum" sz="quarter" idx="10"/>
          </p:nvPr>
        </p:nvSpPr>
        <p:spPr>
          <a:noFill/>
        </p:spPr>
        <p:txBody>
          <a:bodyPr/>
          <a:lstStyle/>
          <a:p>
            <a:fld id="{10D78E60-99F1-47CF-8B71-56FE3A84B036}" type="slidenum">
              <a:rPr lang="en-US" smtClean="0">
                <a:cs typeface="Arial" charset="0"/>
              </a:rPr>
              <a:pPr/>
              <a:t>29</a:t>
            </a:fld>
            <a:endParaRPr lang="en-US" smtClean="0">
              <a:cs typeface="Arial" charset="0"/>
            </a:endParaRPr>
          </a:p>
        </p:txBody>
      </p:sp>
      <p:sp>
        <p:nvSpPr>
          <p:cNvPr id="65539" name="Rectangle 41"/>
          <p:cNvSpPr>
            <a:spLocks noChangeArrowheads="1"/>
          </p:cNvSpPr>
          <p:nvPr>
            <p:custDataLst>
              <p:tags r:id="rId1"/>
            </p:custDataLst>
          </p:nvPr>
        </p:nvSpPr>
        <p:spPr bwMode="gray">
          <a:xfrm>
            <a:off x="904875" y="2308225"/>
            <a:ext cx="53975" cy="76200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sz="1400">
              <a:solidFill>
                <a:schemeClr val="bg1"/>
              </a:solidFill>
              <a:latin typeface="Arial Narrow" pitchFamily="34" charset="0"/>
            </a:endParaRPr>
          </a:p>
        </p:txBody>
      </p:sp>
      <p:sp>
        <p:nvSpPr>
          <p:cNvPr id="65540" name="Rectangle 41"/>
          <p:cNvSpPr>
            <a:spLocks noChangeArrowheads="1"/>
          </p:cNvSpPr>
          <p:nvPr>
            <p:custDataLst>
              <p:tags r:id="rId2"/>
            </p:custDataLst>
          </p:nvPr>
        </p:nvSpPr>
        <p:spPr bwMode="gray">
          <a:xfrm>
            <a:off x="984250" y="2308225"/>
            <a:ext cx="6723063" cy="76200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5541" name="Rectangle 41"/>
          <p:cNvSpPr>
            <a:spLocks noChangeArrowheads="1"/>
          </p:cNvSpPr>
          <p:nvPr/>
        </p:nvSpPr>
        <p:spPr bwMode="gray">
          <a:xfrm>
            <a:off x="1023938" y="2381250"/>
            <a:ext cx="6565900" cy="617538"/>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Does it really introduce and put into perspective what follows?</a:t>
            </a:r>
          </a:p>
          <a:p>
            <a:pPr marL="228600" indent="-228600">
              <a:spcBef>
                <a:spcPct val="25000"/>
              </a:spcBef>
              <a:buClr>
                <a:srgbClr val="5D9A3C"/>
              </a:buClr>
              <a:buFontTx/>
              <a:buChar char="•"/>
            </a:pPr>
            <a:r>
              <a:rPr lang="en-US" b="0">
                <a:solidFill>
                  <a:srgbClr val="006699"/>
                </a:solidFill>
              </a:rPr>
              <a:t>But the Introduction should not be a “history lesson”</a:t>
            </a:r>
          </a:p>
        </p:txBody>
      </p:sp>
      <p:sp>
        <p:nvSpPr>
          <p:cNvPr id="65542" name="Rectangle 41"/>
          <p:cNvSpPr>
            <a:spLocks noChangeArrowheads="1"/>
          </p:cNvSpPr>
          <p:nvPr>
            <p:custDataLst>
              <p:tags r:id="rId3"/>
            </p:custDataLst>
          </p:nvPr>
        </p:nvSpPr>
        <p:spPr bwMode="gray">
          <a:xfrm>
            <a:off x="904875" y="1817688"/>
            <a:ext cx="53975" cy="43815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sz="1400">
              <a:solidFill>
                <a:schemeClr val="bg1"/>
              </a:solidFill>
              <a:latin typeface="Arial Narrow" pitchFamily="34" charset="0"/>
            </a:endParaRPr>
          </a:p>
        </p:txBody>
      </p:sp>
      <p:sp>
        <p:nvSpPr>
          <p:cNvPr id="65543" name="Rectangle 41"/>
          <p:cNvSpPr>
            <a:spLocks noChangeArrowheads="1"/>
          </p:cNvSpPr>
          <p:nvPr>
            <p:custDataLst>
              <p:tags r:id="rId4"/>
            </p:custDataLst>
          </p:nvPr>
        </p:nvSpPr>
        <p:spPr bwMode="gray">
          <a:xfrm>
            <a:off x="984250" y="1817688"/>
            <a:ext cx="6723063" cy="43815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5544" name="Rectangle 41"/>
          <p:cNvSpPr>
            <a:spLocks noChangeArrowheads="1"/>
          </p:cNvSpPr>
          <p:nvPr/>
        </p:nvSpPr>
        <p:spPr bwMode="gray">
          <a:xfrm>
            <a:off x="1023938" y="1898650"/>
            <a:ext cx="6565900" cy="274638"/>
          </a:xfrm>
          <a:prstGeom prst="rect">
            <a:avLst/>
          </a:prstGeom>
          <a:noFill/>
          <a:ln w="9525">
            <a:noFill/>
            <a:miter lim="800000"/>
            <a:headEnd/>
            <a:tailEnd/>
          </a:ln>
        </p:spPr>
        <p:txBody>
          <a:bodyPr lIns="0" tIns="0" rIns="0" bIns="0">
            <a:spAutoFit/>
          </a:bodyPr>
          <a:lstStyle/>
          <a:p>
            <a:pPr marL="228600" indent="-228600">
              <a:buClr>
                <a:srgbClr val="FF9900"/>
              </a:buClr>
            </a:pPr>
            <a:r>
              <a:rPr lang="en-US" b="0">
                <a:solidFill>
                  <a:srgbClr val="006699"/>
                </a:solidFill>
              </a:rPr>
              <a:t>Is it effective, clear, and well organized?</a:t>
            </a:r>
          </a:p>
        </p:txBody>
      </p:sp>
      <p:sp>
        <p:nvSpPr>
          <p:cNvPr id="65545" name="Rectangle 41"/>
          <p:cNvSpPr>
            <a:spLocks noChangeArrowheads="1"/>
          </p:cNvSpPr>
          <p:nvPr>
            <p:custDataLst>
              <p:tags r:id="rId5"/>
            </p:custDataLst>
          </p:nvPr>
        </p:nvSpPr>
        <p:spPr bwMode="gray">
          <a:xfrm>
            <a:off x="900113" y="3124200"/>
            <a:ext cx="53975" cy="1096963"/>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sz="1400">
              <a:solidFill>
                <a:schemeClr val="bg1"/>
              </a:solidFill>
              <a:latin typeface="Arial Narrow" pitchFamily="34" charset="0"/>
            </a:endParaRPr>
          </a:p>
        </p:txBody>
      </p:sp>
      <p:sp>
        <p:nvSpPr>
          <p:cNvPr id="65546" name="Rectangle 41"/>
          <p:cNvSpPr>
            <a:spLocks noChangeArrowheads="1"/>
          </p:cNvSpPr>
          <p:nvPr>
            <p:custDataLst>
              <p:tags r:id="rId6"/>
            </p:custDataLst>
          </p:nvPr>
        </p:nvSpPr>
        <p:spPr bwMode="gray">
          <a:xfrm>
            <a:off x="979488" y="3124200"/>
            <a:ext cx="6723062" cy="1096963"/>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5547" name="Rectangle 41"/>
          <p:cNvSpPr>
            <a:spLocks noChangeArrowheads="1"/>
          </p:cNvSpPr>
          <p:nvPr/>
        </p:nvSpPr>
        <p:spPr bwMode="gray">
          <a:xfrm>
            <a:off x="1019175" y="3197225"/>
            <a:ext cx="7591425" cy="623888"/>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Suggest changes in organization, and point authors to appropriate citations</a:t>
            </a:r>
          </a:p>
          <a:p>
            <a:pPr marL="228600" indent="-228600">
              <a:spcBef>
                <a:spcPct val="25000"/>
              </a:spcBef>
              <a:buClr>
                <a:srgbClr val="5D9A3C"/>
              </a:buClr>
              <a:buFontTx/>
              <a:buChar char="•"/>
            </a:pPr>
            <a:r>
              <a:rPr lang="en-US" b="0">
                <a:solidFill>
                  <a:srgbClr val="006699"/>
                </a:solidFill>
              </a:rPr>
              <a:t>Don’t just write “The authors have done a poor job.”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0"/>
          </p:nvPr>
        </p:nvSpPr>
        <p:spPr>
          <a:noFill/>
        </p:spPr>
        <p:txBody>
          <a:bodyPr/>
          <a:lstStyle/>
          <a:p>
            <a:fld id="{5A3EEDFA-AA5E-4D4B-9281-C68469C7B6D1}" type="slidenum">
              <a:rPr lang="en-US" smtClean="0">
                <a:cs typeface="Arial" charset="0"/>
              </a:rPr>
              <a:pPr/>
              <a:t>3</a:t>
            </a:fld>
            <a:endParaRPr lang="en-US" smtClean="0">
              <a:cs typeface="Arial" charset="0"/>
            </a:endParaRPr>
          </a:p>
        </p:txBody>
      </p:sp>
      <p:sp>
        <p:nvSpPr>
          <p:cNvPr id="161794" name="Rectangle 2"/>
          <p:cNvSpPr>
            <a:spLocks noGrp="1" noChangeArrowheads="1"/>
          </p:cNvSpPr>
          <p:nvPr>
            <p:ph type="title"/>
          </p:nvPr>
        </p:nvSpPr>
        <p:spPr>
          <a:xfrm>
            <a:off x="457200" y="304800"/>
            <a:ext cx="8229600" cy="1143000"/>
          </a:xfrm>
        </p:spPr>
        <p:txBody>
          <a:bodyPr/>
          <a:lstStyle/>
          <a:p>
            <a:pPr eaLnBrk="1" hangingPunct="1">
              <a:defRPr/>
            </a:pPr>
            <a:r>
              <a:rPr lang="en-GB"/>
              <a:t>Objectives</a:t>
            </a:r>
          </a:p>
        </p:txBody>
      </p:sp>
      <p:sp>
        <p:nvSpPr>
          <p:cNvPr id="161795" name="Rectangle 3"/>
          <p:cNvSpPr>
            <a:spLocks noGrp="1" noChangeArrowheads="1"/>
          </p:cNvSpPr>
          <p:nvPr>
            <p:ph type="body" idx="1"/>
          </p:nvPr>
        </p:nvSpPr>
        <p:spPr>
          <a:xfrm>
            <a:off x="457200" y="1524000"/>
            <a:ext cx="8229600" cy="4525963"/>
          </a:xfrm>
        </p:spPr>
        <p:txBody>
          <a:bodyPr/>
          <a:lstStyle/>
          <a:p>
            <a:pPr eaLnBrk="1" hangingPunct="1"/>
            <a:r>
              <a:rPr lang="en-GB" smtClean="0">
                <a:solidFill>
                  <a:srgbClr val="333399"/>
                </a:solidFill>
              </a:rPr>
              <a:t>What is the history of peer review and what role does it serve?</a:t>
            </a:r>
          </a:p>
          <a:p>
            <a:pPr eaLnBrk="1" hangingPunct="1"/>
            <a:endParaRPr lang="en-GB" smtClean="0">
              <a:solidFill>
                <a:srgbClr val="333399"/>
              </a:solidFill>
            </a:endParaRPr>
          </a:p>
          <a:p>
            <a:pPr eaLnBrk="1" hangingPunct="1"/>
            <a:r>
              <a:rPr lang="en-US" smtClean="0">
                <a:solidFill>
                  <a:srgbClr val="333399"/>
                </a:solidFill>
              </a:rPr>
              <a:t>Why should I consider being a reviewer?</a:t>
            </a:r>
            <a:endParaRPr lang="en-GB" smtClean="0">
              <a:solidFill>
                <a:srgbClr val="333399"/>
              </a:solidFill>
            </a:endParaRPr>
          </a:p>
          <a:p>
            <a:pPr eaLnBrk="1" hangingPunct="1">
              <a:buFontTx/>
              <a:buNone/>
            </a:pPr>
            <a:endParaRPr lang="en-GB" smtClean="0">
              <a:solidFill>
                <a:srgbClr val="333399"/>
              </a:solidFill>
            </a:endParaRPr>
          </a:p>
          <a:p>
            <a:pPr eaLnBrk="1" hangingPunct="1"/>
            <a:r>
              <a:rPr lang="en-GB" smtClean="0">
                <a:solidFill>
                  <a:srgbClr val="333399"/>
                </a:solidFill>
              </a:rPr>
              <a:t>How do I carry out a proper and thorough review?</a:t>
            </a:r>
          </a:p>
          <a:p>
            <a:pPr eaLnBrk="1" hangingPunct="1"/>
            <a:endParaRPr lang="en-GB" smtClean="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anim calcmode="lin" valueType="num">
                                      <p:cBhvr additive="base">
                                        <p:cTn id="11" dur="500" fill="hold"/>
                                        <p:tgtEl>
                                          <p:spTgt spid="16179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179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1795">
                                            <p:txEl>
                                              <p:pRg st="4" end="4"/>
                                            </p:txEl>
                                          </p:spTgt>
                                        </p:tgtEl>
                                        <p:attrNameLst>
                                          <p:attrName>style.visibility</p:attrName>
                                        </p:attrNameLst>
                                      </p:cBhvr>
                                      <p:to>
                                        <p:strVal val="visible"/>
                                      </p:to>
                                    </p:set>
                                    <p:anim calcmode="lin" valueType="num">
                                      <p:cBhvr additive="base">
                                        <p:cTn id="15" dur="500" fill="hold"/>
                                        <p:tgtEl>
                                          <p:spTgt spid="161795">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1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Role of Reviewer: Methods</a:t>
            </a:r>
            <a:endParaRPr lang="en-GB" sz="4000" dirty="0">
              <a:solidFill>
                <a:srgbClr val="333399"/>
              </a:solidFill>
              <a:latin typeface="Arial" pitchFamily="34" charset="0"/>
              <a:cs typeface="Arial" pitchFamily="34" charset="0"/>
            </a:endParaRPr>
          </a:p>
        </p:txBody>
      </p:sp>
      <p:sp>
        <p:nvSpPr>
          <p:cNvPr id="67586" name="Slide Number Placeholder 3"/>
          <p:cNvSpPr>
            <a:spLocks noGrp="1"/>
          </p:cNvSpPr>
          <p:nvPr>
            <p:ph type="sldNum" sz="quarter" idx="10"/>
          </p:nvPr>
        </p:nvSpPr>
        <p:spPr>
          <a:noFill/>
        </p:spPr>
        <p:txBody>
          <a:bodyPr/>
          <a:lstStyle/>
          <a:p>
            <a:fld id="{A4F78684-5F19-4D7D-B3F2-0DEDFB340C5F}" type="slidenum">
              <a:rPr lang="en-US" smtClean="0">
                <a:cs typeface="Arial" charset="0"/>
              </a:rPr>
              <a:pPr/>
              <a:t>30</a:t>
            </a:fld>
            <a:endParaRPr lang="en-US" smtClean="0">
              <a:cs typeface="Arial" charset="0"/>
            </a:endParaRPr>
          </a:p>
        </p:txBody>
      </p:sp>
      <p:grpSp>
        <p:nvGrpSpPr>
          <p:cNvPr id="67587" name="Group 64"/>
          <p:cNvGrpSpPr>
            <a:grpSpLocks/>
          </p:cNvGrpSpPr>
          <p:nvPr/>
        </p:nvGrpSpPr>
        <p:grpSpPr bwMode="auto">
          <a:xfrm>
            <a:off x="900113" y="1666875"/>
            <a:ext cx="7253287" cy="762000"/>
            <a:chOff x="722" y="1276"/>
            <a:chExt cx="4569" cy="480"/>
          </a:xfrm>
        </p:grpSpPr>
        <p:sp>
          <p:nvSpPr>
            <p:cNvPr id="67600" name="Rectangle 41"/>
            <p:cNvSpPr>
              <a:spLocks noChangeArrowheads="1"/>
            </p:cNvSpPr>
            <p:nvPr>
              <p:custDataLst>
                <p:tags r:id="rId7"/>
              </p:custDataLst>
            </p:nvPr>
          </p:nvSpPr>
          <p:spPr bwMode="gray">
            <a:xfrm>
              <a:off x="722" y="1276"/>
              <a:ext cx="50" cy="48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601" name="Rectangle 41"/>
            <p:cNvSpPr>
              <a:spLocks noChangeArrowheads="1"/>
            </p:cNvSpPr>
            <p:nvPr>
              <p:custDataLst>
                <p:tags r:id="rId8"/>
              </p:custDataLst>
            </p:nvPr>
          </p:nvSpPr>
          <p:spPr bwMode="gray">
            <a:xfrm>
              <a:off x="800" y="1276"/>
              <a:ext cx="4235" cy="48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602" name="Rectangle 41"/>
            <p:cNvSpPr>
              <a:spLocks noChangeArrowheads="1"/>
            </p:cNvSpPr>
            <p:nvPr/>
          </p:nvSpPr>
          <p:spPr bwMode="gray">
            <a:xfrm>
              <a:off x="875" y="1343"/>
              <a:ext cx="4416" cy="346"/>
            </a:xfrm>
            <a:prstGeom prst="rect">
              <a:avLst/>
            </a:prstGeom>
            <a:noFill/>
            <a:ln w="9525">
              <a:noFill/>
              <a:miter lim="800000"/>
              <a:headEnd/>
              <a:tailEnd/>
            </a:ln>
          </p:spPr>
          <p:txBody>
            <a:bodyPr lIns="0" tIns="0" rIns="0" bIns="0">
              <a:spAutoFit/>
            </a:bodyPr>
            <a:lstStyle/>
            <a:p>
              <a:pPr>
                <a:spcBef>
                  <a:spcPct val="50000"/>
                </a:spcBef>
                <a:buClr>
                  <a:srgbClr val="FF9900"/>
                </a:buClr>
              </a:pPr>
              <a:r>
                <a:rPr lang="en-US" b="0">
                  <a:solidFill>
                    <a:srgbClr val="006699"/>
                  </a:solidFill>
                </a:rPr>
                <a:t>Can an interested, knowledgeable colleague reproduce the experiments and get “the same” outcomes?</a:t>
              </a:r>
            </a:p>
          </p:txBody>
        </p:sp>
      </p:grpSp>
      <p:grpSp>
        <p:nvGrpSpPr>
          <p:cNvPr id="67588" name="Group 63"/>
          <p:cNvGrpSpPr>
            <a:grpSpLocks/>
          </p:cNvGrpSpPr>
          <p:nvPr/>
        </p:nvGrpSpPr>
        <p:grpSpPr bwMode="auto">
          <a:xfrm>
            <a:off x="900113" y="2487613"/>
            <a:ext cx="7558087" cy="762000"/>
            <a:chOff x="722" y="1793"/>
            <a:chExt cx="4761" cy="480"/>
          </a:xfrm>
        </p:grpSpPr>
        <p:sp>
          <p:nvSpPr>
            <p:cNvPr id="67597" name="Rectangle 41"/>
            <p:cNvSpPr>
              <a:spLocks noChangeArrowheads="1"/>
            </p:cNvSpPr>
            <p:nvPr>
              <p:custDataLst>
                <p:tags r:id="rId5"/>
              </p:custDataLst>
            </p:nvPr>
          </p:nvSpPr>
          <p:spPr bwMode="gray">
            <a:xfrm>
              <a:off x="722" y="1793"/>
              <a:ext cx="50" cy="48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598" name="Rectangle 41"/>
            <p:cNvSpPr>
              <a:spLocks noChangeArrowheads="1"/>
            </p:cNvSpPr>
            <p:nvPr>
              <p:custDataLst>
                <p:tags r:id="rId6"/>
              </p:custDataLst>
            </p:nvPr>
          </p:nvSpPr>
          <p:spPr bwMode="gray">
            <a:xfrm>
              <a:off x="800" y="1793"/>
              <a:ext cx="4235" cy="48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599" name="Rectangle 41"/>
            <p:cNvSpPr>
              <a:spLocks noChangeArrowheads="1"/>
            </p:cNvSpPr>
            <p:nvPr/>
          </p:nvSpPr>
          <p:spPr bwMode="gray">
            <a:xfrm>
              <a:off x="875" y="1860"/>
              <a:ext cx="4608" cy="346"/>
            </a:xfrm>
            <a:prstGeom prst="rect">
              <a:avLst/>
            </a:prstGeom>
            <a:noFill/>
            <a:ln w="9525">
              <a:noFill/>
              <a:miter lim="800000"/>
              <a:headEnd/>
              <a:tailEnd/>
            </a:ln>
          </p:spPr>
          <p:txBody>
            <a:bodyPr lIns="0" tIns="0" rIns="0" bIns="0">
              <a:spAutoFit/>
            </a:bodyPr>
            <a:lstStyle/>
            <a:p>
              <a:pPr>
                <a:spcBef>
                  <a:spcPct val="50000"/>
                </a:spcBef>
                <a:buClr>
                  <a:srgbClr val="FF9900"/>
                </a:buClr>
              </a:pPr>
              <a:r>
                <a:rPr lang="en-US" b="0">
                  <a:solidFill>
                    <a:srgbClr val="006699"/>
                  </a:solidFill>
                </a:rPr>
                <a:t>Did the authors include proper references to previously published methodology?</a:t>
              </a:r>
            </a:p>
          </p:txBody>
        </p:sp>
      </p:grpSp>
      <p:grpSp>
        <p:nvGrpSpPr>
          <p:cNvPr id="67589" name="Group 62"/>
          <p:cNvGrpSpPr>
            <a:grpSpLocks/>
          </p:cNvGrpSpPr>
          <p:nvPr/>
        </p:nvGrpSpPr>
        <p:grpSpPr bwMode="auto">
          <a:xfrm>
            <a:off x="900113" y="3309938"/>
            <a:ext cx="6846887" cy="762000"/>
            <a:chOff x="722" y="2311"/>
            <a:chExt cx="4313" cy="480"/>
          </a:xfrm>
        </p:grpSpPr>
        <p:sp>
          <p:nvSpPr>
            <p:cNvPr id="67594" name="Rectangle 41"/>
            <p:cNvSpPr>
              <a:spLocks noChangeArrowheads="1"/>
            </p:cNvSpPr>
            <p:nvPr>
              <p:custDataLst>
                <p:tags r:id="rId3"/>
              </p:custDataLst>
            </p:nvPr>
          </p:nvSpPr>
          <p:spPr bwMode="gray">
            <a:xfrm>
              <a:off x="722" y="2311"/>
              <a:ext cx="50" cy="48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595" name="Rectangle 41"/>
            <p:cNvSpPr>
              <a:spLocks noChangeArrowheads="1"/>
            </p:cNvSpPr>
            <p:nvPr>
              <p:custDataLst>
                <p:tags r:id="rId4"/>
              </p:custDataLst>
            </p:nvPr>
          </p:nvSpPr>
          <p:spPr bwMode="gray">
            <a:xfrm>
              <a:off x="800" y="2311"/>
              <a:ext cx="4235" cy="48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596" name="Rectangle 41"/>
            <p:cNvSpPr>
              <a:spLocks noChangeArrowheads="1"/>
            </p:cNvSpPr>
            <p:nvPr/>
          </p:nvSpPr>
          <p:spPr bwMode="gray">
            <a:xfrm>
              <a:off x="875" y="2357"/>
              <a:ext cx="4136" cy="389"/>
            </a:xfrm>
            <a:prstGeom prst="rect">
              <a:avLst/>
            </a:prstGeom>
            <a:noFill/>
            <a:ln w="9525">
              <a:noFill/>
              <a:miter lim="800000"/>
              <a:headEnd/>
              <a:tailEnd/>
            </a:ln>
          </p:spPr>
          <p:txBody>
            <a:bodyPr lIns="0" tIns="0" rIns="0" bIns="0">
              <a:spAutoFit/>
            </a:bodyPr>
            <a:lstStyle/>
            <a:p>
              <a:pPr marL="228600" indent="-228600">
                <a:spcBef>
                  <a:spcPct val="50000"/>
                </a:spcBef>
                <a:buClr>
                  <a:srgbClr val="FF9900"/>
                </a:buClr>
              </a:pPr>
              <a:r>
                <a:rPr lang="en-US" b="0">
                  <a:solidFill>
                    <a:srgbClr val="006699"/>
                  </a:solidFill>
                </a:rPr>
                <a:t>Is the description of new methodology accurate?</a:t>
              </a:r>
            </a:p>
            <a:p>
              <a:pPr marL="228600" indent="-228600">
                <a:spcBef>
                  <a:spcPct val="25000"/>
                </a:spcBef>
                <a:buClr>
                  <a:srgbClr val="5D9A3C"/>
                </a:buClr>
                <a:buFontTx/>
                <a:buChar char="•"/>
              </a:pPr>
              <a:r>
                <a:rPr lang="en-US" b="0">
                  <a:solidFill>
                    <a:srgbClr val="006699"/>
                  </a:solidFill>
                </a:rPr>
                <a:t>Source of solvents or reagents used can be very critical</a:t>
              </a:r>
            </a:p>
          </p:txBody>
        </p:sp>
      </p:grpSp>
      <p:grpSp>
        <p:nvGrpSpPr>
          <p:cNvPr id="67590" name="Group 61"/>
          <p:cNvGrpSpPr>
            <a:grpSpLocks/>
          </p:cNvGrpSpPr>
          <p:nvPr/>
        </p:nvGrpSpPr>
        <p:grpSpPr bwMode="auto">
          <a:xfrm>
            <a:off x="900113" y="4132263"/>
            <a:ext cx="7558087" cy="1025525"/>
            <a:chOff x="722" y="2829"/>
            <a:chExt cx="4761" cy="646"/>
          </a:xfrm>
        </p:grpSpPr>
        <p:sp>
          <p:nvSpPr>
            <p:cNvPr id="67591" name="Rectangle 41"/>
            <p:cNvSpPr>
              <a:spLocks noChangeArrowheads="1"/>
            </p:cNvSpPr>
            <p:nvPr>
              <p:custDataLst>
                <p:tags r:id="rId1"/>
              </p:custDataLst>
            </p:nvPr>
          </p:nvSpPr>
          <p:spPr bwMode="gray">
            <a:xfrm>
              <a:off x="722" y="2829"/>
              <a:ext cx="50" cy="646"/>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592" name="Rectangle 41"/>
            <p:cNvSpPr>
              <a:spLocks noChangeArrowheads="1"/>
            </p:cNvSpPr>
            <p:nvPr>
              <p:custDataLst>
                <p:tags r:id="rId2"/>
              </p:custDataLst>
            </p:nvPr>
          </p:nvSpPr>
          <p:spPr bwMode="gray">
            <a:xfrm>
              <a:off x="800" y="2829"/>
              <a:ext cx="4235" cy="646"/>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endParaRPr>
            </a:p>
          </p:txBody>
        </p:sp>
        <p:sp>
          <p:nvSpPr>
            <p:cNvPr id="67593" name="Rectangle 41"/>
            <p:cNvSpPr>
              <a:spLocks noChangeArrowheads="1"/>
            </p:cNvSpPr>
            <p:nvPr/>
          </p:nvSpPr>
          <p:spPr bwMode="gray">
            <a:xfrm>
              <a:off x="875" y="2982"/>
              <a:ext cx="4608" cy="174"/>
            </a:xfrm>
            <a:prstGeom prst="rect">
              <a:avLst/>
            </a:prstGeom>
            <a:noFill/>
            <a:ln w="9525">
              <a:noFill/>
              <a:miter lim="800000"/>
              <a:headEnd/>
              <a:tailEnd/>
            </a:ln>
          </p:spPr>
          <p:txBody>
            <a:bodyPr lIns="0" tIns="0" rIns="0" bIns="0">
              <a:spAutoFit/>
            </a:bodyPr>
            <a:lstStyle/>
            <a:p>
              <a:pPr marL="228600" indent="-228600">
                <a:spcBef>
                  <a:spcPct val="50000"/>
                </a:spcBef>
                <a:buClr>
                  <a:srgbClr val="FF9900"/>
                </a:buClr>
              </a:pPr>
              <a:r>
                <a:rPr lang="en-US" b="0">
                  <a:solidFill>
                    <a:srgbClr val="006699"/>
                  </a:solidFill>
                </a:rPr>
                <a:t>Could or should the authors have included Supplementary material?</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Role of the Reviewer –</a:t>
            </a:r>
            <a:br>
              <a:rPr lang="en-GB" altLang="zh-CN" sz="4000" dirty="0" smtClean="0">
                <a:solidFill>
                  <a:srgbClr val="333399"/>
                </a:solidFill>
                <a:latin typeface="Arial" pitchFamily="34" charset="0"/>
                <a:ea typeface="宋体" pitchFamily="2" charset="-122"/>
                <a:cs typeface="Arial" pitchFamily="34" charset="0"/>
              </a:rPr>
            </a:br>
            <a:r>
              <a:rPr lang="en-GB" altLang="zh-CN" sz="4000" dirty="0" smtClean="0">
                <a:solidFill>
                  <a:srgbClr val="333399"/>
                </a:solidFill>
                <a:latin typeface="Arial" pitchFamily="34" charset="0"/>
                <a:ea typeface="宋体" pitchFamily="2" charset="-122"/>
                <a:cs typeface="Arial" pitchFamily="34" charset="0"/>
              </a:rPr>
              <a:t>Results and Discussion (</a:t>
            </a:r>
            <a:r>
              <a:rPr lang="en-GB" altLang="zh-CN" sz="4000" dirty="0" err="1" smtClean="0">
                <a:solidFill>
                  <a:srgbClr val="333399"/>
                </a:solidFill>
                <a:latin typeface="Arial" pitchFamily="34" charset="0"/>
                <a:ea typeface="宋体" pitchFamily="2" charset="-122"/>
                <a:cs typeface="Arial" pitchFamily="34" charset="0"/>
              </a:rPr>
              <a:t>i</a:t>
            </a:r>
            <a:r>
              <a:rPr lang="en-GB" altLang="zh-CN" sz="4000" dirty="0" smtClean="0">
                <a:solidFill>
                  <a:srgbClr val="333399"/>
                </a:solidFill>
                <a:latin typeface="Arial" pitchFamily="34" charset="0"/>
                <a:ea typeface="宋体" pitchFamily="2" charset="-122"/>
                <a:cs typeface="Arial" pitchFamily="34" charset="0"/>
              </a:rPr>
              <a:t>)</a:t>
            </a:r>
            <a:endParaRPr lang="en-GB" sz="4000" dirty="0">
              <a:solidFill>
                <a:srgbClr val="333399"/>
              </a:solidFill>
              <a:latin typeface="Arial" pitchFamily="34" charset="0"/>
              <a:cs typeface="Arial" pitchFamily="34" charset="0"/>
            </a:endParaRPr>
          </a:p>
        </p:txBody>
      </p:sp>
      <p:sp>
        <p:nvSpPr>
          <p:cNvPr id="69634" name="Slide Number Placeholder 3"/>
          <p:cNvSpPr>
            <a:spLocks noGrp="1"/>
          </p:cNvSpPr>
          <p:nvPr>
            <p:ph type="sldNum" sz="quarter" idx="10"/>
          </p:nvPr>
        </p:nvSpPr>
        <p:spPr>
          <a:noFill/>
        </p:spPr>
        <p:txBody>
          <a:bodyPr/>
          <a:lstStyle/>
          <a:p>
            <a:fld id="{C74C45E7-0537-482A-95AE-3BA658FD61AF}" type="slidenum">
              <a:rPr lang="en-US" smtClean="0">
                <a:cs typeface="Arial" charset="0"/>
              </a:rPr>
              <a:pPr/>
              <a:t>31</a:t>
            </a:fld>
            <a:endParaRPr lang="en-US" smtClean="0">
              <a:cs typeface="Arial" charset="0"/>
            </a:endParaRPr>
          </a:p>
        </p:txBody>
      </p:sp>
      <p:sp>
        <p:nvSpPr>
          <p:cNvPr id="69635" name="Rectangle 41"/>
          <p:cNvSpPr>
            <a:spLocks noChangeArrowheads="1"/>
          </p:cNvSpPr>
          <p:nvPr>
            <p:custDataLst>
              <p:tags r:id="rId1"/>
            </p:custDataLst>
          </p:nvPr>
        </p:nvSpPr>
        <p:spPr bwMode="gray">
          <a:xfrm>
            <a:off x="793750" y="4052888"/>
            <a:ext cx="68263" cy="143351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36" name="Rectangle 41"/>
          <p:cNvSpPr>
            <a:spLocks noChangeArrowheads="1"/>
          </p:cNvSpPr>
          <p:nvPr>
            <p:custDataLst>
              <p:tags r:id="rId2"/>
            </p:custDataLst>
          </p:nvPr>
        </p:nvSpPr>
        <p:spPr bwMode="gray">
          <a:xfrm>
            <a:off x="887413" y="4052888"/>
            <a:ext cx="7096125" cy="143351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37" name="Rectangle 41"/>
          <p:cNvSpPr>
            <a:spLocks noChangeArrowheads="1"/>
          </p:cNvSpPr>
          <p:nvPr/>
        </p:nvSpPr>
        <p:spPr bwMode="gray">
          <a:xfrm>
            <a:off x="971550" y="4151313"/>
            <a:ext cx="7791450" cy="1235075"/>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Write concisely and precisely which changes you recommend:</a:t>
            </a:r>
          </a:p>
          <a:p>
            <a:pPr marL="228600" indent="-228600">
              <a:spcBef>
                <a:spcPct val="25000"/>
              </a:spcBef>
              <a:buClr>
                <a:srgbClr val="5D9A3C"/>
              </a:buClr>
              <a:buFontTx/>
              <a:buChar char="•"/>
            </a:pPr>
            <a:r>
              <a:rPr lang="en-US" b="0">
                <a:solidFill>
                  <a:srgbClr val="006699"/>
                </a:solidFill>
              </a:rPr>
              <a:t>Distinguish between “needs to change” and “nice to change”</a:t>
            </a:r>
          </a:p>
          <a:p>
            <a:pPr marL="228600" indent="-228600">
              <a:spcBef>
                <a:spcPct val="25000"/>
              </a:spcBef>
              <a:buClr>
                <a:srgbClr val="5D9A3C"/>
              </a:buClr>
              <a:buFontTx/>
              <a:buChar char="•"/>
            </a:pPr>
            <a:r>
              <a:rPr lang="en-US" b="0">
                <a:solidFill>
                  <a:srgbClr val="006699"/>
                </a:solidFill>
              </a:rPr>
              <a:t>Keep in mind that the author must be able to respond to your comments, whether it’s implementation or a rebuttal</a:t>
            </a:r>
          </a:p>
        </p:txBody>
      </p:sp>
      <p:sp>
        <p:nvSpPr>
          <p:cNvPr id="69638" name="Rectangle 41"/>
          <p:cNvSpPr>
            <a:spLocks noChangeArrowheads="1"/>
          </p:cNvSpPr>
          <p:nvPr>
            <p:custDataLst>
              <p:tags r:id="rId3"/>
            </p:custDataLst>
          </p:nvPr>
        </p:nvSpPr>
        <p:spPr bwMode="gray">
          <a:xfrm>
            <a:off x="793750" y="1916113"/>
            <a:ext cx="68263" cy="554037"/>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39" name="Rectangle 41"/>
          <p:cNvSpPr>
            <a:spLocks noChangeArrowheads="1"/>
          </p:cNvSpPr>
          <p:nvPr>
            <p:custDataLst>
              <p:tags r:id="rId4"/>
            </p:custDataLst>
          </p:nvPr>
        </p:nvSpPr>
        <p:spPr bwMode="gray">
          <a:xfrm>
            <a:off x="887413" y="1916113"/>
            <a:ext cx="7096125" cy="554037"/>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40" name="Rectangle 41"/>
          <p:cNvSpPr>
            <a:spLocks noChangeArrowheads="1"/>
          </p:cNvSpPr>
          <p:nvPr/>
        </p:nvSpPr>
        <p:spPr bwMode="gray">
          <a:xfrm>
            <a:off x="971550" y="2055813"/>
            <a:ext cx="7129463" cy="277812"/>
          </a:xfrm>
          <a:prstGeom prst="rect">
            <a:avLst/>
          </a:prstGeom>
          <a:noFill/>
          <a:ln w="9525">
            <a:noFill/>
            <a:miter lim="800000"/>
            <a:headEnd/>
            <a:tailEnd/>
          </a:ln>
        </p:spPr>
        <p:txBody>
          <a:bodyPr lIns="0" tIns="0" rIns="0" bIns="0">
            <a:spAutoFit/>
          </a:bodyPr>
          <a:lstStyle/>
          <a:p>
            <a:pPr marL="228600" indent="-228600">
              <a:spcBef>
                <a:spcPct val="50000"/>
              </a:spcBef>
              <a:buClr>
                <a:srgbClr val="FF9900"/>
              </a:buClr>
            </a:pPr>
            <a:r>
              <a:rPr lang="en-US" b="0">
                <a:solidFill>
                  <a:srgbClr val="006699"/>
                </a:solidFill>
              </a:rPr>
              <a:t>Suggest improvements in the data shown, in presentation, and in style</a:t>
            </a:r>
          </a:p>
        </p:txBody>
      </p:sp>
      <p:sp>
        <p:nvSpPr>
          <p:cNvPr id="69641" name="Rectangle 41"/>
          <p:cNvSpPr>
            <a:spLocks noChangeArrowheads="1"/>
          </p:cNvSpPr>
          <p:nvPr>
            <p:custDataLst>
              <p:tags r:id="rId5"/>
            </p:custDataLst>
          </p:nvPr>
        </p:nvSpPr>
        <p:spPr bwMode="gray">
          <a:xfrm>
            <a:off x="793750" y="2563813"/>
            <a:ext cx="68263" cy="719137"/>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42" name="Rectangle 41"/>
          <p:cNvSpPr>
            <a:spLocks noChangeArrowheads="1"/>
          </p:cNvSpPr>
          <p:nvPr>
            <p:custDataLst>
              <p:tags r:id="rId6"/>
            </p:custDataLst>
          </p:nvPr>
        </p:nvSpPr>
        <p:spPr bwMode="gray">
          <a:xfrm>
            <a:off x="887413" y="2563813"/>
            <a:ext cx="7723187" cy="719137"/>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43" name="Rectangle 41"/>
          <p:cNvSpPr>
            <a:spLocks noChangeArrowheads="1"/>
          </p:cNvSpPr>
          <p:nvPr/>
        </p:nvSpPr>
        <p:spPr bwMode="gray">
          <a:xfrm>
            <a:off x="971550" y="2635250"/>
            <a:ext cx="8020050" cy="554038"/>
          </a:xfrm>
          <a:prstGeom prst="rect">
            <a:avLst/>
          </a:prstGeom>
          <a:noFill/>
          <a:ln w="9525">
            <a:noFill/>
            <a:miter lim="800000"/>
            <a:headEnd/>
            <a:tailEnd/>
          </a:ln>
        </p:spPr>
        <p:txBody>
          <a:bodyPr lIns="0" tIns="0" rIns="0" bIns="0">
            <a:spAutoFit/>
          </a:bodyPr>
          <a:lstStyle/>
          <a:p>
            <a:pPr marL="228600" indent="-228600">
              <a:spcBef>
                <a:spcPct val="50000"/>
              </a:spcBef>
              <a:buClr>
                <a:srgbClr val="FF9900"/>
              </a:buClr>
            </a:pPr>
            <a:r>
              <a:rPr lang="en-US" b="0">
                <a:solidFill>
                  <a:srgbClr val="006699"/>
                </a:solidFill>
              </a:rPr>
              <a:t>Comment on general logic, and on justification of interpretations and conclusions</a:t>
            </a:r>
          </a:p>
        </p:txBody>
      </p:sp>
      <p:sp>
        <p:nvSpPr>
          <p:cNvPr id="69644" name="Rectangle 41"/>
          <p:cNvSpPr>
            <a:spLocks noChangeArrowheads="1"/>
          </p:cNvSpPr>
          <p:nvPr>
            <p:custDataLst>
              <p:tags r:id="rId7"/>
            </p:custDataLst>
          </p:nvPr>
        </p:nvSpPr>
        <p:spPr bwMode="gray">
          <a:xfrm>
            <a:off x="793750" y="3354388"/>
            <a:ext cx="68263" cy="61595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45" name="Rectangle 41"/>
          <p:cNvSpPr>
            <a:spLocks noChangeArrowheads="1"/>
          </p:cNvSpPr>
          <p:nvPr>
            <p:custDataLst>
              <p:tags r:id="rId8"/>
            </p:custDataLst>
          </p:nvPr>
        </p:nvSpPr>
        <p:spPr bwMode="gray">
          <a:xfrm>
            <a:off x="887413" y="3354388"/>
            <a:ext cx="7096125" cy="61595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69646" name="Rectangle 41"/>
          <p:cNvSpPr>
            <a:spLocks noChangeArrowheads="1"/>
          </p:cNvSpPr>
          <p:nvPr/>
        </p:nvSpPr>
        <p:spPr bwMode="gray">
          <a:xfrm>
            <a:off x="971550" y="3354388"/>
            <a:ext cx="8020050" cy="277812"/>
          </a:xfrm>
          <a:prstGeom prst="rect">
            <a:avLst/>
          </a:prstGeom>
          <a:noFill/>
          <a:ln w="9525">
            <a:noFill/>
            <a:miter lim="800000"/>
            <a:headEnd/>
            <a:tailEnd/>
          </a:ln>
        </p:spPr>
        <p:txBody>
          <a:bodyPr lIns="0" tIns="0" rIns="0" bIns="0">
            <a:spAutoFit/>
          </a:bodyPr>
          <a:lstStyle/>
          <a:p>
            <a:pPr marL="228600" indent="-228600">
              <a:spcBef>
                <a:spcPct val="50000"/>
              </a:spcBef>
              <a:buClr>
                <a:srgbClr val="FF9900"/>
              </a:buClr>
            </a:pPr>
            <a:r>
              <a:rPr lang="en-US" b="0">
                <a:solidFill>
                  <a:srgbClr val="006699"/>
                </a:solidFill>
              </a:rPr>
              <a:t>Comment on number of figures, tables, schemes, their need and their  quality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5"/>
          <p:cNvSpPr txBox="1">
            <a:spLocks noChangeArrowheads="1"/>
          </p:cNvSpPr>
          <p:nvPr/>
        </p:nvSpPr>
        <p:spPr bwMode="auto">
          <a:xfrm>
            <a:off x="207963" y="6505575"/>
            <a:ext cx="1268412" cy="307975"/>
          </a:xfrm>
          <a:prstGeom prst="rect">
            <a:avLst/>
          </a:prstGeom>
          <a:noFill/>
          <a:ln w="9525">
            <a:noFill/>
            <a:miter lim="800000"/>
            <a:headEnd/>
            <a:tailEnd/>
          </a:ln>
        </p:spPr>
        <p:txBody>
          <a:bodyPr wrap="none">
            <a:spAutoFit/>
          </a:bodyPr>
          <a:lstStyle/>
          <a:p>
            <a:r>
              <a:rPr lang="en-GB" sz="1400">
                <a:solidFill>
                  <a:srgbClr val="07779D"/>
                </a:solidFill>
              </a:rPr>
              <a:t>January 2012</a:t>
            </a:r>
            <a:endParaRPr lang="en-US" sz="1400"/>
          </a:p>
        </p:txBody>
      </p:sp>
      <p:sp>
        <p:nvSpPr>
          <p:cNvPr id="71682" name="Slide Number Placeholder 3"/>
          <p:cNvSpPr>
            <a:spLocks noGrp="1"/>
          </p:cNvSpPr>
          <p:nvPr>
            <p:ph type="sldNum" sz="quarter" idx="10"/>
          </p:nvPr>
        </p:nvSpPr>
        <p:spPr>
          <a:noFill/>
        </p:spPr>
        <p:txBody>
          <a:bodyPr/>
          <a:lstStyle/>
          <a:p>
            <a:fld id="{CF27798A-9F6B-468D-9ABA-C45BDA4352DB}" type="slidenum">
              <a:rPr lang="en-US" smtClean="0">
                <a:cs typeface="Arial" charset="0"/>
              </a:rPr>
              <a:pPr/>
              <a:t>32</a:t>
            </a:fld>
            <a:endParaRPr lang="en-US" smtClean="0">
              <a:cs typeface="Arial" charset="0"/>
            </a:endParaRPr>
          </a:p>
        </p:txBody>
      </p:sp>
      <p:grpSp>
        <p:nvGrpSpPr>
          <p:cNvPr id="71683" name="Group 20"/>
          <p:cNvGrpSpPr>
            <a:grpSpLocks/>
          </p:cNvGrpSpPr>
          <p:nvPr/>
        </p:nvGrpSpPr>
        <p:grpSpPr bwMode="auto">
          <a:xfrm>
            <a:off x="460375" y="1989138"/>
            <a:ext cx="8288338" cy="1296987"/>
            <a:chOff x="290" y="1161"/>
            <a:chExt cx="5221" cy="861"/>
          </a:xfrm>
        </p:grpSpPr>
        <p:sp>
          <p:nvSpPr>
            <p:cNvPr id="71689" name="Rectangle 41"/>
            <p:cNvSpPr>
              <a:spLocks noChangeArrowheads="1"/>
            </p:cNvSpPr>
            <p:nvPr>
              <p:custDataLst>
                <p:tags r:id="rId3"/>
              </p:custDataLst>
            </p:nvPr>
          </p:nvSpPr>
          <p:spPr bwMode="gray">
            <a:xfrm>
              <a:off x="290" y="1161"/>
              <a:ext cx="64" cy="861"/>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1690" name="Rectangle 41"/>
            <p:cNvSpPr>
              <a:spLocks noChangeArrowheads="1"/>
            </p:cNvSpPr>
            <p:nvPr>
              <p:custDataLst>
                <p:tags r:id="rId4"/>
              </p:custDataLst>
            </p:nvPr>
          </p:nvSpPr>
          <p:spPr bwMode="gray">
            <a:xfrm>
              <a:off x="370" y="1161"/>
              <a:ext cx="5124" cy="861"/>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1691" name="Rectangle 41"/>
            <p:cNvSpPr>
              <a:spLocks noChangeArrowheads="1"/>
            </p:cNvSpPr>
            <p:nvPr/>
          </p:nvSpPr>
          <p:spPr bwMode="gray">
            <a:xfrm>
              <a:off x="437" y="1261"/>
              <a:ext cx="5074" cy="598"/>
            </a:xfrm>
            <a:prstGeom prst="rect">
              <a:avLst/>
            </a:prstGeom>
            <a:noFill/>
            <a:ln w="9525">
              <a:noFill/>
              <a:miter lim="800000"/>
              <a:headEnd/>
              <a:tailEnd/>
            </a:ln>
          </p:spPr>
          <p:txBody>
            <a:bodyPr lIns="0" tIns="0" rIns="0" bIns="0" anchor="ctr">
              <a:spAutoFit/>
            </a:bodyPr>
            <a:lstStyle/>
            <a:p>
              <a:pPr>
                <a:spcBef>
                  <a:spcPct val="50000"/>
                </a:spcBef>
                <a:buClr>
                  <a:srgbClr val="5D9A3C"/>
                </a:buClr>
              </a:pPr>
              <a:r>
                <a:rPr lang="en-US" b="0">
                  <a:solidFill>
                    <a:srgbClr val="006699"/>
                  </a:solidFill>
                </a:rPr>
                <a:t>List, separately under one header, suggested changes in style, grammar, and other changes you are suggesting</a:t>
              </a:r>
            </a:p>
            <a:p>
              <a:pPr marL="0" lvl="1">
                <a:spcBef>
                  <a:spcPct val="25000"/>
                </a:spcBef>
                <a:buClr>
                  <a:srgbClr val="5D9A3C"/>
                </a:buClr>
              </a:pPr>
              <a:r>
                <a:rPr lang="en-US" b="0">
                  <a:solidFill>
                    <a:srgbClr val="006699"/>
                  </a:solidFill>
                </a:rPr>
                <a:t>Nowadays such comments can also be made in PDF</a:t>
              </a:r>
            </a:p>
          </p:txBody>
        </p:sp>
      </p:grpSp>
      <p:grpSp>
        <p:nvGrpSpPr>
          <p:cNvPr id="71684" name="Group 19"/>
          <p:cNvGrpSpPr>
            <a:grpSpLocks/>
          </p:cNvGrpSpPr>
          <p:nvPr/>
        </p:nvGrpSpPr>
        <p:grpSpPr bwMode="auto">
          <a:xfrm>
            <a:off x="460375" y="3355975"/>
            <a:ext cx="8288338" cy="2168525"/>
            <a:chOff x="290" y="2055"/>
            <a:chExt cx="5221" cy="1441"/>
          </a:xfrm>
        </p:grpSpPr>
        <p:sp>
          <p:nvSpPr>
            <p:cNvPr id="71686" name="Rectangle 41"/>
            <p:cNvSpPr>
              <a:spLocks noChangeArrowheads="1"/>
            </p:cNvSpPr>
            <p:nvPr>
              <p:custDataLst>
                <p:tags r:id="rId1"/>
              </p:custDataLst>
            </p:nvPr>
          </p:nvSpPr>
          <p:spPr bwMode="gray">
            <a:xfrm>
              <a:off x="290" y="2061"/>
              <a:ext cx="64" cy="1435"/>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1687" name="Rectangle 41"/>
            <p:cNvSpPr>
              <a:spLocks noChangeArrowheads="1"/>
            </p:cNvSpPr>
            <p:nvPr>
              <p:custDataLst>
                <p:tags r:id="rId2"/>
              </p:custDataLst>
            </p:nvPr>
          </p:nvSpPr>
          <p:spPr bwMode="gray">
            <a:xfrm>
              <a:off x="370" y="2055"/>
              <a:ext cx="5124" cy="1435"/>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19" name="Rectangle 41"/>
            <p:cNvSpPr>
              <a:spLocks noChangeArrowheads="1"/>
            </p:cNvSpPr>
            <p:nvPr/>
          </p:nvSpPr>
          <p:spPr bwMode="gray">
            <a:xfrm>
              <a:off x="423" y="2151"/>
              <a:ext cx="5088" cy="1196"/>
            </a:xfrm>
            <a:prstGeom prst="rect">
              <a:avLst/>
            </a:prstGeom>
            <a:noFill/>
            <a:ln w="9525">
              <a:noFill/>
              <a:miter lim="800000"/>
              <a:headEnd/>
              <a:tailEnd/>
            </a:ln>
          </p:spPr>
          <p:txBody>
            <a:bodyPr lIns="0" tIns="0" rIns="0" bIns="0" anchor="ctr">
              <a:spAutoFit/>
            </a:bodyPr>
            <a:lstStyle/>
            <a:p>
              <a:pPr marL="228600" indent="-228600">
                <a:spcBef>
                  <a:spcPct val="50000"/>
                </a:spcBef>
                <a:buClr>
                  <a:srgbClr val="5D9A3C"/>
                </a:buClr>
                <a:defRPr/>
              </a:pPr>
              <a:r>
                <a:rPr lang="en-US" b="0" dirty="0">
                  <a:solidFill>
                    <a:srgbClr val="006699"/>
                  </a:solidFill>
                  <a:latin typeface="Arial" pitchFamily="34" charset="0"/>
                  <a:cs typeface="Arial" pitchFamily="34" charset="0"/>
                </a:rPr>
                <a:t>Require or suggest other experiments or analyses</a:t>
              </a:r>
            </a:p>
            <a:p>
              <a:pPr>
                <a:spcBef>
                  <a:spcPct val="25000"/>
                </a:spcBef>
                <a:buClr>
                  <a:srgbClr val="5D9A3C"/>
                </a:buClr>
                <a:defRPr/>
              </a:pPr>
              <a:r>
                <a:rPr lang="en-US" b="0" dirty="0">
                  <a:solidFill>
                    <a:srgbClr val="006699"/>
                  </a:solidFill>
                  <a:latin typeface="Arial" pitchFamily="34" charset="0"/>
                  <a:cs typeface="Arial" pitchFamily="34" charset="0"/>
                </a:rPr>
                <a:t>Make clear </a:t>
              </a:r>
              <a:r>
                <a:rPr lang="en-US" b="0" dirty="0">
                  <a:solidFill>
                    <a:srgbClr val="006699"/>
                  </a:solidFill>
                  <a:latin typeface="Arial" pitchFamily="34" charset="0"/>
                  <a:cs typeface="Arial" pitchFamily="34" charset="0"/>
                </a:rPr>
                <a:t>why there is a </a:t>
              </a:r>
              <a:r>
                <a:rPr lang="en-US" b="0" dirty="0">
                  <a:solidFill>
                    <a:srgbClr val="006699"/>
                  </a:solidFill>
                  <a:latin typeface="Arial" pitchFamily="34" charset="0"/>
                  <a:cs typeface="Arial" pitchFamily="34" charset="0"/>
                </a:rPr>
                <a:t>need for such, but defer to the Editor if you are not sure whether new experiments are essential, or would be more appropriate for future studies</a:t>
              </a:r>
            </a:p>
            <a:p>
              <a:pPr>
                <a:spcBef>
                  <a:spcPct val="25000"/>
                </a:spcBef>
                <a:buClr>
                  <a:srgbClr val="5D9A3C"/>
                </a:buClr>
                <a:defRPr/>
              </a:pPr>
              <a:r>
                <a:rPr lang="en-US" b="0" dirty="0">
                  <a:solidFill>
                    <a:srgbClr val="006699"/>
                  </a:solidFill>
                  <a:latin typeface="Arial" pitchFamily="34" charset="0"/>
                  <a:cs typeface="Arial" pitchFamily="34" charset="0"/>
                </a:rPr>
                <a:t>Before you propose additional work, first ask yourself whether the manuscript is worth </a:t>
              </a:r>
              <a:r>
                <a:rPr lang="en-US" b="0" dirty="0">
                  <a:solidFill>
                    <a:srgbClr val="006699"/>
                  </a:solidFill>
                  <a:latin typeface="Arial" pitchFamily="34" charset="0"/>
                  <a:cs typeface="Arial" pitchFamily="34" charset="0"/>
                </a:rPr>
                <a:t>publishing </a:t>
              </a:r>
              <a:r>
                <a:rPr lang="en-US" b="0" dirty="0">
                  <a:solidFill>
                    <a:srgbClr val="006699"/>
                  </a:solidFill>
                  <a:latin typeface="Arial" pitchFamily="34" charset="0"/>
                  <a:cs typeface="Arial" pitchFamily="34" charset="0"/>
                </a:rPr>
                <a:t>at all!</a:t>
              </a:r>
            </a:p>
          </p:txBody>
        </p:sp>
      </p:grpSp>
      <p:sp>
        <p:nvSpPr>
          <p:cNvPr id="21" name="Title 8"/>
          <p:cNvSpPr txBox="1">
            <a:spLocks/>
          </p:cNvSpPr>
          <p:nvPr/>
        </p:nvSpPr>
        <p:spPr>
          <a:xfrm>
            <a:off x="457200" y="836613"/>
            <a:ext cx="8229600" cy="792162"/>
          </a:xfrm>
          <a:prstGeom prst="rect">
            <a:avLst/>
          </a:prstGeom>
        </p:spPr>
        <p:txBody>
          <a:bodyPr anchor="ctr"/>
          <a:lstStyle/>
          <a:p>
            <a:pPr algn="ctr" fontAlgn="auto">
              <a:spcAft>
                <a:spcPts val="0"/>
              </a:spcAft>
              <a:defRPr/>
            </a:pPr>
            <a:r>
              <a:rPr lang="en-GB" altLang="zh-CN" sz="4000" i="1" dirty="0">
                <a:solidFill>
                  <a:srgbClr val="333399"/>
                </a:solidFill>
                <a:effectLst>
                  <a:outerShdw blurRad="38100" dist="38100" dir="2700000" algn="tl">
                    <a:srgbClr val="000000">
                      <a:alpha val="43137"/>
                    </a:srgbClr>
                  </a:outerShdw>
                </a:effectLst>
                <a:latin typeface="Arial" pitchFamily="34" charset="0"/>
                <a:ea typeface="宋体" pitchFamily="2" charset="-122"/>
                <a:cs typeface="Arial" pitchFamily="34" charset="0"/>
              </a:rPr>
              <a:t>Role of the Reviewer –</a:t>
            </a:r>
            <a:br>
              <a:rPr lang="en-GB" altLang="zh-CN" sz="4000" i="1" dirty="0">
                <a:solidFill>
                  <a:srgbClr val="333399"/>
                </a:solidFill>
                <a:effectLst>
                  <a:outerShdw blurRad="38100" dist="38100" dir="2700000" algn="tl">
                    <a:srgbClr val="000000">
                      <a:alpha val="43137"/>
                    </a:srgbClr>
                  </a:outerShdw>
                </a:effectLst>
                <a:latin typeface="Arial" pitchFamily="34" charset="0"/>
                <a:ea typeface="宋体" pitchFamily="2" charset="-122"/>
                <a:cs typeface="Arial" pitchFamily="34" charset="0"/>
              </a:rPr>
            </a:br>
            <a:r>
              <a:rPr lang="en-GB" altLang="zh-CN" sz="4000" i="1" dirty="0">
                <a:solidFill>
                  <a:srgbClr val="333399"/>
                </a:solidFill>
                <a:effectLst>
                  <a:outerShdw blurRad="38100" dist="38100" dir="2700000" algn="tl">
                    <a:srgbClr val="000000">
                      <a:alpha val="43137"/>
                    </a:srgbClr>
                  </a:outerShdw>
                </a:effectLst>
                <a:latin typeface="Arial" pitchFamily="34" charset="0"/>
                <a:ea typeface="宋体" pitchFamily="2" charset="-122"/>
                <a:cs typeface="Arial" pitchFamily="34" charset="0"/>
              </a:rPr>
              <a:t>Results and Discussion (ii)</a:t>
            </a:r>
            <a:endParaRPr lang="en-GB" sz="4000" i="1" dirty="0">
              <a:solidFill>
                <a:srgbClr val="333399"/>
              </a:solidFill>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Role of Reviewer: Conclusions</a:t>
            </a:r>
            <a:endParaRPr lang="en-GB" sz="4000" dirty="0">
              <a:solidFill>
                <a:srgbClr val="333399"/>
              </a:solidFill>
              <a:latin typeface="Arial" pitchFamily="34" charset="0"/>
              <a:cs typeface="Arial" pitchFamily="34" charset="0"/>
            </a:endParaRPr>
          </a:p>
        </p:txBody>
      </p:sp>
      <p:sp>
        <p:nvSpPr>
          <p:cNvPr id="73730" name="Slide Number Placeholder 3"/>
          <p:cNvSpPr>
            <a:spLocks noGrp="1"/>
          </p:cNvSpPr>
          <p:nvPr>
            <p:ph type="sldNum" sz="quarter" idx="10"/>
          </p:nvPr>
        </p:nvSpPr>
        <p:spPr>
          <a:noFill/>
        </p:spPr>
        <p:txBody>
          <a:bodyPr/>
          <a:lstStyle/>
          <a:p>
            <a:fld id="{1A874F82-CB05-4DA6-A1D0-AAE44BBC4A86}" type="slidenum">
              <a:rPr lang="en-US" smtClean="0">
                <a:cs typeface="Arial" charset="0"/>
              </a:rPr>
              <a:pPr/>
              <a:t>33</a:t>
            </a:fld>
            <a:endParaRPr lang="en-US" smtClean="0">
              <a:cs typeface="Arial" charset="0"/>
            </a:endParaRPr>
          </a:p>
        </p:txBody>
      </p:sp>
      <p:sp>
        <p:nvSpPr>
          <p:cNvPr id="73731" name="Rectangle 41"/>
          <p:cNvSpPr>
            <a:spLocks noChangeArrowheads="1"/>
          </p:cNvSpPr>
          <p:nvPr>
            <p:custDataLst>
              <p:tags r:id="rId1"/>
            </p:custDataLst>
          </p:nvPr>
        </p:nvSpPr>
        <p:spPr bwMode="gray">
          <a:xfrm>
            <a:off x="831850" y="1700213"/>
            <a:ext cx="53975" cy="43815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73732" name="Rectangle 41"/>
          <p:cNvSpPr>
            <a:spLocks noChangeArrowheads="1"/>
          </p:cNvSpPr>
          <p:nvPr>
            <p:custDataLst>
              <p:tags r:id="rId2"/>
            </p:custDataLst>
          </p:nvPr>
        </p:nvSpPr>
        <p:spPr bwMode="gray">
          <a:xfrm>
            <a:off x="911225" y="1700213"/>
            <a:ext cx="5786438" cy="43815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73733" name="Rectangle 41"/>
          <p:cNvSpPr>
            <a:spLocks noChangeArrowheads="1"/>
          </p:cNvSpPr>
          <p:nvPr/>
        </p:nvSpPr>
        <p:spPr bwMode="gray">
          <a:xfrm>
            <a:off x="971550" y="1773238"/>
            <a:ext cx="6769100" cy="276225"/>
          </a:xfrm>
          <a:prstGeom prst="rect">
            <a:avLst/>
          </a:prstGeom>
          <a:noFill/>
          <a:ln w="9525">
            <a:noFill/>
            <a:miter lim="800000"/>
            <a:headEnd/>
            <a:tailEnd/>
          </a:ln>
        </p:spPr>
        <p:txBody>
          <a:bodyPr lIns="0" tIns="0" rIns="0" bIns="0">
            <a:spAutoFit/>
          </a:bodyPr>
          <a:lstStyle/>
          <a:p>
            <a:pPr marL="228600" indent="-228600">
              <a:buClr>
                <a:srgbClr val="FF9900"/>
              </a:buClr>
            </a:pPr>
            <a:r>
              <a:rPr lang="en-US" b="0">
                <a:solidFill>
                  <a:srgbClr val="006699"/>
                </a:solidFill>
              </a:rPr>
              <a:t>Comment on importance, validity and generality of conclusions</a:t>
            </a:r>
          </a:p>
        </p:txBody>
      </p:sp>
      <p:sp>
        <p:nvSpPr>
          <p:cNvPr id="73734" name="Rectangle 41"/>
          <p:cNvSpPr>
            <a:spLocks noChangeArrowheads="1"/>
          </p:cNvSpPr>
          <p:nvPr>
            <p:custDataLst>
              <p:tags r:id="rId3"/>
            </p:custDataLst>
          </p:nvPr>
        </p:nvSpPr>
        <p:spPr bwMode="gray">
          <a:xfrm>
            <a:off x="827088" y="2708275"/>
            <a:ext cx="53975" cy="76200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73735" name="Rectangle 41"/>
          <p:cNvSpPr>
            <a:spLocks noChangeArrowheads="1"/>
          </p:cNvSpPr>
          <p:nvPr>
            <p:custDataLst>
              <p:tags r:id="rId4"/>
            </p:custDataLst>
          </p:nvPr>
        </p:nvSpPr>
        <p:spPr bwMode="gray">
          <a:xfrm>
            <a:off x="906463" y="2708275"/>
            <a:ext cx="5786437" cy="76200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73736" name="Rectangle 41"/>
          <p:cNvSpPr>
            <a:spLocks noChangeArrowheads="1"/>
          </p:cNvSpPr>
          <p:nvPr/>
        </p:nvSpPr>
        <p:spPr bwMode="gray">
          <a:xfrm>
            <a:off x="965200" y="2781300"/>
            <a:ext cx="7351713" cy="622300"/>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Request removal of redundancies and summaries</a:t>
            </a:r>
          </a:p>
          <a:p>
            <a:pPr marL="228600" indent="-228600">
              <a:spcBef>
                <a:spcPct val="25000"/>
              </a:spcBef>
              <a:buClr>
                <a:srgbClr val="5D9A3C"/>
              </a:buClr>
              <a:buFontTx/>
              <a:buChar char="•"/>
            </a:pPr>
            <a:r>
              <a:rPr lang="en-US" b="0">
                <a:solidFill>
                  <a:srgbClr val="006699"/>
                </a:solidFill>
              </a:rPr>
              <a:t>The Abstract, not the Conclusion summarizes the study</a:t>
            </a:r>
          </a:p>
        </p:txBody>
      </p:sp>
      <p:sp>
        <p:nvSpPr>
          <p:cNvPr id="73737" name="Rectangle 41"/>
          <p:cNvSpPr>
            <a:spLocks noChangeArrowheads="1"/>
          </p:cNvSpPr>
          <p:nvPr>
            <p:custDataLst>
              <p:tags r:id="rId5"/>
            </p:custDataLst>
          </p:nvPr>
        </p:nvSpPr>
        <p:spPr bwMode="gray">
          <a:xfrm>
            <a:off x="831850" y="2198688"/>
            <a:ext cx="65088" cy="438150"/>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73738" name="Rectangle 41"/>
          <p:cNvSpPr>
            <a:spLocks noChangeArrowheads="1"/>
          </p:cNvSpPr>
          <p:nvPr>
            <p:custDataLst>
              <p:tags r:id="rId6"/>
            </p:custDataLst>
          </p:nvPr>
        </p:nvSpPr>
        <p:spPr bwMode="gray">
          <a:xfrm>
            <a:off x="911225" y="2198688"/>
            <a:ext cx="6900863" cy="438150"/>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FF9900"/>
              </a:buClr>
            </a:pPr>
            <a:endParaRPr lang="ru-RU">
              <a:solidFill>
                <a:schemeClr val="bg1"/>
              </a:solidFill>
              <a:latin typeface="Arial Narrow" pitchFamily="34" charset="0"/>
            </a:endParaRPr>
          </a:p>
        </p:txBody>
      </p:sp>
      <p:sp>
        <p:nvSpPr>
          <p:cNvPr id="73739" name="Rectangle 41"/>
          <p:cNvSpPr>
            <a:spLocks noChangeArrowheads="1"/>
          </p:cNvSpPr>
          <p:nvPr/>
        </p:nvSpPr>
        <p:spPr bwMode="gray">
          <a:xfrm>
            <a:off x="971550" y="2287588"/>
            <a:ext cx="6769100" cy="277812"/>
          </a:xfrm>
          <a:prstGeom prst="rect">
            <a:avLst/>
          </a:prstGeom>
          <a:noFill/>
          <a:ln w="9525">
            <a:noFill/>
            <a:miter lim="800000"/>
            <a:headEnd/>
            <a:tailEnd/>
          </a:ln>
        </p:spPr>
        <p:txBody>
          <a:bodyPr lIns="0" tIns="0" rIns="0" bIns="0">
            <a:spAutoFit/>
          </a:bodyPr>
          <a:lstStyle/>
          <a:p>
            <a:pPr marL="228600" indent="-228600">
              <a:buClr>
                <a:srgbClr val="FF9900"/>
              </a:buClr>
            </a:pPr>
            <a:r>
              <a:rPr lang="en-US" b="0">
                <a:solidFill>
                  <a:srgbClr val="006699"/>
                </a:solidFill>
              </a:rPr>
              <a:t>Request “toning down” unjustified claims and generalizations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549275"/>
            <a:ext cx="8229600" cy="792163"/>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Role of Reviewer:</a:t>
            </a:r>
            <a:br>
              <a:rPr lang="en-GB" altLang="zh-CN" sz="4000" dirty="0" smtClean="0">
                <a:solidFill>
                  <a:srgbClr val="333399"/>
                </a:solidFill>
                <a:latin typeface="Arial" pitchFamily="34" charset="0"/>
                <a:ea typeface="宋体" pitchFamily="2" charset="-122"/>
                <a:cs typeface="Arial" pitchFamily="34" charset="0"/>
              </a:rPr>
            </a:br>
            <a:r>
              <a:rPr lang="en-GB" altLang="zh-CN" sz="4000" dirty="0" smtClean="0">
                <a:solidFill>
                  <a:srgbClr val="333399"/>
                </a:solidFill>
                <a:latin typeface="Arial" pitchFamily="34" charset="0"/>
                <a:ea typeface="宋体" pitchFamily="2" charset="-122"/>
                <a:cs typeface="Arial" pitchFamily="34" charset="0"/>
              </a:rPr>
              <a:t>References, Tables, Figures</a:t>
            </a:r>
            <a:endParaRPr lang="en-GB" sz="4000" dirty="0">
              <a:solidFill>
                <a:srgbClr val="333399"/>
              </a:solidFill>
              <a:latin typeface="Arial" pitchFamily="34" charset="0"/>
              <a:cs typeface="Arial" pitchFamily="34" charset="0"/>
            </a:endParaRPr>
          </a:p>
        </p:txBody>
      </p:sp>
      <p:sp>
        <p:nvSpPr>
          <p:cNvPr id="75778" name="Slide Number Placeholder 3"/>
          <p:cNvSpPr>
            <a:spLocks noGrp="1"/>
          </p:cNvSpPr>
          <p:nvPr>
            <p:ph type="sldNum" sz="quarter" idx="10"/>
          </p:nvPr>
        </p:nvSpPr>
        <p:spPr>
          <a:noFill/>
        </p:spPr>
        <p:txBody>
          <a:bodyPr/>
          <a:lstStyle/>
          <a:p>
            <a:fld id="{FFE24E60-5E25-4EBB-90AC-80FB62BFFC99}" type="slidenum">
              <a:rPr lang="en-US" smtClean="0">
                <a:cs typeface="Arial" charset="0"/>
              </a:rPr>
              <a:pPr/>
              <a:t>34</a:t>
            </a:fld>
            <a:endParaRPr lang="en-US" smtClean="0">
              <a:cs typeface="Arial" charset="0"/>
            </a:endParaRPr>
          </a:p>
        </p:txBody>
      </p:sp>
      <p:sp>
        <p:nvSpPr>
          <p:cNvPr id="75779" name="Rectangle 41"/>
          <p:cNvSpPr>
            <a:spLocks noChangeArrowheads="1"/>
          </p:cNvSpPr>
          <p:nvPr>
            <p:custDataLst>
              <p:tags r:id="rId1"/>
            </p:custDataLst>
          </p:nvPr>
        </p:nvSpPr>
        <p:spPr bwMode="gray">
          <a:xfrm>
            <a:off x="827088" y="1587500"/>
            <a:ext cx="66675" cy="966788"/>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0" name="Rectangle 41"/>
          <p:cNvSpPr>
            <a:spLocks noChangeArrowheads="1"/>
          </p:cNvSpPr>
          <p:nvPr>
            <p:custDataLst>
              <p:tags r:id="rId2"/>
            </p:custDataLst>
          </p:nvPr>
        </p:nvSpPr>
        <p:spPr bwMode="gray">
          <a:xfrm>
            <a:off x="906463" y="1587500"/>
            <a:ext cx="7410450" cy="966788"/>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1" name="Rectangle 41"/>
          <p:cNvSpPr>
            <a:spLocks noChangeArrowheads="1"/>
          </p:cNvSpPr>
          <p:nvPr/>
        </p:nvSpPr>
        <p:spPr bwMode="gray">
          <a:xfrm>
            <a:off x="946150" y="1625600"/>
            <a:ext cx="7121525" cy="892175"/>
          </a:xfrm>
          <a:prstGeom prst="rect">
            <a:avLst/>
          </a:prstGeom>
          <a:noFill/>
          <a:ln w="9525">
            <a:noFill/>
            <a:miter lim="800000"/>
            <a:headEnd/>
            <a:tailEnd/>
          </a:ln>
        </p:spPr>
        <p:txBody>
          <a:bodyPr lIns="0" tIns="0" rIns="0" bIns="0">
            <a:spAutoFit/>
          </a:bodyPr>
          <a:lstStyle/>
          <a:p>
            <a:pPr>
              <a:spcBef>
                <a:spcPct val="50000"/>
              </a:spcBef>
              <a:buClr>
                <a:srgbClr val="5D9A3C"/>
              </a:buClr>
            </a:pPr>
            <a:r>
              <a:rPr lang="en-US" b="0">
                <a:solidFill>
                  <a:srgbClr val="006699"/>
                </a:solidFill>
              </a:rPr>
              <a:t>Check, if possible, accuracy of citations, and also comment on number and appropriateness:</a:t>
            </a:r>
          </a:p>
          <a:p>
            <a:pPr marL="234950" lvl="1" indent="-233363">
              <a:spcBef>
                <a:spcPct val="25000"/>
              </a:spcBef>
              <a:buClr>
                <a:srgbClr val="5D9A3C"/>
              </a:buClr>
              <a:buFontTx/>
              <a:buChar char="•"/>
            </a:pPr>
            <a:r>
              <a:rPr lang="en-US" b="0">
                <a:solidFill>
                  <a:srgbClr val="006699"/>
                </a:solidFill>
              </a:rPr>
              <a:t>Too many self-citations?</a:t>
            </a:r>
          </a:p>
        </p:txBody>
      </p:sp>
      <p:sp>
        <p:nvSpPr>
          <p:cNvPr id="75782" name="Rectangle 41"/>
          <p:cNvSpPr>
            <a:spLocks noChangeArrowheads="1"/>
          </p:cNvSpPr>
          <p:nvPr>
            <p:custDataLst>
              <p:tags r:id="rId3"/>
            </p:custDataLst>
          </p:nvPr>
        </p:nvSpPr>
        <p:spPr bwMode="gray">
          <a:xfrm>
            <a:off x="827088" y="3330575"/>
            <a:ext cx="66675" cy="776288"/>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3" name="Rectangle 41"/>
          <p:cNvSpPr>
            <a:spLocks noChangeArrowheads="1"/>
          </p:cNvSpPr>
          <p:nvPr>
            <p:custDataLst>
              <p:tags r:id="rId4"/>
            </p:custDataLst>
          </p:nvPr>
        </p:nvSpPr>
        <p:spPr bwMode="gray">
          <a:xfrm>
            <a:off x="906463" y="3330575"/>
            <a:ext cx="7410450" cy="776288"/>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4" name="Rectangle 41"/>
          <p:cNvSpPr>
            <a:spLocks noChangeArrowheads="1"/>
          </p:cNvSpPr>
          <p:nvPr/>
        </p:nvSpPr>
        <p:spPr bwMode="gray">
          <a:xfrm>
            <a:off x="946150" y="3409950"/>
            <a:ext cx="7121525" cy="276225"/>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Comment on need for figures/tables/graphs, their quality, readability</a:t>
            </a:r>
          </a:p>
        </p:txBody>
      </p:sp>
      <p:sp>
        <p:nvSpPr>
          <p:cNvPr id="75785" name="Rectangle 41"/>
          <p:cNvSpPr>
            <a:spLocks noChangeArrowheads="1"/>
          </p:cNvSpPr>
          <p:nvPr>
            <p:custDataLst>
              <p:tags r:id="rId5"/>
            </p:custDataLst>
          </p:nvPr>
        </p:nvSpPr>
        <p:spPr bwMode="gray">
          <a:xfrm>
            <a:off x="827088" y="4152900"/>
            <a:ext cx="66675" cy="722313"/>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6" name="Rectangle 41"/>
          <p:cNvSpPr>
            <a:spLocks noChangeArrowheads="1"/>
          </p:cNvSpPr>
          <p:nvPr>
            <p:custDataLst>
              <p:tags r:id="rId6"/>
            </p:custDataLst>
          </p:nvPr>
        </p:nvSpPr>
        <p:spPr bwMode="gray">
          <a:xfrm>
            <a:off x="906463" y="4152900"/>
            <a:ext cx="7410450" cy="722313"/>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7" name="Rectangle 41"/>
          <p:cNvSpPr>
            <a:spLocks noChangeArrowheads="1"/>
          </p:cNvSpPr>
          <p:nvPr/>
        </p:nvSpPr>
        <p:spPr bwMode="gray">
          <a:xfrm>
            <a:off x="946150" y="4205288"/>
            <a:ext cx="7121525" cy="276225"/>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Assess legends, captions, headings, and axis labels</a:t>
            </a:r>
          </a:p>
        </p:txBody>
      </p:sp>
      <p:sp>
        <p:nvSpPr>
          <p:cNvPr id="75788" name="Rectangle 41"/>
          <p:cNvSpPr>
            <a:spLocks noChangeArrowheads="1"/>
          </p:cNvSpPr>
          <p:nvPr>
            <p:custDataLst>
              <p:tags r:id="rId7"/>
            </p:custDataLst>
          </p:nvPr>
        </p:nvSpPr>
        <p:spPr bwMode="gray">
          <a:xfrm>
            <a:off x="827088" y="4922838"/>
            <a:ext cx="66675" cy="722312"/>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89" name="Rectangle 41"/>
          <p:cNvSpPr>
            <a:spLocks noChangeArrowheads="1"/>
          </p:cNvSpPr>
          <p:nvPr>
            <p:custDataLst>
              <p:tags r:id="rId8"/>
            </p:custDataLst>
          </p:nvPr>
        </p:nvSpPr>
        <p:spPr bwMode="gray">
          <a:xfrm>
            <a:off x="906463" y="4922838"/>
            <a:ext cx="7410450" cy="722312"/>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23" name="Rectangle 41"/>
          <p:cNvSpPr>
            <a:spLocks noChangeArrowheads="1"/>
          </p:cNvSpPr>
          <p:nvPr/>
        </p:nvSpPr>
        <p:spPr bwMode="gray">
          <a:xfrm>
            <a:off x="946150" y="4975225"/>
            <a:ext cx="7121525" cy="617538"/>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defRPr/>
            </a:pPr>
            <a:r>
              <a:rPr lang="en-US" b="0" dirty="0">
                <a:solidFill>
                  <a:srgbClr val="006699"/>
                </a:solidFill>
                <a:latin typeface="Arial" pitchFamily="34" charset="0"/>
                <a:cs typeface="Arial" pitchFamily="34" charset="0"/>
              </a:rPr>
              <a:t>Check for consistency of </a:t>
            </a:r>
            <a:r>
              <a:rPr lang="en-US" b="0" dirty="0">
                <a:solidFill>
                  <a:srgbClr val="006699"/>
                </a:solidFill>
                <a:latin typeface="Arial" pitchFamily="34" charset="0"/>
                <a:cs typeface="Arial" pitchFamily="34" charset="0"/>
              </a:rPr>
              <a:t>presentation:</a:t>
            </a:r>
            <a:endParaRPr lang="en-US" b="0" dirty="0">
              <a:solidFill>
                <a:srgbClr val="006699"/>
              </a:solidFill>
              <a:latin typeface="Arial" pitchFamily="34" charset="0"/>
              <a:cs typeface="Arial" pitchFamily="34" charset="0"/>
            </a:endParaRPr>
          </a:p>
          <a:p>
            <a:pPr marL="285750" indent="-285750">
              <a:spcBef>
                <a:spcPct val="25000"/>
              </a:spcBef>
              <a:buClr>
                <a:srgbClr val="5D9A3C"/>
              </a:buClr>
              <a:buFont typeface="Arial" pitchFamily="34" charset="0"/>
              <a:buChar char="•"/>
              <a:defRPr/>
            </a:pPr>
            <a:r>
              <a:rPr lang="en-US" b="0" dirty="0">
                <a:solidFill>
                  <a:srgbClr val="006699"/>
                </a:solidFill>
                <a:latin typeface="Arial" pitchFamily="34" charset="0"/>
                <a:cs typeface="Arial" pitchFamily="34" charset="0"/>
              </a:rPr>
              <a:t>l</a:t>
            </a:r>
            <a:r>
              <a:rPr lang="en-US" b="0" dirty="0">
                <a:solidFill>
                  <a:srgbClr val="006699"/>
                </a:solidFill>
                <a:latin typeface="Arial" pitchFamily="34" charset="0"/>
                <a:cs typeface="Arial" pitchFamily="34" charset="0"/>
              </a:rPr>
              <a:t>anguage, font</a:t>
            </a:r>
            <a:r>
              <a:rPr lang="en-US" b="0" dirty="0">
                <a:solidFill>
                  <a:srgbClr val="006699"/>
                </a:solidFill>
                <a:latin typeface="Arial" pitchFamily="34" charset="0"/>
                <a:cs typeface="Arial" pitchFamily="34" charset="0"/>
              </a:rPr>
              <a:t>, size, etc</a:t>
            </a:r>
          </a:p>
        </p:txBody>
      </p:sp>
      <p:sp>
        <p:nvSpPr>
          <p:cNvPr id="75791" name="Rectangle 41"/>
          <p:cNvSpPr>
            <a:spLocks noChangeArrowheads="1"/>
          </p:cNvSpPr>
          <p:nvPr>
            <p:custDataLst>
              <p:tags r:id="rId9"/>
            </p:custDataLst>
          </p:nvPr>
        </p:nvSpPr>
        <p:spPr bwMode="gray">
          <a:xfrm>
            <a:off x="1143000" y="3686175"/>
            <a:ext cx="7408863" cy="415925"/>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92" name="Rectangle 41"/>
          <p:cNvSpPr>
            <a:spLocks noChangeArrowheads="1"/>
          </p:cNvSpPr>
          <p:nvPr/>
        </p:nvSpPr>
        <p:spPr bwMode="gray">
          <a:xfrm>
            <a:off x="906463" y="3827463"/>
            <a:ext cx="7121525" cy="274637"/>
          </a:xfrm>
          <a:prstGeom prst="rect">
            <a:avLst/>
          </a:prstGeom>
          <a:noFill/>
          <a:ln w="9525">
            <a:noFill/>
            <a:miter lim="800000"/>
            <a:headEnd/>
            <a:tailEnd/>
          </a:ln>
        </p:spPr>
        <p:txBody>
          <a:bodyPr lIns="0" tIns="0" rIns="0" bIns="0">
            <a:spAutoFit/>
          </a:bodyPr>
          <a:lstStyle/>
          <a:p>
            <a:pPr marL="228600" indent="-228600">
              <a:spcBef>
                <a:spcPct val="50000"/>
              </a:spcBef>
              <a:buClr>
                <a:srgbClr val="5D9A3C"/>
              </a:buClr>
            </a:pPr>
            <a:r>
              <a:rPr lang="en-US" b="0">
                <a:solidFill>
                  <a:srgbClr val="006699"/>
                </a:solidFill>
              </a:rPr>
              <a:t>Comment on need for color in figures</a:t>
            </a:r>
          </a:p>
        </p:txBody>
      </p:sp>
      <p:sp>
        <p:nvSpPr>
          <p:cNvPr id="75793" name="Rectangle 41"/>
          <p:cNvSpPr>
            <a:spLocks noChangeArrowheads="1"/>
          </p:cNvSpPr>
          <p:nvPr>
            <p:custDataLst>
              <p:tags r:id="rId10"/>
            </p:custDataLst>
          </p:nvPr>
        </p:nvSpPr>
        <p:spPr bwMode="gray">
          <a:xfrm>
            <a:off x="830263" y="2600325"/>
            <a:ext cx="66675" cy="682625"/>
          </a:xfrm>
          <a:prstGeom prst="rect">
            <a:avLst/>
          </a:prstGeom>
          <a:solidFill>
            <a:srgbClr val="5D9A3C"/>
          </a:solidFill>
          <a:ln w="9525">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94" name="Rectangle 41"/>
          <p:cNvSpPr>
            <a:spLocks noChangeArrowheads="1"/>
          </p:cNvSpPr>
          <p:nvPr>
            <p:custDataLst>
              <p:tags r:id="rId11"/>
            </p:custDataLst>
          </p:nvPr>
        </p:nvSpPr>
        <p:spPr bwMode="gray">
          <a:xfrm>
            <a:off x="909638" y="2600325"/>
            <a:ext cx="7410450" cy="682625"/>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5795" name="Rectangle 41"/>
          <p:cNvSpPr>
            <a:spLocks noChangeArrowheads="1"/>
          </p:cNvSpPr>
          <p:nvPr/>
        </p:nvSpPr>
        <p:spPr bwMode="gray">
          <a:xfrm>
            <a:off x="949325" y="2667000"/>
            <a:ext cx="7121525" cy="554038"/>
          </a:xfrm>
          <a:prstGeom prst="rect">
            <a:avLst/>
          </a:prstGeom>
          <a:noFill/>
          <a:ln w="9525">
            <a:noFill/>
            <a:miter lim="800000"/>
            <a:headEnd/>
            <a:tailEnd/>
          </a:ln>
        </p:spPr>
        <p:txBody>
          <a:bodyPr lIns="0" tIns="0" rIns="0" bIns="0">
            <a:spAutoFit/>
          </a:bodyPr>
          <a:lstStyle/>
          <a:p>
            <a:pPr>
              <a:spcBef>
                <a:spcPct val="50000"/>
              </a:spcBef>
              <a:buClr>
                <a:srgbClr val="5D9A3C"/>
              </a:buClr>
            </a:pPr>
            <a:r>
              <a:rPr lang="en-US" b="0">
                <a:solidFill>
                  <a:srgbClr val="006699"/>
                </a:solidFill>
              </a:rPr>
              <a:t>Comment on any footnotes (to text or tables) and whether these should have been included in the body of the text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3"/>
          <p:cNvSpPr>
            <a:spLocks noGrp="1"/>
          </p:cNvSpPr>
          <p:nvPr>
            <p:ph type="sldNum" sz="quarter" idx="10"/>
          </p:nvPr>
        </p:nvSpPr>
        <p:spPr>
          <a:noFill/>
        </p:spPr>
        <p:txBody>
          <a:bodyPr/>
          <a:lstStyle/>
          <a:p>
            <a:fld id="{A211EC20-A3EB-4ABD-B4EC-92F4B78DC59B}" type="slidenum">
              <a:rPr lang="en-US" smtClean="0">
                <a:cs typeface="Arial" charset="0"/>
              </a:rPr>
              <a:pPr/>
              <a:t>35</a:t>
            </a:fld>
            <a:endParaRPr lang="en-US" smtClean="0">
              <a:cs typeface="Arial" charset="0"/>
            </a:endParaRPr>
          </a:p>
        </p:txBody>
      </p:sp>
      <p:sp>
        <p:nvSpPr>
          <p:cNvPr id="270340" name="Rectangle 4"/>
          <p:cNvSpPr>
            <a:spLocks noGrp="1" noChangeArrowheads="1"/>
          </p:cNvSpPr>
          <p:nvPr>
            <p:ph type="title"/>
          </p:nvPr>
        </p:nvSpPr>
        <p:spPr/>
        <p:txBody>
          <a:bodyPr/>
          <a:lstStyle/>
          <a:p>
            <a:pPr eaLnBrk="1" hangingPunct="1">
              <a:defRPr/>
            </a:pPr>
            <a:r>
              <a:rPr lang="en-US"/>
              <a:t>Sending Your Report to the Editor</a:t>
            </a:r>
            <a:endParaRPr lang="en-GB"/>
          </a:p>
        </p:txBody>
      </p:sp>
      <p:sp>
        <p:nvSpPr>
          <p:cNvPr id="270341" name="Rectangle 5"/>
          <p:cNvSpPr>
            <a:spLocks noGrp="1" noChangeArrowheads="1"/>
          </p:cNvSpPr>
          <p:nvPr>
            <p:ph type="body" idx="1"/>
          </p:nvPr>
        </p:nvSpPr>
        <p:spPr>
          <a:xfrm>
            <a:off x="457200" y="1600200"/>
            <a:ext cx="8229600" cy="4906963"/>
          </a:xfrm>
        </p:spPr>
        <p:txBody>
          <a:bodyPr/>
          <a:lstStyle/>
          <a:p>
            <a:pPr eaLnBrk="1" hangingPunct="1">
              <a:spcBef>
                <a:spcPct val="50000"/>
              </a:spcBef>
            </a:pPr>
            <a:r>
              <a:rPr lang="en-GB" sz="2800" smtClean="0">
                <a:solidFill>
                  <a:srgbClr val="333399"/>
                </a:solidFill>
              </a:rPr>
              <a:t>Anticipate the deadline</a:t>
            </a:r>
            <a:endParaRPr lang="en-US" sz="2800" smtClean="0">
              <a:solidFill>
                <a:srgbClr val="333399"/>
              </a:solidFill>
            </a:endParaRPr>
          </a:p>
          <a:p>
            <a:pPr eaLnBrk="1" hangingPunct="1">
              <a:spcBef>
                <a:spcPct val="50000"/>
              </a:spcBef>
            </a:pPr>
            <a:r>
              <a:rPr lang="en-GB" sz="2800" smtClean="0">
                <a:solidFill>
                  <a:srgbClr val="333399"/>
                </a:solidFill>
              </a:rPr>
              <a:t>Summarize the article at the top of your report</a:t>
            </a:r>
            <a:endParaRPr lang="en-US" sz="2800" smtClean="0">
              <a:solidFill>
                <a:srgbClr val="333399"/>
              </a:solidFill>
            </a:endParaRPr>
          </a:p>
          <a:p>
            <a:pPr eaLnBrk="1" hangingPunct="1">
              <a:spcBef>
                <a:spcPct val="50000"/>
              </a:spcBef>
            </a:pPr>
            <a:r>
              <a:rPr lang="en-GB" sz="2800" smtClean="0">
                <a:solidFill>
                  <a:srgbClr val="333399"/>
                </a:solidFill>
              </a:rPr>
              <a:t>The report should be comprehensive</a:t>
            </a:r>
            <a:endParaRPr lang="en-US" sz="2800" smtClean="0">
              <a:solidFill>
                <a:srgbClr val="333399"/>
              </a:solidFill>
            </a:endParaRPr>
          </a:p>
          <a:p>
            <a:pPr eaLnBrk="1" hangingPunct="1">
              <a:spcBef>
                <a:spcPct val="50000"/>
              </a:spcBef>
            </a:pPr>
            <a:r>
              <a:rPr lang="en-US" sz="2800" smtClean="0">
                <a:solidFill>
                  <a:srgbClr val="333399"/>
                </a:solidFill>
              </a:rPr>
              <a:t>Explain and support your judgments</a:t>
            </a:r>
            <a:endParaRPr lang="en-GB" sz="2800" smtClean="0">
              <a:solidFill>
                <a:srgbClr val="333399"/>
              </a:solidFill>
            </a:endParaRPr>
          </a:p>
          <a:p>
            <a:pPr eaLnBrk="1" hangingPunct="1">
              <a:spcBef>
                <a:spcPct val="50000"/>
              </a:spcBef>
            </a:pPr>
            <a:r>
              <a:rPr lang="en-GB" sz="2800" smtClean="0">
                <a:solidFill>
                  <a:srgbClr val="333399"/>
                </a:solidFill>
              </a:rPr>
              <a:t>Make a distinction between your own opinions and your comments based on data</a:t>
            </a:r>
          </a:p>
          <a:p>
            <a:pPr eaLnBrk="1" hangingPunct="1">
              <a:spcBef>
                <a:spcPct val="50000"/>
              </a:spcBef>
            </a:pPr>
            <a:r>
              <a:rPr lang="en-GB" sz="2800" smtClean="0">
                <a:solidFill>
                  <a:srgbClr val="333399"/>
                </a:solidFill>
              </a:rPr>
              <a:t>Be courteous and constructive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0341">
                                            <p:txEl>
                                              <p:pRg st="0" end="0"/>
                                            </p:txEl>
                                          </p:spTgt>
                                        </p:tgtEl>
                                        <p:attrNameLst>
                                          <p:attrName>style.visibility</p:attrName>
                                        </p:attrNameLst>
                                      </p:cBhvr>
                                      <p:to>
                                        <p:strVal val="visible"/>
                                      </p:to>
                                    </p:set>
                                    <p:anim calcmode="lin" valueType="num">
                                      <p:cBhvr>
                                        <p:cTn id="7" dur="500" fill="hold"/>
                                        <p:tgtEl>
                                          <p:spTgt spid="2703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03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034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70341">
                                            <p:txEl>
                                              <p:pRg st="1" end="1"/>
                                            </p:txEl>
                                          </p:spTgt>
                                        </p:tgtEl>
                                        <p:attrNameLst>
                                          <p:attrName>style.visibility</p:attrName>
                                        </p:attrNameLst>
                                      </p:cBhvr>
                                      <p:to>
                                        <p:strVal val="visible"/>
                                      </p:to>
                                    </p:set>
                                    <p:anim calcmode="lin" valueType="num">
                                      <p:cBhvr>
                                        <p:cTn id="12" dur="500" fill="hold"/>
                                        <p:tgtEl>
                                          <p:spTgt spid="2703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034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70341">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70341">
                                            <p:txEl>
                                              <p:pRg st="2" end="2"/>
                                            </p:txEl>
                                          </p:spTgt>
                                        </p:tgtEl>
                                        <p:attrNameLst>
                                          <p:attrName>style.visibility</p:attrName>
                                        </p:attrNameLst>
                                      </p:cBhvr>
                                      <p:to>
                                        <p:strVal val="visible"/>
                                      </p:to>
                                    </p:set>
                                    <p:anim calcmode="lin" valueType="num">
                                      <p:cBhvr>
                                        <p:cTn id="17" dur="500" fill="hold"/>
                                        <p:tgtEl>
                                          <p:spTgt spid="27034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7034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70341">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70341">
                                            <p:txEl>
                                              <p:pRg st="3" end="3"/>
                                            </p:txEl>
                                          </p:spTgt>
                                        </p:tgtEl>
                                        <p:attrNameLst>
                                          <p:attrName>style.visibility</p:attrName>
                                        </p:attrNameLst>
                                      </p:cBhvr>
                                      <p:to>
                                        <p:strVal val="visible"/>
                                      </p:to>
                                    </p:set>
                                    <p:anim calcmode="lin" valueType="num">
                                      <p:cBhvr>
                                        <p:cTn id="22" dur="500" fill="hold"/>
                                        <p:tgtEl>
                                          <p:spTgt spid="27034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7034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70341">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70341">
                                            <p:txEl>
                                              <p:pRg st="4" end="4"/>
                                            </p:txEl>
                                          </p:spTgt>
                                        </p:tgtEl>
                                        <p:attrNameLst>
                                          <p:attrName>style.visibility</p:attrName>
                                        </p:attrNameLst>
                                      </p:cBhvr>
                                      <p:to>
                                        <p:strVal val="visible"/>
                                      </p:to>
                                    </p:set>
                                    <p:anim calcmode="lin" valueType="num">
                                      <p:cBhvr>
                                        <p:cTn id="27" dur="500" fill="hold"/>
                                        <p:tgtEl>
                                          <p:spTgt spid="27034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7034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70341">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70341">
                                            <p:txEl>
                                              <p:pRg st="5" end="5"/>
                                            </p:txEl>
                                          </p:spTgt>
                                        </p:tgtEl>
                                        <p:attrNameLst>
                                          <p:attrName>style.visibility</p:attrName>
                                        </p:attrNameLst>
                                      </p:cBhvr>
                                      <p:to>
                                        <p:strVal val="visible"/>
                                      </p:to>
                                    </p:set>
                                    <p:anim calcmode="lin" valueType="num">
                                      <p:cBhvr>
                                        <p:cTn id="32" dur="500" fill="hold"/>
                                        <p:tgtEl>
                                          <p:spTgt spid="27034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70341">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70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836613"/>
            <a:ext cx="8229600" cy="792162"/>
          </a:xfrm>
        </p:spPr>
        <p:txBody>
          <a:bodyPr>
            <a:noAutofit/>
          </a:bodyPr>
          <a:lstStyle/>
          <a:p>
            <a:pPr eaLnBrk="1" hangingPunct="1">
              <a:defRPr/>
            </a:pPr>
            <a:r>
              <a:rPr lang="en-GB" altLang="zh-CN" sz="4000" dirty="0" smtClean="0">
                <a:solidFill>
                  <a:srgbClr val="333399"/>
                </a:solidFill>
                <a:latin typeface="Arial" pitchFamily="34" charset="0"/>
                <a:ea typeface="宋体" pitchFamily="2" charset="-122"/>
                <a:cs typeface="Arial" pitchFamily="34" charset="0"/>
              </a:rPr>
              <a:t>Editors’ View: </a:t>
            </a:r>
            <a:br>
              <a:rPr lang="en-GB" altLang="zh-CN" sz="4000" dirty="0" smtClean="0">
                <a:solidFill>
                  <a:srgbClr val="333399"/>
                </a:solidFill>
                <a:latin typeface="Arial" pitchFamily="34" charset="0"/>
                <a:ea typeface="宋体" pitchFamily="2" charset="-122"/>
                <a:cs typeface="Arial" pitchFamily="34" charset="0"/>
              </a:rPr>
            </a:br>
            <a:r>
              <a:rPr lang="en-GB" altLang="zh-CN" sz="4000" dirty="0" smtClean="0">
                <a:solidFill>
                  <a:srgbClr val="333399"/>
                </a:solidFill>
                <a:latin typeface="Arial" pitchFamily="34" charset="0"/>
                <a:ea typeface="宋体" pitchFamily="2" charset="-122"/>
                <a:cs typeface="Arial" pitchFamily="34" charset="0"/>
              </a:rPr>
              <a:t>What makes a good reviewer?</a:t>
            </a:r>
            <a:endParaRPr lang="en-GB" sz="4000" dirty="0">
              <a:solidFill>
                <a:srgbClr val="333399"/>
              </a:solidFill>
              <a:latin typeface="Arial" pitchFamily="34" charset="0"/>
              <a:cs typeface="Arial" pitchFamily="34" charset="0"/>
            </a:endParaRPr>
          </a:p>
        </p:txBody>
      </p:sp>
      <p:sp>
        <p:nvSpPr>
          <p:cNvPr id="79874" name="Slide Number Placeholder 3"/>
          <p:cNvSpPr>
            <a:spLocks noGrp="1"/>
          </p:cNvSpPr>
          <p:nvPr>
            <p:ph type="sldNum" sz="quarter" idx="10"/>
          </p:nvPr>
        </p:nvSpPr>
        <p:spPr>
          <a:noFill/>
        </p:spPr>
        <p:txBody>
          <a:bodyPr/>
          <a:lstStyle/>
          <a:p>
            <a:fld id="{167190DE-C756-474E-B465-AD3D71BF6DCD}" type="slidenum">
              <a:rPr lang="en-US" smtClean="0">
                <a:cs typeface="Arial" charset="0"/>
              </a:rPr>
              <a:pPr/>
              <a:t>36</a:t>
            </a:fld>
            <a:endParaRPr lang="en-US" smtClean="0">
              <a:cs typeface="Arial" charset="0"/>
            </a:endParaRPr>
          </a:p>
        </p:txBody>
      </p:sp>
      <p:sp>
        <p:nvSpPr>
          <p:cNvPr id="79875" name="Rectangle 41"/>
          <p:cNvSpPr>
            <a:spLocks noChangeArrowheads="1"/>
          </p:cNvSpPr>
          <p:nvPr>
            <p:custDataLst>
              <p:tags r:id="rId1"/>
            </p:custDataLst>
          </p:nvPr>
        </p:nvSpPr>
        <p:spPr bwMode="gray">
          <a:xfrm>
            <a:off x="533400" y="1916113"/>
            <a:ext cx="1493838" cy="4321175"/>
          </a:xfrm>
          <a:prstGeom prst="rect">
            <a:avLst/>
          </a:prstGeom>
          <a:solidFill>
            <a:srgbClr val="006699"/>
          </a:solidFill>
          <a:ln w="9525">
            <a:noFill/>
            <a:miter lim="800000"/>
            <a:headEnd/>
            <a:tailEnd/>
          </a:ln>
        </p:spPr>
        <p:txBody>
          <a:bodyPr lIns="72009" tIns="72009" rIns="72009" bIns="72009" anchor="ctr"/>
          <a:lstStyle/>
          <a:p>
            <a:pPr>
              <a:spcBef>
                <a:spcPct val="20000"/>
              </a:spcBef>
              <a:buClr>
                <a:srgbClr val="FF9900"/>
              </a:buClr>
            </a:pPr>
            <a:r>
              <a:rPr lang="en-US">
                <a:solidFill>
                  <a:schemeClr val="bg1"/>
                </a:solidFill>
              </a:rPr>
              <a:t>A good Reviewer</a:t>
            </a:r>
          </a:p>
        </p:txBody>
      </p:sp>
      <p:sp>
        <p:nvSpPr>
          <p:cNvPr id="79876" name="Rectangle 41"/>
          <p:cNvSpPr>
            <a:spLocks noChangeArrowheads="1"/>
          </p:cNvSpPr>
          <p:nvPr>
            <p:custDataLst>
              <p:tags r:id="rId2"/>
            </p:custDataLst>
          </p:nvPr>
        </p:nvSpPr>
        <p:spPr bwMode="gray">
          <a:xfrm>
            <a:off x="2081213" y="1916113"/>
            <a:ext cx="6069012" cy="4321175"/>
          </a:xfrm>
          <a:prstGeom prst="rect">
            <a:avLst/>
          </a:prstGeom>
          <a:gradFill rotWithShape="1">
            <a:gsLst>
              <a:gs pos="0">
                <a:srgbClr val="EAEAEA"/>
              </a:gs>
              <a:gs pos="100000">
                <a:srgbClr val="FFFFFF">
                  <a:alpha val="0"/>
                </a:srgbClr>
              </a:gs>
            </a:gsLst>
            <a:lin ang="0" scaled="1"/>
          </a:gradFill>
          <a:ln w="9525" algn="ctr">
            <a:noFill/>
            <a:miter lim="800000"/>
            <a:headEnd/>
            <a:tailEnd/>
          </a:ln>
        </p:spPr>
        <p:txBody>
          <a:bodyPr lIns="72009" tIns="72009" rIns="72009" bIns="72009" anchor="ctr"/>
          <a:lstStyle/>
          <a:p>
            <a:pPr>
              <a:spcBef>
                <a:spcPct val="20000"/>
              </a:spcBef>
              <a:buClr>
                <a:srgbClr val="5D9A3C"/>
              </a:buClr>
            </a:pPr>
            <a:endParaRPr lang="ru-RU">
              <a:solidFill>
                <a:schemeClr val="bg1"/>
              </a:solidFill>
            </a:endParaRPr>
          </a:p>
        </p:txBody>
      </p:sp>
      <p:sp>
        <p:nvSpPr>
          <p:cNvPr id="79877" name="Rectangle 41"/>
          <p:cNvSpPr>
            <a:spLocks noChangeArrowheads="1"/>
          </p:cNvSpPr>
          <p:nvPr>
            <p:custDataLst>
              <p:tags r:id="rId3"/>
            </p:custDataLst>
          </p:nvPr>
        </p:nvSpPr>
        <p:spPr bwMode="gray">
          <a:xfrm>
            <a:off x="2182813" y="2546350"/>
            <a:ext cx="5845175" cy="2908300"/>
          </a:xfrm>
          <a:prstGeom prst="rect">
            <a:avLst/>
          </a:prstGeom>
          <a:noFill/>
          <a:ln w="9525">
            <a:noFill/>
            <a:miter lim="800000"/>
            <a:headEnd/>
            <a:tailEnd/>
          </a:ln>
        </p:spPr>
        <p:txBody>
          <a:bodyPr lIns="0" tIns="0" rIns="0" bIns="0" anchor="ctr">
            <a:spAutoFit/>
          </a:bodyPr>
          <a:lstStyle/>
          <a:p>
            <a:pPr>
              <a:spcBef>
                <a:spcPct val="50000"/>
              </a:spcBef>
              <a:buClr>
                <a:srgbClr val="5D9A3C"/>
              </a:buClr>
            </a:pPr>
            <a:r>
              <a:rPr lang="en-US" b="0">
                <a:solidFill>
                  <a:srgbClr val="006699"/>
                </a:solidFill>
              </a:rPr>
              <a:t>‘Provides a thorough and comprehensive report’</a:t>
            </a:r>
          </a:p>
          <a:p>
            <a:pPr>
              <a:spcBef>
                <a:spcPct val="50000"/>
              </a:spcBef>
              <a:buClr>
                <a:srgbClr val="5D9A3C"/>
              </a:buClr>
            </a:pPr>
            <a:r>
              <a:rPr lang="en-US" b="0">
                <a:solidFill>
                  <a:srgbClr val="006699"/>
                </a:solidFill>
              </a:rPr>
              <a:t>‘Provides the report on time!’</a:t>
            </a:r>
          </a:p>
          <a:p>
            <a:pPr>
              <a:spcBef>
                <a:spcPct val="50000"/>
              </a:spcBef>
              <a:buClr>
                <a:srgbClr val="5D9A3C"/>
              </a:buClr>
            </a:pPr>
            <a:r>
              <a:rPr lang="en-US" b="0">
                <a:solidFill>
                  <a:srgbClr val="006699"/>
                </a:solidFill>
              </a:rPr>
              <a:t>‘Provides well-founded comments for author which the Editor can cut-and-paste into the report for the author.’</a:t>
            </a:r>
          </a:p>
          <a:p>
            <a:pPr>
              <a:spcBef>
                <a:spcPct val="50000"/>
              </a:spcBef>
              <a:buClr>
                <a:srgbClr val="5D9A3C"/>
              </a:buClr>
            </a:pPr>
            <a:r>
              <a:rPr lang="en-US" b="0">
                <a:solidFill>
                  <a:srgbClr val="006699"/>
                </a:solidFill>
              </a:rPr>
              <a:t>‘Provides constructive criticism.’</a:t>
            </a:r>
          </a:p>
          <a:p>
            <a:pPr>
              <a:spcBef>
                <a:spcPct val="50000"/>
              </a:spcBef>
              <a:buClr>
                <a:srgbClr val="5D9A3C"/>
              </a:buClr>
            </a:pPr>
            <a:r>
              <a:rPr lang="en-US" b="0">
                <a:solidFill>
                  <a:srgbClr val="006699"/>
                </a:solidFill>
              </a:rPr>
              <a:t>‘Demonstrates objectivity.’</a:t>
            </a:r>
          </a:p>
          <a:p>
            <a:pPr>
              <a:spcBef>
                <a:spcPct val="50000"/>
              </a:spcBef>
              <a:buClr>
                <a:srgbClr val="5D9A3C"/>
              </a:buClr>
            </a:pPr>
            <a:r>
              <a:rPr lang="en-US" b="0">
                <a:solidFill>
                  <a:srgbClr val="006699"/>
                </a:solidFill>
              </a:rPr>
              <a:t>‘Provides a clear recommendation for the Editor which is in agreement with the content of the reviewer report.’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3"/>
          <p:cNvSpPr>
            <a:spLocks noGrp="1"/>
          </p:cNvSpPr>
          <p:nvPr>
            <p:ph type="sldNum" sz="quarter" idx="10"/>
          </p:nvPr>
        </p:nvSpPr>
        <p:spPr>
          <a:noFill/>
        </p:spPr>
        <p:txBody>
          <a:bodyPr/>
          <a:lstStyle/>
          <a:p>
            <a:fld id="{9F8112ED-320A-45B0-B4DC-FF788BC0C66E}" type="slidenum">
              <a:rPr lang="en-US" smtClean="0">
                <a:cs typeface="Arial" charset="0"/>
              </a:rPr>
              <a:pPr/>
              <a:t>37</a:t>
            </a:fld>
            <a:endParaRPr lang="en-US" smtClean="0">
              <a:cs typeface="Arial" charset="0"/>
            </a:endParaRPr>
          </a:p>
        </p:txBody>
      </p:sp>
      <p:sp>
        <p:nvSpPr>
          <p:cNvPr id="309250" name="Rectangle 2"/>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anchor="ctr">
            <a:spAutoFit/>
          </a:bodyPr>
          <a:lstStyle/>
          <a:p>
            <a:endParaRPr lang="ru-RU"/>
          </a:p>
        </p:txBody>
      </p:sp>
      <p:grpSp>
        <p:nvGrpSpPr>
          <p:cNvPr id="309251" name="Group 3"/>
          <p:cNvGrpSpPr>
            <a:grpSpLocks/>
          </p:cNvGrpSpPr>
          <p:nvPr/>
        </p:nvGrpSpPr>
        <p:grpSpPr bwMode="auto">
          <a:xfrm>
            <a:off x="0" y="2820988"/>
            <a:ext cx="9144000" cy="3182937"/>
            <a:chOff x="0" y="1777"/>
            <a:chExt cx="5760" cy="2005"/>
          </a:xfrm>
        </p:grpSpPr>
        <p:pic>
          <p:nvPicPr>
            <p:cNvPr id="81928" name="Picture 4"/>
            <p:cNvPicPr>
              <a:picLocks noChangeAspect="1" noChangeArrowheads="1"/>
            </p:cNvPicPr>
            <p:nvPr/>
          </p:nvPicPr>
          <p:blipFill>
            <a:blip r:embed="rId3"/>
            <a:srcRect/>
            <a:stretch>
              <a:fillRect/>
            </a:stretch>
          </p:blipFill>
          <p:spPr bwMode="auto">
            <a:xfrm>
              <a:off x="0" y="1777"/>
              <a:ext cx="5760" cy="2005"/>
            </a:xfrm>
            <a:prstGeom prst="rect">
              <a:avLst/>
            </a:prstGeom>
            <a:noFill/>
            <a:ln w="28575">
              <a:solidFill>
                <a:srgbClr val="333333"/>
              </a:solidFill>
              <a:miter lim="800000"/>
              <a:headEnd/>
              <a:tailEnd/>
            </a:ln>
          </p:spPr>
        </p:pic>
        <p:sp>
          <p:nvSpPr>
            <p:cNvPr id="81929" name="Text Box 5"/>
            <p:cNvSpPr txBox="1">
              <a:spLocks noChangeArrowheads="1"/>
            </p:cNvSpPr>
            <p:nvPr/>
          </p:nvSpPr>
          <p:spPr bwMode="auto">
            <a:xfrm>
              <a:off x="1120" y="2896"/>
              <a:ext cx="944" cy="426"/>
            </a:xfrm>
            <a:prstGeom prst="rect">
              <a:avLst/>
            </a:prstGeom>
            <a:solidFill>
              <a:schemeClr val="bg1"/>
            </a:solidFill>
            <a:ln w="28575">
              <a:noFill/>
              <a:miter lim="800000"/>
              <a:headEnd/>
              <a:tailEnd/>
            </a:ln>
          </p:spPr>
          <p:txBody>
            <a:bodyPr>
              <a:spAutoFit/>
            </a:bodyPr>
            <a:lstStyle/>
            <a:p>
              <a:pPr>
                <a:spcBef>
                  <a:spcPct val="5000"/>
                </a:spcBef>
                <a:spcAft>
                  <a:spcPct val="5000"/>
                </a:spcAft>
              </a:pPr>
              <a:r>
                <a:rPr lang="en-US" sz="900"/>
                <a:t>S. Jacobs </a:t>
              </a:r>
              <a:r>
                <a:rPr lang="en-US" sz="900" b="0">
                  <a:solidFill>
                    <a:srgbClr val="FF0000"/>
                  </a:solidFill>
                </a:rPr>
                <a:t>(Reviewer 1)</a:t>
              </a:r>
            </a:p>
            <a:p>
              <a:pPr>
                <a:spcBef>
                  <a:spcPct val="5000"/>
                </a:spcBef>
                <a:spcAft>
                  <a:spcPct val="5000"/>
                </a:spcAft>
              </a:pPr>
              <a:r>
                <a:rPr lang="en-US" sz="900"/>
                <a:t>J. Ritman </a:t>
              </a:r>
              <a:r>
                <a:rPr lang="en-US" sz="900" b="0">
                  <a:solidFill>
                    <a:srgbClr val="FF0000"/>
                  </a:solidFill>
                </a:rPr>
                <a:t>(Reviewer 2)</a:t>
              </a:r>
            </a:p>
            <a:p>
              <a:pPr>
                <a:spcBef>
                  <a:spcPct val="5000"/>
                </a:spcBef>
                <a:spcAft>
                  <a:spcPct val="5000"/>
                </a:spcAft>
              </a:pPr>
              <a:r>
                <a:rPr lang="en-US" sz="900"/>
                <a:t>L. Smith </a:t>
              </a:r>
              <a:r>
                <a:rPr lang="en-US" sz="900" b="0">
                  <a:solidFill>
                    <a:srgbClr val="FF0000"/>
                  </a:solidFill>
                </a:rPr>
                <a:t>(Editor in Chief)</a:t>
              </a:r>
            </a:p>
            <a:p>
              <a:pPr>
                <a:spcBef>
                  <a:spcPct val="5000"/>
                </a:spcBef>
                <a:spcAft>
                  <a:spcPct val="5000"/>
                </a:spcAft>
              </a:pPr>
              <a:r>
                <a:rPr lang="en-US" sz="900">
                  <a:solidFill>
                    <a:srgbClr val="FF0000"/>
                  </a:solidFill>
                </a:rPr>
                <a:t>Author Decision Letter</a:t>
              </a:r>
            </a:p>
          </p:txBody>
        </p:sp>
      </p:grpSp>
      <p:sp>
        <p:nvSpPr>
          <p:cNvPr id="309254" name="Rectangle 6"/>
          <p:cNvSpPr>
            <a:spLocks noChangeArrowheads="1"/>
          </p:cNvSpPr>
          <p:nvPr/>
        </p:nvSpPr>
        <p:spPr bwMode="auto">
          <a:xfrm>
            <a:off x="4724400" y="4191000"/>
            <a:ext cx="2514600" cy="1143000"/>
          </a:xfrm>
          <a:prstGeom prst="rect">
            <a:avLst/>
          </a:prstGeom>
          <a:noFill/>
          <a:ln w="50800">
            <a:solidFill>
              <a:srgbClr val="FF0000"/>
            </a:solidFill>
            <a:miter lim="800000"/>
            <a:headEnd/>
            <a:tailEnd/>
          </a:ln>
        </p:spPr>
        <p:txBody>
          <a:bodyPr wrap="none" anchor="ctr">
            <a:spAutoFit/>
          </a:bodyPr>
          <a:lstStyle/>
          <a:p>
            <a:endParaRPr lang="ru-RU"/>
          </a:p>
        </p:txBody>
      </p:sp>
      <p:sp>
        <p:nvSpPr>
          <p:cNvPr id="309255" name="Rectangle 7"/>
          <p:cNvSpPr>
            <a:spLocks noChangeArrowheads="1"/>
          </p:cNvSpPr>
          <p:nvPr/>
        </p:nvSpPr>
        <p:spPr bwMode="auto">
          <a:xfrm>
            <a:off x="3276600" y="4191000"/>
            <a:ext cx="1447800" cy="1143000"/>
          </a:xfrm>
          <a:prstGeom prst="rect">
            <a:avLst/>
          </a:prstGeom>
          <a:noFill/>
          <a:ln w="50800">
            <a:solidFill>
              <a:srgbClr val="FF0000"/>
            </a:solidFill>
            <a:miter lim="800000"/>
            <a:headEnd/>
            <a:tailEnd/>
          </a:ln>
        </p:spPr>
        <p:txBody>
          <a:bodyPr anchor="ctr">
            <a:spAutoFit/>
          </a:bodyPr>
          <a:lstStyle/>
          <a:p>
            <a:endParaRPr lang="ru-RU"/>
          </a:p>
        </p:txBody>
      </p:sp>
      <p:pic>
        <p:nvPicPr>
          <p:cNvPr id="309256" name="Picture 8" descr="Carbon"/>
          <p:cNvPicPr>
            <a:picLocks noChangeAspect="1" noChangeArrowheads="1"/>
          </p:cNvPicPr>
          <p:nvPr/>
        </p:nvPicPr>
        <p:blipFill>
          <a:blip r:embed="rId4"/>
          <a:srcRect/>
          <a:stretch>
            <a:fillRect/>
          </a:stretch>
        </p:blipFill>
        <p:spPr bwMode="auto">
          <a:xfrm>
            <a:off x="6705600" y="533400"/>
            <a:ext cx="1938338" cy="2590800"/>
          </a:xfrm>
          <a:prstGeom prst="rect">
            <a:avLst/>
          </a:prstGeom>
          <a:noFill/>
          <a:ln w="28575">
            <a:solidFill>
              <a:srgbClr val="808080"/>
            </a:solidFill>
            <a:miter lim="800000"/>
            <a:headEnd/>
            <a:tailEnd/>
          </a:ln>
        </p:spPr>
      </p:pic>
      <p:sp>
        <p:nvSpPr>
          <p:cNvPr id="309257" name="Rectangle 9"/>
          <p:cNvSpPr>
            <a:spLocks noGrp="1" noChangeArrowheads="1"/>
          </p:cNvSpPr>
          <p:nvPr>
            <p:ph type="title"/>
          </p:nvPr>
        </p:nvSpPr>
        <p:spPr/>
        <p:txBody>
          <a:bodyPr/>
          <a:lstStyle/>
          <a:p>
            <a:pPr eaLnBrk="1" hangingPunct="1">
              <a:defRPr/>
            </a:pPr>
            <a:r>
              <a:rPr lang="en-US"/>
              <a:t>Sample Paper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9251"/>
                                        </p:tgtEl>
                                        <p:attrNameLst>
                                          <p:attrName>style.visibility</p:attrName>
                                        </p:attrNameLst>
                                      </p:cBhvr>
                                      <p:to>
                                        <p:strVal val="visible"/>
                                      </p:to>
                                    </p:set>
                                    <p:anim calcmode="lin" valueType="num">
                                      <p:cBhvr>
                                        <p:cTn id="7" dur="500" fill="hold"/>
                                        <p:tgtEl>
                                          <p:spTgt spid="309251"/>
                                        </p:tgtEl>
                                        <p:attrNameLst>
                                          <p:attrName>ppt_w</p:attrName>
                                        </p:attrNameLst>
                                      </p:cBhvr>
                                      <p:tavLst>
                                        <p:tav tm="0">
                                          <p:val>
                                            <p:fltVal val="0"/>
                                          </p:val>
                                        </p:tav>
                                        <p:tav tm="100000">
                                          <p:val>
                                            <p:strVal val="#ppt_w"/>
                                          </p:val>
                                        </p:tav>
                                      </p:tavLst>
                                    </p:anim>
                                    <p:anim calcmode="lin" valueType="num">
                                      <p:cBhvr>
                                        <p:cTn id="8" dur="500" fill="hold"/>
                                        <p:tgtEl>
                                          <p:spTgt spid="309251"/>
                                        </p:tgtEl>
                                        <p:attrNameLst>
                                          <p:attrName>ppt_h</p:attrName>
                                        </p:attrNameLst>
                                      </p:cBhvr>
                                      <p:tavLst>
                                        <p:tav tm="0">
                                          <p:val>
                                            <p:fltVal val="0"/>
                                          </p:val>
                                        </p:tav>
                                        <p:tav tm="100000">
                                          <p:val>
                                            <p:strVal val="#ppt_h"/>
                                          </p:val>
                                        </p:tav>
                                      </p:tavLst>
                                    </p:anim>
                                    <p:animEffect transition="in" filter="fade">
                                      <p:cBhvr>
                                        <p:cTn id="9" dur="500"/>
                                        <p:tgtEl>
                                          <p:spTgt spid="30925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09250"/>
                                        </p:tgtEl>
                                        <p:attrNameLst>
                                          <p:attrName>style.visibility</p:attrName>
                                        </p:attrNameLst>
                                      </p:cBhvr>
                                      <p:to>
                                        <p:strVal val="visible"/>
                                      </p:to>
                                    </p:set>
                                  </p:childTnLst>
                                </p:cTn>
                              </p:par>
                              <p:par>
                                <p:cTn id="12" presetID="53" presetClass="entr" presetSubtype="0" fill="hold" nodeType="withEffect">
                                  <p:stCondLst>
                                    <p:cond delay="0"/>
                                  </p:stCondLst>
                                  <p:childTnLst>
                                    <p:set>
                                      <p:cBhvr>
                                        <p:cTn id="13" dur="1" fill="hold">
                                          <p:stCondLst>
                                            <p:cond delay="0"/>
                                          </p:stCondLst>
                                        </p:cTn>
                                        <p:tgtEl>
                                          <p:spTgt spid="309256"/>
                                        </p:tgtEl>
                                        <p:attrNameLst>
                                          <p:attrName>style.visibility</p:attrName>
                                        </p:attrNameLst>
                                      </p:cBhvr>
                                      <p:to>
                                        <p:strVal val="visible"/>
                                      </p:to>
                                    </p:set>
                                    <p:anim calcmode="lin" valueType="num">
                                      <p:cBhvr>
                                        <p:cTn id="14" dur="500" fill="hold"/>
                                        <p:tgtEl>
                                          <p:spTgt spid="309256"/>
                                        </p:tgtEl>
                                        <p:attrNameLst>
                                          <p:attrName>ppt_w</p:attrName>
                                        </p:attrNameLst>
                                      </p:cBhvr>
                                      <p:tavLst>
                                        <p:tav tm="0">
                                          <p:val>
                                            <p:fltVal val="0"/>
                                          </p:val>
                                        </p:tav>
                                        <p:tav tm="100000">
                                          <p:val>
                                            <p:strVal val="#ppt_w"/>
                                          </p:val>
                                        </p:tav>
                                      </p:tavLst>
                                    </p:anim>
                                    <p:anim calcmode="lin" valueType="num">
                                      <p:cBhvr>
                                        <p:cTn id="15" dur="500" fill="hold"/>
                                        <p:tgtEl>
                                          <p:spTgt spid="309256"/>
                                        </p:tgtEl>
                                        <p:attrNameLst>
                                          <p:attrName>ppt_h</p:attrName>
                                        </p:attrNameLst>
                                      </p:cBhvr>
                                      <p:tavLst>
                                        <p:tav tm="0">
                                          <p:val>
                                            <p:fltVal val="0"/>
                                          </p:val>
                                        </p:tav>
                                        <p:tav tm="100000">
                                          <p:val>
                                            <p:strVal val="#ppt_h"/>
                                          </p:val>
                                        </p:tav>
                                      </p:tavLst>
                                    </p:anim>
                                    <p:animEffect transition="in" filter="fade">
                                      <p:cBhvr>
                                        <p:cTn id="16" dur="500"/>
                                        <p:tgtEl>
                                          <p:spTgt spid="30925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309254"/>
                                        </p:tgtEl>
                                        <p:attrNameLst>
                                          <p:attrName>style.visibility</p:attrName>
                                        </p:attrNameLst>
                                      </p:cBhvr>
                                      <p:to>
                                        <p:strVal val="visible"/>
                                      </p:to>
                                    </p:set>
                                    <p:anim calcmode="lin" valueType="num">
                                      <p:cBhvr>
                                        <p:cTn id="21" dur="500" fill="hold"/>
                                        <p:tgtEl>
                                          <p:spTgt spid="309254"/>
                                        </p:tgtEl>
                                        <p:attrNameLst>
                                          <p:attrName>ppt_w</p:attrName>
                                        </p:attrNameLst>
                                      </p:cBhvr>
                                      <p:tavLst>
                                        <p:tav tm="0">
                                          <p:val>
                                            <p:fltVal val="0"/>
                                          </p:val>
                                        </p:tav>
                                        <p:tav tm="100000">
                                          <p:val>
                                            <p:strVal val="#ppt_w"/>
                                          </p:val>
                                        </p:tav>
                                      </p:tavLst>
                                    </p:anim>
                                    <p:anim calcmode="lin" valueType="num">
                                      <p:cBhvr>
                                        <p:cTn id="22" dur="500" fill="hold"/>
                                        <p:tgtEl>
                                          <p:spTgt spid="30925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9254"/>
                                        </p:tgtEl>
                                        <p:attrNameLst>
                                          <p:attrName>style.visibility</p:attrName>
                                        </p:attrNameLst>
                                      </p:cBhvr>
                                      <p:to>
                                        <p:strVal val="hidden"/>
                                      </p:to>
                                    </p:set>
                                  </p:childTnLst>
                                </p:cTn>
                              </p:par>
                              <p:par>
                                <p:cTn id="27" presetID="23" presetClass="entr" presetSubtype="16" fill="hold" grpId="0" nodeType="withEffect">
                                  <p:stCondLst>
                                    <p:cond delay="0"/>
                                  </p:stCondLst>
                                  <p:childTnLst>
                                    <p:set>
                                      <p:cBhvr>
                                        <p:cTn id="28" dur="1" fill="hold">
                                          <p:stCondLst>
                                            <p:cond delay="0"/>
                                          </p:stCondLst>
                                        </p:cTn>
                                        <p:tgtEl>
                                          <p:spTgt spid="309255"/>
                                        </p:tgtEl>
                                        <p:attrNameLst>
                                          <p:attrName>style.visibility</p:attrName>
                                        </p:attrNameLst>
                                      </p:cBhvr>
                                      <p:to>
                                        <p:strVal val="visible"/>
                                      </p:to>
                                    </p:set>
                                    <p:anim calcmode="lin" valueType="num">
                                      <p:cBhvr>
                                        <p:cTn id="29" dur="500" fill="hold"/>
                                        <p:tgtEl>
                                          <p:spTgt spid="309255"/>
                                        </p:tgtEl>
                                        <p:attrNameLst>
                                          <p:attrName>ppt_w</p:attrName>
                                        </p:attrNameLst>
                                      </p:cBhvr>
                                      <p:tavLst>
                                        <p:tav tm="0">
                                          <p:val>
                                            <p:fltVal val="0"/>
                                          </p:val>
                                        </p:tav>
                                        <p:tav tm="100000">
                                          <p:val>
                                            <p:strVal val="#ppt_w"/>
                                          </p:val>
                                        </p:tav>
                                      </p:tavLst>
                                    </p:anim>
                                    <p:anim calcmode="lin" valueType="num">
                                      <p:cBhvr>
                                        <p:cTn id="30" dur="500" fill="hold"/>
                                        <p:tgtEl>
                                          <p:spTgt spid="3092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animBg="1"/>
      <p:bldP spid="309254" grpId="0" animBg="1"/>
      <p:bldP spid="309254" grpId="1" animBg="1"/>
      <p:bldP spid="30925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p:cNvSpPr>
            <a:spLocks noGrp="1"/>
          </p:cNvSpPr>
          <p:nvPr>
            <p:ph type="sldNum" sz="quarter" idx="10"/>
          </p:nvPr>
        </p:nvSpPr>
        <p:spPr>
          <a:noFill/>
        </p:spPr>
        <p:txBody>
          <a:bodyPr/>
          <a:lstStyle/>
          <a:p>
            <a:fld id="{90EE0142-4325-4E63-ABE1-F92B726A3B18}" type="slidenum">
              <a:rPr lang="en-US" smtClean="0">
                <a:cs typeface="Arial" charset="0"/>
              </a:rPr>
              <a:pPr/>
              <a:t>38</a:t>
            </a:fld>
            <a:endParaRPr lang="en-US" smtClean="0">
              <a:cs typeface="Arial" charset="0"/>
            </a:endParaRPr>
          </a:p>
        </p:txBody>
      </p:sp>
      <p:sp>
        <p:nvSpPr>
          <p:cNvPr id="311298" name="Rectangle 2"/>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wrap="none" anchor="ctr">
            <a:spAutoFit/>
          </a:bodyPr>
          <a:lstStyle/>
          <a:p>
            <a:endParaRPr lang="ru-RU"/>
          </a:p>
        </p:txBody>
      </p:sp>
      <p:sp>
        <p:nvSpPr>
          <p:cNvPr id="311299" name="Rectangle 3"/>
          <p:cNvSpPr>
            <a:spLocks noGrp="1" noChangeArrowheads="1"/>
          </p:cNvSpPr>
          <p:nvPr>
            <p:ph type="title"/>
          </p:nvPr>
        </p:nvSpPr>
        <p:spPr/>
        <p:txBody>
          <a:bodyPr/>
          <a:lstStyle/>
          <a:p>
            <a:pPr eaLnBrk="1" hangingPunct="1">
              <a:defRPr/>
            </a:pPr>
            <a:r>
              <a:rPr lang="en-US"/>
              <a:t>Reviewer’s Submission</a:t>
            </a:r>
            <a:endParaRPr lang="en-GB"/>
          </a:p>
        </p:txBody>
      </p:sp>
      <p:pic>
        <p:nvPicPr>
          <p:cNvPr id="311300" name="Picture 4"/>
          <p:cNvPicPr>
            <a:picLocks noGrp="1" noChangeAspect="1" noChangeArrowheads="1"/>
          </p:cNvPicPr>
          <p:nvPr>
            <p:ph type="body" idx="1"/>
          </p:nvPr>
        </p:nvPicPr>
        <p:blipFill>
          <a:blip r:embed="rId3"/>
          <a:srcRect l="3470" t="2251" r="7877" b="6625"/>
          <a:stretch>
            <a:fillRect/>
          </a:stretch>
        </p:blipFill>
        <p:spPr>
          <a:xfrm>
            <a:off x="531813" y="1220788"/>
            <a:ext cx="7769225" cy="5322887"/>
          </a:xfrm>
          <a:ln w="28575">
            <a:solidFill>
              <a:srgbClr val="333333"/>
            </a:solidFill>
          </a:ln>
        </p:spPr>
      </p:pic>
      <p:grpSp>
        <p:nvGrpSpPr>
          <p:cNvPr id="311301" name="Group 5"/>
          <p:cNvGrpSpPr>
            <a:grpSpLocks/>
          </p:cNvGrpSpPr>
          <p:nvPr/>
        </p:nvGrpSpPr>
        <p:grpSpPr bwMode="auto">
          <a:xfrm>
            <a:off x="0" y="1600200"/>
            <a:ext cx="9144000" cy="4510088"/>
            <a:chOff x="0" y="1008"/>
            <a:chExt cx="5760" cy="2841"/>
          </a:xfrm>
        </p:grpSpPr>
        <p:pic>
          <p:nvPicPr>
            <p:cNvPr id="83981" name="Picture 6"/>
            <p:cNvPicPr>
              <a:picLocks noChangeAspect="1" noChangeArrowheads="1"/>
            </p:cNvPicPr>
            <p:nvPr/>
          </p:nvPicPr>
          <p:blipFill>
            <a:blip r:embed="rId3"/>
            <a:srcRect l="23346" t="8626" r="13408" b="55632"/>
            <a:stretch>
              <a:fillRect/>
            </a:stretch>
          </p:blipFill>
          <p:spPr bwMode="auto">
            <a:xfrm>
              <a:off x="3" y="1681"/>
              <a:ext cx="5757" cy="2168"/>
            </a:xfrm>
            <a:prstGeom prst="rect">
              <a:avLst/>
            </a:prstGeom>
            <a:noFill/>
            <a:ln w="25400">
              <a:solidFill>
                <a:srgbClr val="000080"/>
              </a:solidFill>
              <a:miter lim="800000"/>
              <a:headEnd/>
              <a:tailEnd/>
            </a:ln>
          </p:spPr>
        </p:pic>
        <p:sp>
          <p:nvSpPr>
            <p:cNvPr id="83982" name="Line 7"/>
            <p:cNvSpPr>
              <a:spLocks noChangeShapeType="1"/>
            </p:cNvSpPr>
            <p:nvPr/>
          </p:nvSpPr>
          <p:spPr bwMode="auto">
            <a:xfrm flipH="1">
              <a:off x="0" y="1008"/>
              <a:ext cx="1488" cy="672"/>
            </a:xfrm>
            <a:prstGeom prst="line">
              <a:avLst/>
            </a:prstGeom>
            <a:noFill/>
            <a:ln w="28575">
              <a:solidFill>
                <a:srgbClr val="333399"/>
              </a:solidFill>
              <a:round/>
              <a:headEnd/>
              <a:tailEnd/>
            </a:ln>
          </p:spPr>
          <p:txBody>
            <a:bodyPr>
              <a:spAutoFit/>
            </a:bodyPr>
            <a:lstStyle/>
            <a:p>
              <a:endParaRPr lang="ru-RU"/>
            </a:p>
          </p:txBody>
        </p:sp>
        <p:sp>
          <p:nvSpPr>
            <p:cNvPr id="83983" name="Line 8"/>
            <p:cNvSpPr>
              <a:spLocks noChangeShapeType="1"/>
            </p:cNvSpPr>
            <p:nvPr/>
          </p:nvSpPr>
          <p:spPr bwMode="auto">
            <a:xfrm>
              <a:off x="4848" y="1008"/>
              <a:ext cx="912" cy="672"/>
            </a:xfrm>
            <a:prstGeom prst="line">
              <a:avLst/>
            </a:prstGeom>
            <a:noFill/>
            <a:ln w="28575">
              <a:solidFill>
                <a:srgbClr val="333399"/>
              </a:solidFill>
              <a:round/>
              <a:headEnd/>
              <a:tailEnd/>
            </a:ln>
          </p:spPr>
          <p:txBody>
            <a:bodyPr>
              <a:spAutoFit/>
            </a:bodyPr>
            <a:lstStyle/>
            <a:p>
              <a:endParaRPr lang="ru-RU"/>
            </a:p>
          </p:txBody>
        </p:sp>
        <p:sp>
          <p:nvSpPr>
            <p:cNvPr id="83984" name="Line 9"/>
            <p:cNvSpPr>
              <a:spLocks noChangeShapeType="1"/>
            </p:cNvSpPr>
            <p:nvPr/>
          </p:nvSpPr>
          <p:spPr bwMode="auto">
            <a:xfrm>
              <a:off x="1461" y="1008"/>
              <a:ext cx="0" cy="672"/>
            </a:xfrm>
            <a:prstGeom prst="line">
              <a:avLst/>
            </a:prstGeom>
            <a:noFill/>
            <a:ln w="28575">
              <a:solidFill>
                <a:srgbClr val="333399"/>
              </a:solidFill>
              <a:round/>
              <a:headEnd/>
              <a:tailEnd/>
            </a:ln>
          </p:spPr>
          <p:txBody>
            <a:bodyPr>
              <a:spAutoFit/>
            </a:bodyPr>
            <a:lstStyle/>
            <a:p>
              <a:endParaRPr lang="ru-RU"/>
            </a:p>
          </p:txBody>
        </p:sp>
        <p:sp>
          <p:nvSpPr>
            <p:cNvPr id="83985" name="Line 10"/>
            <p:cNvSpPr>
              <a:spLocks noChangeShapeType="1"/>
            </p:cNvSpPr>
            <p:nvPr/>
          </p:nvSpPr>
          <p:spPr bwMode="auto">
            <a:xfrm>
              <a:off x="4848" y="1008"/>
              <a:ext cx="0" cy="672"/>
            </a:xfrm>
            <a:prstGeom prst="line">
              <a:avLst/>
            </a:prstGeom>
            <a:noFill/>
            <a:ln w="28575">
              <a:solidFill>
                <a:srgbClr val="333399"/>
              </a:solidFill>
              <a:round/>
              <a:headEnd/>
              <a:tailEnd/>
            </a:ln>
          </p:spPr>
          <p:txBody>
            <a:bodyPr>
              <a:spAutoFit/>
            </a:bodyPr>
            <a:lstStyle/>
            <a:p>
              <a:endParaRPr lang="ru-RU"/>
            </a:p>
          </p:txBody>
        </p:sp>
        <p:sp>
          <p:nvSpPr>
            <p:cNvPr id="83986" name="Line 11"/>
            <p:cNvSpPr>
              <a:spLocks noChangeShapeType="1"/>
            </p:cNvSpPr>
            <p:nvPr/>
          </p:nvSpPr>
          <p:spPr bwMode="auto">
            <a:xfrm>
              <a:off x="1440" y="1008"/>
              <a:ext cx="3408" cy="0"/>
            </a:xfrm>
            <a:prstGeom prst="line">
              <a:avLst/>
            </a:prstGeom>
            <a:noFill/>
            <a:ln w="28575">
              <a:solidFill>
                <a:srgbClr val="333399"/>
              </a:solidFill>
              <a:round/>
              <a:headEnd/>
              <a:tailEnd/>
            </a:ln>
          </p:spPr>
          <p:txBody>
            <a:bodyPr>
              <a:spAutoFit/>
            </a:bodyPr>
            <a:lstStyle/>
            <a:p>
              <a:endParaRPr lang="ru-RU"/>
            </a:p>
          </p:txBody>
        </p:sp>
      </p:grpSp>
      <p:grpSp>
        <p:nvGrpSpPr>
          <p:cNvPr id="311308" name="Group 12"/>
          <p:cNvGrpSpPr>
            <a:grpSpLocks/>
          </p:cNvGrpSpPr>
          <p:nvPr/>
        </p:nvGrpSpPr>
        <p:grpSpPr bwMode="auto">
          <a:xfrm>
            <a:off x="0" y="1066800"/>
            <a:ext cx="9144000" cy="5500688"/>
            <a:chOff x="0" y="672"/>
            <a:chExt cx="5760" cy="3465"/>
          </a:xfrm>
        </p:grpSpPr>
        <p:pic>
          <p:nvPicPr>
            <p:cNvPr id="83975" name="Picture 13"/>
            <p:cNvPicPr>
              <a:picLocks noChangeAspect="1" noChangeArrowheads="1"/>
            </p:cNvPicPr>
            <p:nvPr/>
          </p:nvPicPr>
          <p:blipFill>
            <a:blip r:embed="rId3"/>
            <a:srcRect l="23346" t="44505" r="13408" b="6876"/>
            <a:stretch>
              <a:fillRect/>
            </a:stretch>
          </p:blipFill>
          <p:spPr bwMode="auto">
            <a:xfrm>
              <a:off x="3" y="672"/>
              <a:ext cx="5757" cy="2949"/>
            </a:xfrm>
            <a:prstGeom prst="rect">
              <a:avLst/>
            </a:prstGeom>
            <a:noFill/>
            <a:ln w="25400">
              <a:solidFill>
                <a:srgbClr val="000080"/>
              </a:solidFill>
              <a:miter lim="800000"/>
              <a:headEnd/>
              <a:tailEnd/>
            </a:ln>
          </p:spPr>
        </p:pic>
        <p:sp>
          <p:nvSpPr>
            <p:cNvPr id="83976" name="Line 14"/>
            <p:cNvSpPr>
              <a:spLocks noChangeShapeType="1"/>
            </p:cNvSpPr>
            <p:nvPr/>
          </p:nvSpPr>
          <p:spPr bwMode="auto">
            <a:xfrm flipH="1" flipV="1">
              <a:off x="0" y="3648"/>
              <a:ext cx="1488" cy="480"/>
            </a:xfrm>
            <a:prstGeom prst="line">
              <a:avLst/>
            </a:prstGeom>
            <a:noFill/>
            <a:ln w="28575">
              <a:solidFill>
                <a:srgbClr val="333399"/>
              </a:solidFill>
              <a:round/>
              <a:headEnd/>
              <a:tailEnd/>
            </a:ln>
          </p:spPr>
          <p:txBody>
            <a:bodyPr>
              <a:spAutoFit/>
            </a:bodyPr>
            <a:lstStyle/>
            <a:p>
              <a:endParaRPr lang="ru-RU"/>
            </a:p>
          </p:txBody>
        </p:sp>
        <p:sp>
          <p:nvSpPr>
            <p:cNvPr id="83977" name="Line 15"/>
            <p:cNvSpPr>
              <a:spLocks noChangeShapeType="1"/>
            </p:cNvSpPr>
            <p:nvPr/>
          </p:nvSpPr>
          <p:spPr bwMode="auto">
            <a:xfrm flipV="1">
              <a:off x="4896" y="3648"/>
              <a:ext cx="864" cy="480"/>
            </a:xfrm>
            <a:prstGeom prst="line">
              <a:avLst/>
            </a:prstGeom>
            <a:noFill/>
            <a:ln w="28575">
              <a:solidFill>
                <a:srgbClr val="333399"/>
              </a:solidFill>
              <a:round/>
              <a:headEnd/>
              <a:tailEnd/>
            </a:ln>
          </p:spPr>
          <p:txBody>
            <a:bodyPr>
              <a:spAutoFit/>
            </a:bodyPr>
            <a:lstStyle/>
            <a:p>
              <a:endParaRPr lang="ru-RU"/>
            </a:p>
          </p:txBody>
        </p:sp>
        <p:sp>
          <p:nvSpPr>
            <p:cNvPr id="83978" name="Line 16"/>
            <p:cNvSpPr>
              <a:spLocks noChangeShapeType="1"/>
            </p:cNvSpPr>
            <p:nvPr/>
          </p:nvSpPr>
          <p:spPr bwMode="auto">
            <a:xfrm>
              <a:off x="1488" y="4128"/>
              <a:ext cx="3408" cy="0"/>
            </a:xfrm>
            <a:prstGeom prst="line">
              <a:avLst/>
            </a:prstGeom>
            <a:noFill/>
            <a:ln w="28575">
              <a:solidFill>
                <a:srgbClr val="333399"/>
              </a:solidFill>
              <a:round/>
              <a:headEnd/>
              <a:tailEnd/>
            </a:ln>
          </p:spPr>
          <p:txBody>
            <a:bodyPr>
              <a:spAutoFit/>
            </a:bodyPr>
            <a:lstStyle/>
            <a:p>
              <a:endParaRPr lang="ru-RU"/>
            </a:p>
          </p:txBody>
        </p:sp>
        <p:sp>
          <p:nvSpPr>
            <p:cNvPr id="83979" name="Line 17"/>
            <p:cNvSpPr>
              <a:spLocks noChangeShapeType="1"/>
            </p:cNvSpPr>
            <p:nvPr/>
          </p:nvSpPr>
          <p:spPr bwMode="auto">
            <a:xfrm>
              <a:off x="1458" y="3648"/>
              <a:ext cx="0" cy="489"/>
            </a:xfrm>
            <a:prstGeom prst="line">
              <a:avLst/>
            </a:prstGeom>
            <a:noFill/>
            <a:ln w="28575">
              <a:solidFill>
                <a:srgbClr val="333399"/>
              </a:solidFill>
              <a:round/>
              <a:headEnd/>
              <a:tailEnd/>
            </a:ln>
          </p:spPr>
          <p:txBody>
            <a:bodyPr>
              <a:spAutoFit/>
            </a:bodyPr>
            <a:lstStyle/>
            <a:p>
              <a:endParaRPr lang="ru-RU"/>
            </a:p>
          </p:txBody>
        </p:sp>
        <p:sp>
          <p:nvSpPr>
            <p:cNvPr id="83980" name="Line 18"/>
            <p:cNvSpPr>
              <a:spLocks noChangeShapeType="1"/>
            </p:cNvSpPr>
            <p:nvPr/>
          </p:nvSpPr>
          <p:spPr bwMode="auto">
            <a:xfrm flipH="1">
              <a:off x="4908" y="3648"/>
              <a:ext cx="2" cy="489"/>
            </a:xfrm>
            <a:prstGeom prst="line">
              <a:avLst/>
            </a:prstGeom>
            <a:noFill/>
            <a:ln w="28575">
              <a:solidFill>
                <a:srgbClr val="333399"/>
              </a:solidFill>
              <a:round/>
              <a:headEnd/>
              <a:tailEnd/>
            </a:ln>
          </p:spPr>
          <p:txBody>
            <a:bodyPr>
              <a:spAutoFit/>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1300">
                                            <p:bg/>
                                          </p:spTgt>
                                        </p:tgtEl>
                                        <p:attrNameLst>
                                          <p:attrName>style.visibility</p:attrName>
                                        </p:attrNameLst>
                                      </p:cBhvr>
                                      <p:to>
                                        <p:strVal val="visible"/>
                                      </p:to>
                                    </p:set>
                                    <p:anim calcmode="lin" valueType="num">
                                      <p:cBhvr>
                                        <p:cTn id="7" dur="500" fill="hold"/>
                                        <p:tgtEl>
                                          <p:spTgt spid="311300">
                                            <p:bg/>
                                          </p:spTgt>
                                        </p:tgtEl>
                                        <p:attrNameLst>
                                          <p:attrName>ppt_w</p:attrName>
                                        </p:attrNameLst>
                                      </p:cBhvr>
                                      <p:tavLst>
                                        <p:tav tm="0">
                                          <p:val>
                                            <p:fltVal val="0"/>
                                          </p:val>
                                        </p:tav>
                                        <p:tav tm="100000">
                                          <p:val>
                                            <p:strVal val="#ppt_w"/>
                                          </p:val>
                                        </p:tav>
                                      </p:tavLst>
                                    </p:anim>
                                    <p:anim calcmode="lin" valueType="num">
                                      <p:cBhvr>
                                        <p:cTn id="8" dur="500" fill="hold"/>
                                        <p:tgtEl>
                                          <p:spTgt spid="311300">
                                            <p:bg/>
                                          </p:spTgt>
                                        </p:tgtEl>
                                        <p:attrNameLst>
                                          <p:attrName>ppt_h</p:attrName>
                                        </p:attrNameLst>
                                      </p:cBhvr>
                                      <p:tavLst>
                                        <p:tav tm="0">
                                          <p:val>
                                            <p:fltVal val="0"/>
                                          </p:val>
                                        </p:tav>
                                        <p:tav tm="100000">
                                          <p:val>
                                            <p:strVal val="#ppt_h"/>
                                          </p:val>
                                        </p:tav>
                                      </p:tavLst>
                                    </p:anim>
                                    <p:animEffect transition="in" filter="fade">
                                      <p:cBhvr>
                                        <p:cTn id="9" dur="500"/>
                                        <p:tgtEl>
                                          <p:spTgt spid="311300">
                                            <p:bg/>
                                          </p:spTgt>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11298"/>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2000"/>
                                  </p:stCondLst>
                                  <p:childTnLst>
                                    <p:set>
                                      <p:cBhvr>
                                        <p:cTn id="14" dur="1" fill="hold">
                                          <p:stCondLst>
                                            <p:cond delay="0"/>
                                          </p:stCondLst>
                                        </p:cTn>
                                        <p:tgtEl>
                                          <p:spTgt spid="311301"/>
                                        </p:tgtEl>
                                        <p:attrNameLst>
                                          <p:attrName>style.visibility</p:attrName>
                                        </p:attrNameLst>
                                      </p:cBhvr>
                                      <p:to>
                                        <p:strVal val="visible"/>
                                      </p:to>
                                    </p:set>
                                    <p:anim calcmode="lin" valueType="num">
                                      <p:cBhvr>
                                        <p:cTn id="15" dur="500" fill="hold"/>
                                        <p:tgtEl>
                                          <p:spTgt spid="311301"/>
                                        </p:tgtEl>
                                        <p:attrNameLst>
                                          <p:attrName>ppt_w</p:attrName>
                                        </p:attrNameLst>
                                      </p:cBhvr>
                                      <p:tavLst>
                                        <p:tav tm="0">
                                          <p:val>
                                            <p:fltVal val="0"/>
                                          </p:val>
                                        </p:tav>
                                        <p:tav tm="100000">
                                          <p:val>
                                            <p:strVal val="#ppt_w"/>
                                          </p:val>
                                        </p:tav>
                                      </p:tavLst>
                                    </p:anim>
                                    <p:anim calcmode="lin" valueType="num">
                                      <p:cBhvr>
                                        <p:cTn id="16" dur="500" fill="hold"/>
                                        <p:tgtEl>
                                          <p:spTgt spid="31130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500"/>
                                  </p:stCondLst>
                                  <p:childTnLst>
                                    <p:set>
                                      <p:cBhvr>
                                        <p:cTn id="20" dur="1" fill="hold">
                                          <p:stCondLst>
                                            <p:cond delay="0"/>
                                          </p:stCondLst>
                                        </p:cTn>
                                        <p:tgtEl>
                                          <p:spTgt spid="311308"/>
                                        </p:tgtEl>
                                        <p:attrNameLst>
                                          <p:attrName>style.visibility</p:attrName>
                                        </p:attrNameLst>
                                      </p:cBhvr>
                                      <p:to>
                                        <p:strVal val="visible"/>
                                      </p:to>
                                    </p:set>
                                    <p:anim calcmode="lin" valueType="num">
                                      <p:cBhvr>
                                        <p:cTn id="21" dur="500" fill="hold"/>
                                        <p:tgtEl>
                                          <p:spTgt spid="311308"/>
                                        </p:tgtEl>
                                        <p:attrNameLst>
                                          <p:attrName>ppt_w</p:attrName>
                                        </p:attrNameLst>
                                      </p:cBhvr>
                                      <p:tavLst>
                                        <p:tav tm="0">
                                          <p:val>
                                            <p:fltVal val="0"/>
                                          </p:val>
                                        </p:tav>
                                        <p:tav tm="100000">
                                          <p:val>
                                            <p:strVal val="#ppt_w"/>
                                          </p:val>
                                        </p:tav>
                                      </p:tavLst>
                                    </p:anim>
                                    <p:anim calcmode="lin" valueType="num">
                                      <p:cBhvr>
                                        <p:cTn id="22" dur="500" fill="hold"/>
                                        <p:tgtEl>
                                          <p:spTgt spid="311308"/>
                                        </p:tgtEl>
                                        <p:attrNameLst>
                                          <p:attrName>ppt_h</p:attrName>
                                        </p:attrNameLst>
                                      </p:cBhvr>
                                      <p:tavLst>
                                        <p:tav tm="0">
                                          <p:val>
                                            <p:fltVal val="0"/>
                                          </p:val>
                                        </p:tav>
                                        <p:tav tm="100000">
                                          <p:val>
                                            <p:strVal val="#ppt_h"/>
                                          </p:val>
                                        </p:tav>
                                      </p:tavLst>
                                    </p:anim>
                                  </p:childTnLst>
                                </p:cTn>
                              </p:par>
                              <p:par>
                                <p:cTn id="23" presetID="1" presetClass="exit" presetSubtype="0" fill="hold" nodeType="withEffect">
                                  <p:stCondLst>
                                    <p:cond delay="0"/>
                                  </p:stCondLst>
                                  <p:childTnLst>
                                    <p:set>
                                      <p:cBhvr>
                                        <p:cTn id="24" dur="1" fill="hold">
                                          <p:stCondLst>
                                            <p:cond delay="0"/>
                                          </p:stCondLst>
                                        </p:cTn>
                                        <p:tgtEl>
                                          <p:spTgt spid="311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nimBg="1"/>
      <p:bldP spid="311300"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p:cNvSpPr>
            <a:spLocks noGrp="1"/>
          </p:cNvSpPr>
          <p:nvPr>
            <p:ph type="sldNum" sz="quarter" idx="10"/>
          </p:nvPr>
        </p:nvSpPr>
        <p:spPr>
          <a:noFill/>
        </p:spPr>
        <p:txBody>
          <a:bodyPr/>
          <a:lstStyle/>
          <a:p>
            <a:fld id="{66A1593D-DF82-4E99-AD5E-965BE9621D5D}" type="slidenum">
              <a:rPr lang="en-US" smtClean="0">
                <a:cs typeface="Arial" charset="0"/>
              </a:rPr>
              <a:pPr/>
              <a:t>39</a:t>
            </a:fld>
            <a:endParaRPr lang="en-US" smtClean="0">
              <a:cs typeface="Arial" charset="0"/>
            </a:endParaRPr>
          </a:p>
        </p:txBody>
      </p:sp>
      <p:sp>
        <p:nvSpPr>
          <p:cNvPr id="313346" name="Rectangle 2"/>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anchor="ctr">
            <a:spAutoFit/>
          </a:bodyPr>
          <a:lstStyle/>
          <a:p>
            <a:endParaRPr lang="ru-RU"/>
          </a:p>
        </p:txBody>
      </p:sp>
      <p:grpSp>
        <p:nvGrpSpPr>
          <p:cNvPr id="313347" name="Group 3"/>
          <p:cNvGrpSpPr>
            <a:grpSpLocks/>
          </p:cNvGrpSpPr>
          <p:nvPr/>
        </p:nvGrpSpPr>
        <p:grpSpPr bwMode="auto">
          <a:xfrm>
            <a:off x="114300" y="1243013"/>
            <a:ext cx="8912225" cy="5256212"/>
            <a:chOff x="72" y="783"/>
            <a:chExt cx="5614" cy="3311"/>
          </a:xfrm>
        </p:grpSpPr>
        <p:pic>
          <p:nvPicPr>
            <p:cNvPr id="86028" name="Picture 4"/>
            <p:cNvPicPr>
              <a:picLocks noChangeAspect="1" noChangeArrowheads="1"/>
            </p:cNvPicPr>
            <p:nvPr/>
          </p:nvPicPr>
          <p:blipFill>
            <a:blip r:embed="rId3"/>
            <a:srcRect t="5000" r="2531" b="9251"/>
            <a:stretch>
              <a:fillRect/>
            </a:stretch>
          </p:blipFill>
          <p:spPr bwMode="auto">
            <a:xfrm>
              <a:off x="72" y="783"/>
              <a:ext cx="5614" cy="3311"/>
            </a:xfrm>
            <a:prstGeom prst="rect">
              <a:avLst/>
            </a:prstGeom>
            <a:noFill/>
            <a:ln w="28575">
              <a:solidFill>
                <a:srgbClr val="333333"/>
              </a:solidFill>
              <a:miter lim="800000"/>
              <a:headEnd/>
              <a:tailEnd/>
            </a:ln>
          </p:spPr>
        </p:pic>
        <p:sp>
          <p:nvSpPr>
            <p:cNvPr id="86029" name="Text Box 5"/>
            <p:cNvSpPr txBox="1">
              <a:spLocks noChangeArrowheads="1"/>
            </p:cNvSpPr>
            <p:nvPr/>
          </p:nvSpPr>
          <p:spPr bwMode="auto">
            <a:xfrm>
              <a:off x="864" y="3576"/>
              <a:ext cx="624" cy="154"/>
            </a:xfrm>
            <a:prstGeom prst="rect">
              <a:avLst/>
            </a:prstGeom>
            <a:solidFill>
              <a:schemeClr val="bg1"/>
            </a:solidFill>
            <a:ln w="28575">
              <a:noFill/>
              <a:miter lim="800000"/>
              <a:headEnd/>
              <a:tailEnd/>
            </a:ln>
          </p:spPr>
          <p:txBody>
            <a:bodyPr>
              <a:spAutoFit/>
            </a:bodyPr>
            <a:lstStyle/>
            <a:p>
              <a:pPr>
                <a:spcBef>
                  <a:spcPct val="50000"/>
                </a:spcBef>
              </a:pPr>
              <a:r>
                <a:rPr lang="en-US" sz="1000">
                  <a:solidFill>
                    <a:srgbClr val="333399"/>
                  </a:solidFill>
                </a:rPr>
                <a:t>Dr. Smith</a:t>
              </a:r>
            </a:p>
          </p:txBody>
        </p:sp>
        <p:sp>
          <p:nvSpPr>
            <p:cNvPr id="86030" name="Text Box 6"/>
            <p:cNvSpPr txBox="1">
              <a:spLocks noChangeArrowheads="1"/>
            </p:cNvSpPr>
            <p:nvPr/>
          </p:nvSpPr>
          <p:spPr bwMode="auto">
            <a:xfrm>
              <a:off x="1068" y="2172"/>
              <a:ext cx="612" cy="154"/>
            </a:xfrm>
            <a:prstGeom prst="rect">
              <a:avLst/>
            </a:prstGeom>
            <a:solidFill>
              <a:schemeClr val="bg1"/>
            </a:solidFill>
            <a:ln w="28575">
              <a:noFill/>
              <a:miter lim="800000"/>
              <a:headEnd/>
              <a:tailEnd/>
            </a:ln>
          </p:spPr>
          <p:txBody>
            <a:bodyPr>
              <a:spAutoFit/>
            </a:bodyPr>
            <a:lstStyle/>
            <a:p>
              <a:pPr>
                <a:spcBef>
                  <a:spcPct val="50000"/>
                </a:spcBef>
                <a:tabLst>
                  <a:tab pos="57150" algn="l"/>
                </a:tabLst>
              </a:pPr>
              <a:r>
                <a:rPr lang="en-US" sz="1000">
                  <a:solidFill>
                    <a:srgbClr val="333399"/>
                  </a:solidFill>
                </a:rPr>
                <a:t>Ms. Jones,</a:t>
              </a:r>
            </a:p>
          </p:txBody>
        </p:sp>
        <p:sp>
          <p:nvSpPr>
            <p:cNvPr id="86031" name="Text Box 7"/>
            <p:cNvSpPr txBox="1">
              <a:spLocks noChangeArrowheads="1"/>
            </p:cNvSpPr>
            <p:nvPr/>
          </p:nvSpPr>
          <p:spPr bwMode="auto">
            <a:xfrm>
              <a:off x="858" y="1482"/>
              <a:ext cx="1584" cy="316"/>
            </a:xfrm>
            <a:prstGeom prst="rect">
              <a:avLst/>
            </a:prstGeom>
            <a:solidFill>
              <a:schemeClr val="bg1"/>
            </a:solidFill>
            <a:ln w="28575">
              <a:noFill/>
              <a:miter lim="800000"/>
              <a:headEnd/>
              <a:tailEnd/>
            </a:ln>
          </p:spPr>
          <p:txBody>
            <a:bodyPr>
              <a:spAutoFit/>
            </a:bodyPr>
            <a:lstStyle/>
            <a:p>
              <a:pPr>
                <a:tabLst>
                  <a:tab pos="57150" algn="l"/>
                </a:tabLst>
              </a:pPr>
              <a:r>
                <a:rPr lang="en-US" sz="900">
                  <a:solidFill>
                    <a:srgbClr val="333399"/>
                  </a:solidFill>
                </a:rPr>
                <a:t>To: Jones@college.edu</a:t>
              </a:r>
            </a:p>
            <a:p>
              <a:pPr>
                <a:tabLst>
                  <a:tab pos="57150" algn="l"/>
                </a:tabLst>
              </a:pPr>
              <a:r>
                <a:rPr lang="en-US" sz="900">
                  <a:solidFill>
                    <a:srgbClr val="333399"/>
                  </a:solidFill>
                </a:rPr>
                <a:t>From: Smith@university.edu </a:t>
              </a:r>
              <a:br>
                <a:rPr lang="en-US" sz="900">
                  <a:solidFill>
                    <a:srgbClr val="333399"/>
                  </a:solidFill>
                </a:rPr>
              </a:br>
              <a:r>
                <a:rPr lang="en-US" sz="900">
                  <a:solidFill>
                    <a:srgbClr val="333399"/>
                  </a:solidFill>
                </a:rPr>
                <a:t>Subject: Your Submission</a:t>
              </a:r>
            </a:p>
          </p:txBody>
        </p:sp>
      </p:grpSp>
      <p:grpSp>
        <p:nvGrpSpPr>
          <p:cNvPr id="313352" name="Group 8"/>
          <p:cNvGrpSpPr>
            <a:grpSpLocks/>
          </p:cNvGrpSpPr>
          <p:nvPr/>
        </p:nvGrpSpPr>
        <p:grpSpPr bwMode="auto">
          <a:xfrm>
            <a:off x="58738" y="3733800"/>
            <a:ext cx="9001125" cy="2743200"/>
            <a:chOff x="37" y="2352"/>
            <a:chExt cx="5670" cy="1728"/>
          </a:xfrm>
        </p:grpSpPr>
        <p:pic>
          <p:nvPicPr>
            <p:cNvPr id="86022" name="Picture 9"/>
            <p:cNvPicPr>
              <a:picLocks noChangeAspect="1" noChangeArrowheads="1"/>
            </p:cNvPicPr>
            <p:nvPr/>
          </p:nvPicPr>
          <p:blipFill>
            <a:blip r:embed="rId3"/>
            <a:srcRect l="14252" t="44881" r="14720" b="26410"/>
            <a:stretch>
              <a:fillRect/>
            </a:stretch>
          </p:blipFill>
          <p:spPr bwMode="auto">
            <a:xfrm>
              <a:off x="48" y="2546"/>
              <a:ext cx="5659" cy="1534"/>
            </a:xfrm>
            <a:prstGeom prst="rect">
              <a:avLst/>
            </a:prstGeom>
            <a:noFill/>
            <a:ln w="25400">
              <a:solidFill>
                <a:schemeClr val="tx1"/>
              </a:solidFill>
              <a:miter lim="800000"/>
              <a:headEnd/>
              <a:tailEnd/>
            </a:ln>
          </p:spPr>
        </p:pic>
        <p:sp>
          <p:nvSpPr>
            <p:cNvPr id="86023" name="Line 10"/>
            <p:cNvSpPr>
              <a:spLocks noChangeShapeType="1"/>
            </p:cNvSpPr>
            <p:nvPr/>
          </p:nvSpPr>
          <p:spPr bwMode="auto">
            <a:xfrm flipV="1">
              <a:off x="37" y="2352"/>
              <a:ext cx="875" cy="183"/>
            </a:xfrm>
            <a:prstGeom prst="line">
              <a:avLst/>
            </a:prstGeom>
            <a:noFill/>
            <a:ln w="28575">
              <a:solidFill>
                <a:srgbClr val="333399"/>
              </a:solidFill>
              <a:round/>
              <a:headEnd/>
              <a:tailEnd/>
            </a:ln>
          </p:spPr>
          <p:txBody>
            <a:bodyPr>
              <a:spAutoFit/>
            </a:bodyPr>
            <a:lstStyle/>
            <a:p>
              <a:endParaRPr lang="ru-RU"/>
            </a:p>
          </p:txBody>
        </p:sp>
        <p:sp>
          <p:nvSpPr>
            <p:cNvPr id="86024" name="Line 11"/>
            <p:cNvSpPr>
              <a:spLocks noChangeShapeType="1"/>
            </p:cNvSpPr>
            <p:nvPr/>
          </p:nvSpPr>
          <p:spPr bwMode="auto">
            <a:xfrm>
              <a:off x="912" y="2352"/>
              <a:ext cx="4080" cy="0"/>
            </a:xfrm>
            <a:prstGeom prst="line">
              <a:avLst/>
            </a:prstGeom>
            <a:noFill/>
            <a:ln w="28575">
              <a:solidFill>
                <a:srgbClr val="333399"/>
              </a:solidFill>
              <a:round/>
              <a:headEnd/>
              <a:tailEnd/>
            </a:ln>
          </p:spPr>
          <p:txBody>
            <a:bodyPr>
              <a:spAutoFit/>
            </a:bodyPr>
            <a:lstStyle/>
            <a:p>
              <a:endParaRPr lang="ru-RU"/>
            </a:p>
          </p:txBody>
        </p:sp>
        <p:sp>
          <p:nvSpPr>
            <p:cNvPr id="86025" name="Line 12"/>
            <p:cNvSpPr>
              <a:spLocks noChangeShapeType="1"/>
            </p:cNvSpPr>
            <p:nvPr/>
          </p:nvSpPr>
          <p:spPr bwMode="auto">
            <a:xfrm>
              <a:off x="4992" y="2352"/>
              <a:ext cx="699" cy="174"/>
            </a:xfrm>
            <a:prstGeom prst="line">
              <a:avLst/>
            </a:prstGeom>
            <a:noFill/>
            <a:ln w="28575">
              <a:solidFill>
                <a:srgbClr val="333399"/>
              </a:solidFill>
              <a:round/>
              <a:headEnd/>
              <a:tailEnd/>
            </a:ln>
          </p:spPr>
          <p:txBody>
            <a:bodyPr>
              <a:spAutoFit/>
            </a:bodyPr>
            <a:lstStyle/>
            <a:p>
              <a:endParaRPr lang="ru-RU"/>
            </a:p>
          </p:txBody>
        </p:sp>
        <p:sp>
          <p:nvSpPr>
            <p:cNvPr id="86026" name="Line 13"/>
            <p:cNvSpPr>
              <a:spLocks noChangeShapeType="1"/>
            </p:cNvSpPr>
            <p:nvPr/>
          </p:nvSpPr>
          <p:spPr bwMode="auto">
            <a:xfrm>
              <a:off x="891" y="2352"/>
              <a:ext cx="0" cy="192"/>
            </a:xfrm>
            <a:prstGeom prst="line">
              <a:avLst/>
            </a:prstGeom>
            <a:noFill/>
            <a:ln w="28575">
              <a:solidFill>
                <a:srgbClr val="333399"/>
              </a:solidFill>
              <a:round/>
              <a:headEnd/>
              <a:tailEnd/>
            </a:ln>
          </p:spPr>
          <p:txBody>
            <a:bodyPr>
              <a:spAutoFit/>
            </a:bodyPr>
            <a:lstStyle/>
            <a:p>
              <a:endParaRPr lang="ru-RU"/>
            </a:p>
          </p:txBody>
        </p:sp>
        <p:sp>
          <p:nvSpPr>
            <p:cNvPr id="86027" name="Line 14"/>
            <p:cNvSpPr>
              <a:spLocks noChangeShapeType="1"/>
            </p:cNvSpPr>
            <p:nvPr/>
          </p:nvSpPr>
          <p:spPr bwMode="auto">
            <a:xfrm>
              <a:off x="4992" y="2352"/>
              <a:ext cx="0" cy="192"/>
            </a:xfrm>
            <a:prstGeom prst="line">
              <a:avLst/>
            </a:prstGeom>
            <a:noFill/>
            <a:ln w="28575">
              <a:solidFill>
                <a:srgbClr val="333399"/>
              </a:solidFill>
              <a:round/>
              <a:headEnd/>
              <a:tailEnd/>
            </a:ln>
          </p:spPr>
          <p:txBody>
            <a:bodyPr>
              <a:spAutoFit/>
            </a:bodyPr>
            <a:lstStyle/>
            <a:p>
              <a:endParaRPr lang="ru-RU"/>
            </a:p>
          </p:txBody>
        </p:sp>
      </p:grpSp>
      <p:sp>
        <p:nvSpPr>
          <p:cNvPr id="313359" name="Rectangle 15"/>
          <p:cNvSpPr>
            <a:spLocks noGrp="1" noChangeArrowheads="1"/>
          </p:cNvSpPr>
          <p:nvPr>
            <p:ph type="title"/>
          </p:nvPr>
        </p:nvSpPr>
        <p:spPr/>
        <p:txBody>
          <a:bodyPr/>
          <a:lstStyle/>
          <a:p>
            <a:pPr eaLnBrk="1" hangingPunct="1">
              <a:defRPr/>
            </a:pPr>
            <a:r>
              <a:rPr lang="en-US"/>
              <a:t>Editor’s Letter to Authors</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3347"/>
                                        </p:tgtEl>
                                        <p:attrNameLst>
                                          <p:attrName>style.visibility</p:attrName>
                                        </p:attrNameLst>
                                      </p:cBhvr>
                                      <p:to>
                                        <p:strVal val="visible"/>
                                      </p:to>
                                    </p:set>
                                    <p:anim calcmode="lin" valueType="num">
                                      <p:cBhvr>
                                        <p:cTn id="7" dur="500" fill="hold"/>
                                        <p:tgtEl>
                                          <p:spTgt spid="313347"/>
                                        </p:tgtEl>
                                        <p:attrNameLst>
                                          <p:attrName>ppt_w</p:attrName>
                                        </p:attrNameLst>
                                      </p:cBhvr>
                                      <p:tavLst>
                                        <p:tav tm="0">
                                          <p:val>
                                            <p:fltVal val="0"/>
                                          </p:val>
                                        </p:tav>
                                        <p:tav tm="100000">
                                          <p:val>
                                            <p:strVal val="#ppt_w"/>
                                          </p:val>
                                        </p:tav>
                                      </p:tavLst>
                                    </p:anim>
                                    <p:anim calcmode="lin" valueType="num">
                                      <p:cBhvr>
                                        <p:cTn id="8" dur="500" fill="hold"/>
                                        <p:tgtEl>
                                          <p:spTgt spid="313347"/>
                                        </p:tgtEl>
                                        <p:attrNameLst>
                                          <p:attrName>ppt_h</p:attrName>
                                        </p:attrNameLst>
                                      </p:cBhvr>
                                      <p:tavLst>
                                        <p:tav tm="0">
                                          <p:val>
                                            <p:fltVal val="0"/>
                                          </p:val>
                                        </p:tav>
                                        <p:tav tm="100000">
                                          <p:val>
                                            <p:strVal val="#ppt_h"/>
                                          </p:val>
                                        </p:tav>
                                      </p:tavLst>
                                    </p:anim>
                                    <p:animEffect transition="in" filter="fade">
                                      <p:cBhvr>
                                        <p:cTn id="9" dur="500"/>
                                        <p:tgtEl>
                                          <p:spTgt spid="31334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13346"/>
                                        </p:tgtEl>
                                        <p:attrNameLst>
                                          <p:attrName>style.visibility</p:attrName>
                                        </p:attrNameLst>
                                      </p:cBhvr>
                                      <p:to>
                                        <p:strVal val="visible"/>
                                      </p:to>
                                    </p:set>
                                  </p:childTnLst>
                                </p:cTn>
                              </p:par>
                            </p:childTnLst>
                          </p:cTn>
                        </p:par>
                        <p:par>
                          <p:cTn id="12" fill="hold">
                            <p:stCondLst>
                              <p:cond delay="500"/>
                            </p:stCondLst>
                            <p:childTnLst>
                              <p:par>
                                <p:cTn id="13" presetID="23" presetClass="entr" presetSubtype="16" fill="hold" nodeType="afterEffect">
                                  <p:stCondLst>
                                    <p:cond delay="2000"/>
                                  </p:stCondLst>
                                  <p:childTnLst>
                                    <p:set>
                                      <p:cBhvr>
                                        <p:cTn id="14" dur="1" fill="hold">
                                          <p:stCondLst>
                                            <p:cond delay="0"/>
                                          </p:stCondLst>
                                        </p:cTn>
                                        <p:tgtEl>
                                          <p:spTgt spid="313352"/>
                                        </p:tgtEl>
                                        <p:attrNameLst>
                                          <p:attrName>style.visibility</p:attrName>
                                        </p:attrNameLst>
                                      </p:cBhvr>
                                      <p:to>
                                        <p:strVal val="visible"/>
                                      </p:to>
                                    </p:set>
                                    <p:anim calcmode="lin" valueType="num">
                                      <p:cBhvr>
                                        <p:cTn id="15" dur="500" fill="hold"/>
                                        <p:tgtEl>
                                          <p:spTgt spid="313352"/>
                                        </p:tgtEl>
                                        <p:attrNameLst>
                                          <p:attrName>ppt_w</p:attrName>
                                        </p:attrNameLst>
                                      </p:cBhvr>
                                      <p:tavLst>
                                        <p:tav tm="0">
                                          <p:val>
                                            <p:fltVal val="0"/>
                                          </p:val>
                                        </p:tav>
                                        <p:tav tm="100000">
                                          <p:val>
                                            <p:strVal val="#ppt_w"/>
                                          </p:val>
                                        </p:tav>
                                      </p:tavLst>
                                    </p:anim>
                                    <p:anim calcmode="lin" valueType="num">
                                      <p:cBhvr>
                                        <p:cTn id="16" dur="500" fill="hold"/>
                                        <p:tgtEl>
                                          <p:spTgt spid="3133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ctrTitle"/>
          </p:nvPr>
        </p:nvSpPr>
        <p:spPr/>
        <p:txBody>
          <a:bodyPr/>
          <a:lstStyle/>
          <a:p>
            <a:pPr eaLnBrk="1" hangingPunct="1">
              <a:defRPr/>
            </a:pPr>
            <a:r>
              <a:rPr lang="en-GB"/>
              <a:t>What is the history of peer review and what role does it serve?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2388"/>
                                        </p:tgtEl>
                                        <p:attrNameLst>
                                          <p:attrName>style.visibility</p:attrName>
                                        </p:attrNameLst>
                                      </p:cBhvr>
                                      <p:to>
                                        <p:strVal val="visible"/>
                                      </p:to>
                                    </p:set>
                                    <p:anim calcmode="lin" valueType="num">
                                      <p:cBhvr>
                                        <p:cTn id="7" dur="500" fill="hold"/>
                                        <p:tgtEl>
                                          <p:spTgt spid="272388"/>
                                        </p:tgtEl>
                                        <p:attrNameLst>
                                          <p:attrName>ppt_w</p:attrName>
                                        </p:attrNameLst>
                                      </p:cBhvr>
                                      <p:tavLst>
                                        <p:tav tm="0">
                                          <p:val>
                                            <p:fltVal val="0"/>
                                          </p:val>
                                        </p:tav>
                                        <p:tav tm="100000">
                                          <p:val>
                                            <p:strVal val="#ppt_w"/>
                                          </p:val>
                                        </p:tav>
                                      </p:tavLst>
                                    </p:anim>
                                    <p:anim calcmode="lin" valueType="num">
                                      <p:cBhvr>
                                        <p:cTn id="8" dur="500" fill="hold"/>
                                        <p:tgtEl>
                                          <p:spTgt spid="272388"/>
                                        </p:tgtEl>
                                        <p:attrNameLst>
                                          <p:attrName>ppt_h</p:attrName>
                                        </p:attrNameLst>
                                      </p:cBhvr>
                                      <p:tavLst>
                                        <p:tav tm="0">
                                          <p:val>
                                            <p:fltVal val="0"/>
                                          </p:val>
                                        </p:tav>
                                        <p:tav tm="100000">
                                          <p:val>
                                            <p:strVal val="#ppt_h"/>
                                          </p:val>
                                        </p:tav>
                                      </p:tavLst>
                                    </p:anim>
                                    <p:animEffect transition="in" filter="fade">
                                      <p:cBhvr>
                                        <p:cTn id="9" dur="500"/>
                                        <p:tgtEl>
                                          <p:spTgt spid="27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a:spLocks noGrp="1"/>
          </p:cNvSpPr>
          <p:nvPr>
            <p:ph type="sldNum" sz="quarter" idx="10"/>
          </p:nvPr>
        </p:nvSpPr>
        <p:spPr>
          <a:noFill/>
        </p:spPr>
        <p:txBody>
          <a:bodyPr/>
          <a:lstStyle/>
          <a:p>
            <a:fld id="{3071BA37-A282-434D-9008-3493BC641F20}" type="slidenum">
              <a:rPr lang="en-US" smtClean="0">
                <a:cs typeface="Arial" charset="0"/>
              </a:rPr>
              <a:pPr/>
              <a:t>40</a:t>
            </a:fld>
            <a:endParaRPr lang="en-US" smtClean="0">
              <a:cs typeface="Arial" charset="0"/>
            </a:endParaRPr>
          </a:p>
        </p:txBody>
      </p:sp>
      <p:sp>
        <p:nvSpPr>
          <p:cNvPr id="315394" name="Rectangle 2"/>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anchor="ctr">
            <a:spAutoFit/>
          </a:bodyPr>
          <a:lstStyle/>
          <a:p>
            <a:endParaRPr lang="ru-RU"/>
          </a:p>
        </p:txBody>
      </p:sp>
      <p:grpSp>
        <p:nvGrpSpPr>
          <p:cNvPr id="315395" name="Group 3"/>
          <p:cNvGrpSpPr>
            <a:grpSpLocks/>
          </p:cNvGrpSpPr>
          <p:nvPr/>
        </p:nvGrpSpPr>
        <p:grpSpPr bwMode="auto">
          <a:xfrm>
            <a:off x="811213" y="723900"/>
            <a:ext cx="7523162" cy="6134100"/>
            <a:chOff x="511" y="456"/>
            <a:chExt cx="4739" cy="3864"/>
          </a:xfrm>
        </p:grpSpPr>
        <p:pic>
          <p:nvPicPr>
            <p:cNvPr id="88069" name="Picture 4"/>
            <p:cNvPicPr>
              <a:picLocks noChangeAspect="1" noChangeArrowheads="1"/>
            </p:cNvPicPr>
            <p:nvPr/>
          </p:nvPicPr>
          <p:blipFill>
            <a:blip r:embed="rId3"/>
            <a:srcRect/>
            <a:stretch>
              <a:fillRect/>
            </a:stretch>
          </p:blipFill>
          <p:spPr bwMode="auto">
            <a:xfrm>
              <a:off x="511" y="456"/>
              <a:ext cx="4739" cy="3864"/>
            </a:xfrm>
            <a:prstGeom prst="rect">
              <a:avLst/>
            </a:prstGeom>
            <a:noFill/>
            <a:ln w="28575">
              <a:solidFill>
                <a:srgbClr val="333333"/>
              </a:solidFill>
              <a:miter lim="800000"/>
              <a:headEnd/>
              <a:tailEnd/>
            </a:ln>
          </p:spPr>
        </p:pic>
        <p:sp>
          <p:nvSpPr>
            <p:cNvPr id="88070" name="Text Box 5"/>
            <p:cNvSpPr txBox="1">
              <a:spLocks noChangeArrowheads="1"/>
            </p:cNvSpPr>
            <p:nvPr/>
          </p:nvSpPr>
          <p:spPr bwMode="auto">
            <a:xfrm>
              <a:off x="1152" y="1200"/>
              <a:ext cx="1968" cy="173"/>
            </a:xfrm>
            <a:prstGeom prst="rect">
              <a:avLst/>
            </a:prstGeom>
            <a:solidFill>
              <a:schemeClr val="bg1"/>
            </a:solidFill>
            <a:ln w="28575">
              <a:noFill/>
              <a:miter lim="800000"/>
              <a:headEnd/>
              <a:tailEnd/>
            </a:ln>
          </p:spPr>
          <p:txBody>
            <a:bodyPr>
              <a:spAutoFit/>
            </a:bodyPr>
            <a:lstStyle/>
            <a:p>
              <a:pPr>
                <a:spcBef>
                  <a:spcPct val="50000"/>
                </a:spcBef>
              </a:pPr>
              <a:r>
                <a:rPr lang="en-US" sz="1200">
                  <a:latin typeface="Times New Roman" pitchFamily="18" charset="0"/>
                </a:rPr>
                <a:t>Dear Dr. Smith and Reviewers,</a:t>
              </a:r>
            </a:p>
          </p:txBody>
        </p:sp>
      </p:grpSp>
      <p:sp>
        <p:nvSpPr>
          <p:cNvPr id="315398" name="Rectangle 6"/>
          <p:cNvSpPr>
            <a:spLocks noGrp="1" noChangeArrowheads="1"/>
          </p:cNvSpPr>
          <p:nvPr>
            <p:ph type="title"/>
          </p:nvPr>
        </p:nvSpPr>
        <p:spPr>
          <a:xfrm>
            <a:off x="457200" y="-30163"/>
            <a:ext cx="8229600" cy="1020763"/>
          </a:xfrm>
        </p:spPr>
        <p:txBody>
          <a:bodyPr/>
          <a:lstStyle/>
          <a:p>
            <a:pPr eaLnBrk="1" hangingPunct="1">
              <a:defRPr/>
            </a:pPr>
            <a:r>
              <a:rPr lang="en-US" sz="2800"/>
              <a:t>Author’s Revisions to Detailed Comments</a:t>
            </a:r>
            <a:endParaRPr lang="en-GB"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5395"/>
                                        </p:tgtEl>
                                        <p:attrNameLst>
                                          <p:attrName>style.visibility</p:attrName>
                                        </p:attrNameLst>
                                      </p:cBhvr>
                                      <p:to>
                                        <p:strVal val="visible"/>
                                      </p:to>
                                    </p:set>
                                    <p:anim calcmode="lin" valueType="num">
                                      <p:cBhvr>
                                        <p:cTn id="7" dur="500" fill="hold"/>
                                        <p:tgtEl>
                                          <p:spTgt spid="315395"/>
                                        </p:tgtEl>
                                        <p:attrNameLst>
                                          <p:attrName>ppt_w</p:attrName>
                                        </p:attrNameLst>
                                      </p:cBhvr>
                                      <p:tavLst>
                                        <p:tav tm="0">
                                          <p:val>
                                            <p:fltVal val="0"/>
                                          </p:val>
                                        </p:tav>
                                        <p:tav tm="100000">
                                          <p:val>
                                            <p:strVal val="#ppt_w"/>
                                          </p:val>
                                        </p:tav>
                                      </p:tavLst>
                                    </p:anim>
                                    <p:anim calcmode="lin" valueType="num">
                                      <p:cBhvr>
                                        <p:cTn id="8" dur="500" fill="hold"/>
                                        <p:tgtEl>
                                          <p:spTgt spid="315395"/>
                                        </p:tgtEl>
                                        <p:attrNameLst>
                                          <p:attrName>ppt_h</p:attrName>
                                        </p:attrNameLst>
                                      </p:cBhvr>
                                      <p:tavLst>
                                        <p:tav tm="0">
                                          <p:val>
                                            <p:fltVal val="0"/>
                                          </p:val>
                                        </p:tav>
                                        <p:tav tm="100000">
                                          <p:val>
                                            <p:strVal val="#ppt_h"/>
                                          </p:val>
                                        </p:tav>
                                      </p:tavLst>
                                    </p:anim>
                                    <p:animEffect transition="in" filter="fade">
                                      <p:cBhvr>
                                        <p:cTn id="9" dur="500"/>
                                        <p:tgtEl>
                                          <p:spTgt spid="31539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15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p:cNvSpPr>
            <a:spLocks noGrp="1"/>
          </p:cNvSpPr>
          <p:nvPr>
            <p:ph type="sldNum" sz="quarter" idx="10"/>
          </p:nvPr>
        </p:nvSpPr>
        <p:spPr>
          <a:noFill/>
        </p:spPr>
        <p:txBody>
          <a:bodyPr/>
          <a:lstStyle/>
          <a:p>
            <a:fld id="{FD493861-94BD-46AA-8295-28FD3DE8F2C2}" type="slidenum">
              <a:rPr lang="en-US" smtClean="0">
                <a:cs typeface="Arial" charset="0"/>
              </a:rPr>
              <a:pPr/>
              <a:t>41</a:t>
            </a:fld>
            <a:endParaRPr lang="en-US" smtClean="0">
              <a:cs typeface="Arial" charset="0"/>
            </a:endParaRPr>
          </a:p>
        </p:txBody>
      </p:sp>
      <p:sp>
        <p:nvSpPr>
          <p:cNvPr id="317442" name="Rectangle 2"/>
          <p:cNvSpPr>
            <a:spLocks noChangeArrowheads="1"/>
          </p:cNvSpPr>
          <p:nvPr/>
        </p:nvSpPr>
        <p:spPr bwMode="auto">
          <a:xfrm>
            <a:off x="0" y="0"/>
            <a:ext cx="9144000" cy="6858000"/>
          </a:xfrm>
          <a:prstGeom prst="rect">
            <a:avLst/>
          </a:prstGeom>
          <a:solidFill>
            <a:schemeClr val="bg2">
              <a:alpha val="49019"/>
            </a:schemeClr>
          </a:solidFill>
          <a:ln w="28575">
            <a:noFill/>
            <a:miter lim="800000"/>
            <a:headEnd/>
            <a:tailEnd/>
          </a:ln>
        </p:spPr>
        <p:txBody>
          <a:bodyPr anchor="ctr">
            <a:spAutoFit/>
          </a:bodyPr>
          <a:lstStyle/>
          <a:p>
            <a:endParaRPr lang="ru-RU"/>
          </a:p>
        </p:txBody>
      </p:sp>
      <p:grpSp>
        <p:nvGrpSpPr>
          <p:cNvPr id="317443" name="Group 3"/>
          <p:cNvGrpSpPr>
            <a:grpSpLocks/>
          </p:cNvGrpSpPr>
          <p:nvPr/>
        </p:nvGrpSpPr>
        <p:grpSpPr bwMode="auto">
          <a:xfrm>
            <a:off x="914400" y="731838"/>
            <a:ext cx="7307263" cy="6126162"/>
            <a:chOff x="576" y="461"/>
            <a:chExt cx="4603" cy="3859"/>
          </a:xfrm>
        </p:grpSpPr>
        <p:pic>
          <p:nvPicPr>
            <p:cNvPr id="90117" name="Picture 4"/>
            <p:cNvPicPr>
              <a:picLocks noChangeAspect="1" noChangeArrowheads="1"/>
            </p:cNvPicPr>
            <p:nvPr/>
          </p:nvPicPr>
          <p:blipFill>
            <a:blip r:embed="rId3"/>
            <a:srcRect/>
            <a:stretch>
              <a:fillRect/>
            </a:stretch>
          </p:blipFill>
          <p:spPr bwMode="auto">
            <a:xfrm>
              <a:off x="576" y="461"/>
              <a:ext cx="4603" cy="3859"/>
            </a:xfrm>
            <a:prstGeom prst="rect">
              <a:avLst/>
            </a:prstGeom>
            <a:noFill/>
            <a:ln w="28575">
              <a:solidFill>
                <a:srgbClr val="333333"/>
              </a:solidFill>
              <a:miter lim="800000"/>
              <a:headEnd/>
              <a:tailEnd/>
            </a:ln>
          </p:spPr>
        </p:pic>
        <p:sp>
          <p:nvSpPr>
            <p:cNvPr id="90118" name="Text Box 5"/>
            <p:cNvSpPr txBox="1">
              <a:spLocks noChangeArrowheads="1"/>
            </p:cNvSpPr>
            <p:nvPr/>
          </p:nvSpPr>
          <p:spPr bwMode="auto">
            <a:xfrm>
              <a:off x="1584" y="1843"/>
              <a:ext cx="2640" cy="557"/>
            </a:xfrm>
            <a:prstGeom prst="rect">
              <a:avLst/>
            </a:prstGeom>
            <a:solidFill>
              <a:schemeClr val="bg1"/>
            </a:solidFill>
            <a:ln w="28575">
              <a:noFill/>
              <a:miter lim="800000"/>
              <a:headEnd/>
              <a:tailEnd/>
            </a:ln>
          </p:spPr>
          <p:txBody>
            <a:bodyPr>
              <a:spAutoFit/>
            </a:bodyPr>
            <a:lstStyle/>
            <a:p>
              <a:pPr marL="342900" indent="-342900" algn="ctr">
                <a:spcBef>
                  <a:spcPct val="50000"/>
                </a:spcBef>
              </a:pPr>
              <a:r>
                <a:rPr lang="en-US" sz="1200">
                  <a:solidFill>
                    <a:srgbClr val="292929"/>
                  </a:solidFill>
                  <a:latin typeface="Times New Roman" pitchFamily="18" charset="0"/>
                </a:rPr>
                <a:t>A. Jones, Y. Lee, R. Lopez</a:t>
              </a:r>
            </a:p>
            <a:p>
              <a:pPr marL="342900" indent="-342900" algn="ctr">
                <a:spcBef>
                  <a:spcPct val="50000"/>
                </a:spcBef>
              </a:pPr>
              <a:r>
                <a:rPr lang="en-US" sz="1000" i="1">
                  <a:solidFill>
                    <a:srgbClr val="292929"/>
                  </a:solidFill>
                  <a:latin typeface="Times New Roman" pitchFamily="18" charset="0"/>
                </a:rPr>
                <a:t>Southern University, Main Road, UK</a:t>
              </a:r>
            </a:p>
            <a:p>
              <a:pPr marL="342900" indent="-342900" algn="ctr">
                <a:spcBef>
                  <a:spcPct val="50000"/>
                </a:spcBef>
              </a:pPr>
              <a:r>
                <a:rPr lang="en-US" sz="1000">
                  <a:solidFill>
                    <a:srgbClr val="292929"/>
                  </a:solidFill>
                  <a:latin typeface="Times New Roman" pitchFamily="18" charset="0"/>
                </a:rPr>
                <a:t>Received 18 September 2006; accepted 14 March 2007</a:t>
              </a:r>
            </a:p>
            <a:p>
              <a:pPr marL="342900" indent="-342900" algn="ctr"/>
              <a:r>
                <a:rPr lang="en-US" sz="1000">
                  <a:solidFill>
                    <a:srgbClr val="292929"/>
                  </a:solidFill>
                  <a:latin typeface="Times New Roman" pitchFamily="18" charset="0"/>
                </a:rPr>
                <a:t>Available online 20 March 2007</a:t>
              </a:r>
              <a:endParaRPr lang="en-US" sz="1000" i="1">
                <a:solidFill>
                  <a:srgbClr val="292929"/>
                </a:solidFill>
                <a:latin typeface="Times New Roman" pitchFamily="18" charset="0"/>
              </a:endParaRPr>
            </a:p>
          </p:txBody>
        </p:sp>
      </p:grpSp>
      <p:sp>
        <p:nvSpPr>
          <p:cNvPr id="317446" name="Rectangle 6"/>
          <p:cNvSpPr>
            <a:spLocks noGrp="1" noChangeArrowheads="1"/>
          </p:cNvSpPr>
          <p:nvPr>
            <p:ph type="title"/>
          </p:nvPr>
        </p:nvSpPr>
        <p:spPr>
          <a:xfrm>
            <a:off x="457200" y="-152400"/>
            <a:ext cx="8229600" cy="1020763"/>
          </a:xfrm>
        </p:spPr>
        <p:txBody>
          <a:bodyPr/>
          <a:lstStyle/>
          <a:p>
            <a:pPr eaLnBrk="1" hangingPunct="1">
              <a:defRPr/>
            </a:pPr>
            <a:r>
              <a:rPr lang="en-US"/>
              <a:t>Final Article</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17443"/>
                                        </p:tgtEl>
                                        <p:attrNameLst>
                                          <p:attrName>style.visibility</p:attrName>
                                        </p:attrNameLst>
                                      </p:cBhvr>
                                      <p:to>
                                        <p:strVal val="visible"/>
                                      </p:to>
                                    </p:set>
                                    <p:anim calcmode="lin" valueType="num">
                                      <p:cBhvr>
                                        <p:cTn id="7" dur="500" fill="hold"/>
                                        <p:tgtEl>
                                          <p:spTgt spid="317443"/>
                                        </p:tgtEl>
                                        <p:attrNameLst>
                                          <p:attrName>ppt_w</p:attrName>
                                        </p:attrNameLst>
                                      </p:cBhvr>
                                      <p:tavLst>
                                        <p:tav tm="0">
                                          <p:val>
                                            <p:fltVal val="0"/>
                                          </p:val>
                                        </p:tav>
                                        <p:tav tm="100000">
                                          <p:val>
                                            <p:strVal val="#ppt_w"/>
                                          </p:val>
                                        </p:tav>
                                      </p:tavLst>
                                    </p:anim>
                                    <p:anim calcmode="lin" valueType="num">
                                      <p:cBhvr>
                                        <p:cTn id="8" dur="500" fill="hold"/>
                                        <p:tgtEl>
                                          <p:spTgt spid="317443"/>
                                        </p:tgtEl>
                                        <p:attrNameLst>
                                          <p:attrName>ppt_h</p:attrName>
                                        </p:attrNameLst>
                                      </p:cBhvr>
                                      <p:tavLst>
                                        <p:tav tm="0">
                                          <p:val>
                                            <p:fltVal val="0"/>
                                          </p:val>
                                        </p:tav>
                                        <p:tav tm="100000">
                                          <p:val>
                                            <p:strVal val="#ppt_h"/>
                                          </p:val>
                                        </p:tav>
                                      </p:tavLst>
                                    </p:anim>
                                    <p:animEffect transition="in" filter="fade">
                                      <p:cBhvr>
                                        <p:cTn id="9" dur="500"/>
                                        <p:tgtEl>
                                          <p:spTgt spid="31744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17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p:cNvSpPr>
            <a:spLocks noGrp="1"/>
          </p:cNvSpPr>
          <p:nvPr>
            <p:ph type="sldNum" sz="quarter" idx="10"/>
          </p:nvPr>
        </p:nvSpPr>
        <p:spPr>
          <a:noFill/>
        </p:spPr>
        <p:txBody>
          <a:bodyPr/>
          <a:lstStyle/>
          <a:p>
            <a:fld id="{05394E8F-76FA-4416-BCC8-F259470544E0}" type="slidenum">
              <a:rPr lang="en-US" smtClean="0">
                <a:cs typeface="Arial" charset="0"/>
              </a:rPr>
              <a:pPr/>
              <a:t>42</a:t>
            </a:fld>
            <a:endParaRPr lang="en-US" smtClean="0">
              <a:cs typeface="Arial" charset="0"/>
            </a:endParaRPr>
          </a:p>
        </p:txBody>
      </p:sp>
      <p:sp>
        <p:nvSpPr>
          <p:cNvPr id="280578" name="Rectangle 2"/>
          <p:cNvSpPr>
            <a:spLocks noGrp="1" noChangeArrowheads="1"/>
          </p:cNvSpPr>
          <p:nvPr>
            <p:ph type="title"/>
          </p:nvPr>
        </p:nvSpPr>
        <p:spPr/>
        <p:txBody>
          <a:bodyPr/>
          <a:lstStyle/>
          <a:p>
            <a:pPr eaLnBrk="1" hangingPunct="1">
              <a:defRPr/>
            </a:pPr>
            <a:r>
              <a:rPr lang="en-US" dirty="0"/>
              <a:t>Summary</a:t>
            </a:r>
            <a:endParaRPr lang="en-GB" dirty="0"/>
          </a:p>
        </p:txBody>
      </p:sp>
      <p:sp>
        <p:nvSpPr>
          <p:cNvPr id="280579" name="Rectangle 3"/>
          <p:cNvSpPr>
            <a:spLocks noGrp="1" noChangeArrowheads="1"/>
          </p:cNvSpPr>
          <p:nvPr>
            <p:ph type="body" idx="1"/>
          </p:nvPr>
        </p:nvSpPr>
        <p:spPr/>
        <p:txBody>
          <a:bodyPr/>
          <a:lstStyle/>
          <a:p>
            <a:pPr eaLnBrk="1" hangingPunct="1">
              <a:lnSpc>
                <a:spcPct val="90000"/>
              </a:lnSpc>
            </a:pPr>
            <a:r>
              <a:rPr lang="en-GB" sz="2400" smtClean="0">
                <a:solidFill>
                  <a:srgbClr val="333399"/>
                </a:solidFill>
              </a:rPr>
              <a:t>What is the history of peer review and what role does it serve?</a:t>
            </a:r>
          </a:p>
          <a:p>
            <a:pPr lvl="1" eaLnBrk="1" hangingPunct="1">
              <a:lnSpc>
                <a:spcPct val="90000"/>
              </a:lnSpc>
            </a:pPr>
            <a:r>
              <a:rPr lang="en-US" sz="2000" smtClean="0">
                <a:solidFill>
                  <a:srgbClr val="292929"/>
                </a:solidFill>
              </a:rPr>
              <a:t>Peer review is the cornerstone of the scholarly publication process</a:t>
            </a:r>
          </a:p>
          <a:p>
            <a:pPr lvl="1" eaLnBrk="1" hangingPunct="1">
              <a:lnSpc>
                <a:spcPct val="90000"/>
              </a:lnSpc>
            </a:pPr>
            <a:r>
              <a:rPr lang="en-US" sz="2000" smtClean="0">
                <a:solidFill>
                  <a:srgbClr val="292929"/>
                </a:solidFill>
              </a:rPr>
              <a:t>Filters out good research and improves it</a:t>
            </a:r>
            <a:endParaRPr lang="en-GB" sz="2000" smtClean="0">
              <a:solidFill>
                <a:srgbClr val="292929"/>
              </a:solidFill>
            </a:endParaRPr>
          </a:p>
          <a:p>
            <a:pPr eaLnBrk="1" hangingPunct="1">
              <a:lnSpc>
                <a:spcPct val="90000"/>
              </a:lnSpc>
            </a:pPr>
            <a:endParaRPr lang="en-GB" sz="2400" smtClean="0">
              <a:solidFill>
                <a:srgbClr val="292929"/>
              </a:solidFill>
            </a:endParaRPr>
          </a:p>
          <a:p>
            <a:pPr eaLnBrk="1" hangingPunct="1">
              <a:lnSpc>
                <a:spcPct val="90000"/>
              </a:lnSpc>
            </a:pPr>
            <a:r>
              <a:rPr lang="en-US" sz="2400" smtClean="0">
                <a:solidFill>
                  <a:srgbClr val="333399"/>
                </a:solidFill>
              </a:rPr>
              <a:t>Why should I consider being a reviewer?</a:t>
            </a:r>
          </a:p>
          <a:p>
            <a:pPr lvl="1" eaLnBrk="1" hangingPunct="1">
              <a:lnSpc>
                <a:spcPct val="90000"/>
              </a:lnSpc>
            </a:pPr>
            <a:r>
              <a:rPr lang="en-US" sz="2000" smtClean="0">
                <a:solidFill>
                  <a:srgbClr val="292929"/>
                </a:solidFill>
              </a:rPr>
              <a:t>Reviewing can be a career building activity that also keeps one in touch with the latest research in the field</a:t>
            </a:r>
            <a:endParaRPr lang="en-GB" sz="2000" smtClean="0">
              <a:solidFill>
                <a:srgbClr val="292929"/>
              </a:solidFill>
            </a:endParaRPr>
          </a:p>
          <a:p>
            <a:pPr eaLnBrk="1" hangingPunct="1">
              <a:lnSpc>
                <a:spcPct val="90000"/>
              </a:lnSpc>
              <a:buFontTx/>
              <a:buNone/>
            </a:pPr>
            <a:endParaRPr lang="en-GB" sz="2400" smtClean="0">
              <a:solidFill>
                <a:srgbClr val="292929"/>
              </a:solidFill>
            </a:endParaRPr>
          </a:p>
          <a:p>
            <a:pPr eaLnBrk="1" hangingPunct="1">
              <a:lnSpc>
                <a:spcPct val="90000"/>
              </a:lnSpc>
            </a:pPr>
            <a:r>
              <a:rPr lang="en-GB" sz="2400" smtClean="0">
                <a:solidFill>
                  <a:srgbClr val="333399"/>
                </a:solidFill>
              </a:rPr>
              <a:t>How do I carry out a proper and thorough review?</a:t>
            </a:r>
          </a:p>
          <a:p>
            <a:pPr lvl="1" eaLnBrk="1" hangingPunct="1">
              <a:lnSpc>
                <a:spcPct val="90000"/>
              </a:lnSpc>
            </a:pPr>
            <a:r>
              <a:rPr lang="en-US" sz="2000" smtClean="0">
                <a:solidFill>
                  <a:srgbClr val="292929"/>
                </a:solidFill>
              </a:rPr>
              <a:t>Analyze the article for its originality, structure, and ethical sufficiency</a:t>
            </a:r>
          </a:p>
          <a:p>
            <a:pPr lvl="1" eaLnBrk="1" hangingPunct="1">
              <a:lnSpc>
                <a:spcPct val="90000"/>
              </a:lnSpc>
            </a:pPr>
            <a:r>
              <a:rPr lang="en-US" sz="2000" smtClean="0">
                <a:solidFill>
                  <a:srgbClr val="292929"/>
                </a:solidFill>
              </a:rPr>
              <a:t>Provide detailed, constructive comments and communicate clearly with the Editor</a:t>
            </a:r>
            <a:endParaRPr lang="en-GB" sz="2000" smtClean="0">
              <a:solidFill>
                <a:srgbClr val="29292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p:cTn id="7" dur="500" fill="hold"/>
                                        <p:tgtEl>
                                          <p:spTgt spid="280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0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057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0579">
                                            <p:txEl>
                                              <p:pRg st="1" end="1"/>
                                            </p:txEl>
                                          </p:spTgt>
                                        </p:tgtEl>
                                        <p:attrNameLst>
                                          <p:attrName>style.visibility</p:attrName>
                                        </p:attrNameLst>
                                      </p:cBhvr>
                                      <p:to>
                                        <p:strVal val="visible"/>
                                      </p:to>
                                    </p:set>
                                    <p:anim calcmode="lin" valueType="num">
                                      <p:cBhvr>
                                        <p:cTn id="12" dur="500" fill="hold"/>
                                        <p:tgtEl>
                                          <p:spTgt spid="2805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8057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8057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80579">
                                            <p:txEl>
                                              <p:pRg st="2" end="2"/>
                                            </p:txEl>
                                          </p:spTgt>
                                        </p:tgtEl>
                                        <p:attrNameLst>
                                          <p:attrName>style.visibility</p:attrName>
                                        </p:attrNameLst>
                                      </p:cBhvr>
                                      <p:to>
                                        <p:strVal val="visible"/>
                                      </p:to>
                                    </p:set>
                                    <p:anim calcmode="lin" valueType="num">
                                      <p:cBhvr>
                                        <p:cTn id="17" dur="500" fill="hold"/>
                                        <p:tgtEl>
                                          <p:spTgt spid="28057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8057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80579">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80579">
                                            <p:txEl>
                                              <p:pRg st="4" end="4"/>
                                            </p:txEl>
                                          </p:spTgt>
                                        </p:tgtEl>
                                        <p:attrNameLst>
                                          <p:attrName>style.visibility</p:attrName>
                                        </p:attrNameLst>
                                      </p:cBhvr>
                                      <p:to>
                                        <p:strVal val="visible"/>
                                      </p:to>
                                    </p:set>
                                    <p:anim calcmode="lin" valueType="num">
                                      <p:cBhvr>
                                        <p:cTn id="22" dur="500" fill="hold"/>
                                        <p:tgtEl>
                                          <p:spTgt spid="280579">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80579">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80579">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80579">
                                            <p:txEl>
                                              <p:pRg st="5" end="5"/>
                                            </p:txEl>
                                          </p:spTgt>
                                        </p:tgtEl>
                                        <p:attrNameLst>
                                          <p:attrName>style.visibility</p:attrName>
                                        </p:attrNameLst>
                                      </p:cBhvr>
                                      <p:to>
                                        <p:strVal val="visible"/>
                                      </p:to>
                                    </p:set>
                                    <p:anim calcmode="lin" valueType="num">
                                      <p:cBhvr>
                                        <p:cTn id="27" dur="500" fill="hold"/>
                                        <p:tgtEl>
                                          <p:spTgt spid="280579">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80579">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80579">
                                            <p:txEl>
                                              <p:pRg st="5" end="5"/>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80579">
                                            <p:txEl>
                                              <p:pRg st="7" end="7"/>
                                            </p:txEl>
                                          </p:spTgt>
                                        </p:tgtEl>
                                        <p:attrNameLst>
                                          <p:attrName>style.visibility</p:attrName>
                                        </p:attrNameLst>
                                      </p:cBhvr>
                                      <p:to>
                                        <p:strVal val="visible"/>
                                      </p:to>
                                    </p:set>
                                    <p:anim calcmode="lin" valueType="num">
                                      <p:cBhvr>
                                        <p:cTn id="32" dur="500" fill="hold"/>
                                        <p:tgtEl>
                                          <p:spTgt spid="280579">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280579">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280579">
                                            <p:txEl>
                                              <p:pRg st="7" end="7"/>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80579">
                                            <p:txEl>
                                              <p:pRg st="8" end="8"/>
                                            </p:txEl>
                                          </p:spTgt>
                                        </p:tgtEl>
                                        <p:attrNameLst>
                                          <p:attrName>style.visibility</p:attrName>
                                        </p:attrNameLst>
                                      </p:cBhvr>
                                      <p:to>
                                        <p:strVal val="visible"/>
                                      </p:to>
                                    </p:set>
                                    <p:anim calcmode="lin" valueType="num">
                                      <p:cBhvr>
                                        <p:cTn id="37" dur="500" fill="hold"/>
                                        <p:tgtEl>
                                          <p:spTgt spid="280579">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80579">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280579">
                                            <p:txEl>
                                              <p:pRg st="8" end="8"/>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80579">
                                            <p:txEl>
                                              <p:pRg st="9" end="9"/>
                                            </p:txEl>
                                          </p:spTgt>
                                        </p:tgtEl>
                                        <p:attrNameLst>
                                          <p:attrName>style.visibility</p:attrName>
                                        </p:attrNameLst>
                                      </p:cBhvr>
                                      <p:to>
                                        <p:strVal val="visible"/>
                                      </p:to>
                                    </p:set>
                                    <p:anim calcmode="lin" valueType="num">
                                      <p:cBhvr>
                                        <p:cTn id="42" dur="500" fill="hold"/>
                                        <p:tgtEl>
                                          <p:spTgt spid="280579">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280579">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280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p:cNvSpPr>
            <a:spLocks noGrp="1"/>
          </p:cNvSpPr>
          <p:nvPr>
            <p:ph type="sldNum" sz="quarter" idx="10"/>
          </p:nvPr>
        </p:nvSpPr>
        <p:spPr>
          <a:noFill/>
        </p:spPr>
        <p:txBody>
          <a:bodyPr/>
          <a:lstStyle/>
          <a:p>
            <a:fld id="{A3F412FA-05FC-41A1-BEAA-B022DB5F17E9}" type="slidenum">
              <a:rPr lang="en-US" smtClean="0">
                <a:cs typeface="Arial" charset="0"/>
              </a:rPr>
              <a:pPr/>
              <a:t>43</a:t>
            </a:fld>
            <a:endParaRPr lang="en-US" smtClean="0">
              <a:cs typeface="Arial" charset="0"/>
            </a:endParaRPr>
          </a:p>
        </p:txBody>
      </p:sp>
      <p:sp>
        <p:nvSpPr>
          <p:cNvPr id="280579" name="Rectangle 3"/>
          <p:cNvSpPr>
            <a:spLocks noGrp="1" noChangeArrowheads="1"/>
          </p:cNvSpPr>
          <p:nvPr>
            <p:ph type="body" idx="1"/>
          </p:nvPr>
        </p:nvSpPr>
        <p:spPr/>
        <p:txBody>
          <a:bodyPr/>
          <a:lstStyle/>
          <a:p>
            <a:pPr marL="0" indent="0" algn="ctr" eaLnBrk="1" hangingPunct="1">
              <a:lnSpc>
                <a:spcPct val="90000"/>
              </a:lnSpc>
              <a:buFontTx/>
              <a:buNone/>
              <a:defRPr/>
            </a:pPr>
            <a:r>
              <a:rPr lang="pl-PL" sz="4000" i="1" dirty="0" err="1" smtClean="0">
                <a:solidFill>
                  <a:srgbClr val="333399"/>
                </a:solidFill>
                <a:effectLst>
                  <a:outerShdw blurRad="38100" dist="38100" dir="2700000" algn="tl">
                    <a:srgbClr val="000000">
                      <a:alpha val="43137"/>
                    </a:srgbClr>
                  </a:outerShdw>
                </a:effectLst>
              </a:rPr>
              <a:t>Thank</a:t>
            </a:r>
            <a:r>
              <a:rPr lang="pl-PL" sz="4000" i="1" dirty="0" smtClean="0">
                <a:solidFill>
                  <a:srgbClr val="333399"/>
                </a:solidFill>
                <a:effectLst>
                  <a:outerShdw blurRad="38100" dist="38100" dir="2700000" algn="tl">
                    <a:srgbClr val="000000">
                      <a:alpha val="43137"/>
                    </a:srgbClr>
                  </a:outerShdw>
                </a:effectLst>
              </a:rPr>
              <a:t> </a:t>
            </a:r>
            <a:r>
              <a:rPr lang="pl-PL" sz="4000" i="1" dirty="0" err="1" smtClean="0">
                <a:solidFill>
                  <a:srgbClr val="333399"/>
                </a:solidFill>
                <a:effectLst>
                  <a:outerShdw blurRad="38100" dist="38100" dir="2700000" algn="tl">
                    <a:srgbClr val="000000">
                      <a:alpha val="43137"/>
                    </a:srgbClr>
                  </a:outerShdw>
                </a:effectLst>
              </a:rPr>
              <a:t>you</a:t>
            </a:r>
            <a:r>
              <a:rPr lang="pl-PL" sz="4000" i="1" dirty="0" smtClean="0">
                <a:solidFill>
                  <a:srgbClr val="333399"/>
                </a:solidFill>
                <a:effectLst>
                  <a:outerShdw blurRad="38100" dist="38100" dir="2700000" algn="tl">
                    <a:srgbClr val="000000">
                      <a:alpha val="43137"/>
                    </a:srgbClr>
                  </a:outerShdw>
                </a:effectLst>
              </a:rPr>
              <a:t>.</a:t>
            </a:r>
          </a:p>
          <a:p>
            <a:pPr marL="0" indent="0" algn="ctr" eaLnBrk="1" hangingPunct="1">
              <a:lnSpc>
                <a:spcPct val="90000"/>
              </a:lnSpc>
              <a:buFontTx/>
              <a:buNone/>
              <a:defRPr/>
            </a:pPr>
            <a:endParaRPr lang="pl-PL" sz="4000" i="1" dirty="0" smtClean="0">
              <a:solidFill>
                <a:srgbClr val="333399"/>
              </a:solidFill>
              <a:effectLst>
                <a:outerShdw blurRad="38100" dist="38100" dir="2700000" algn="tl">
                  <a:srgbClr val="000000">
                    <a:alpha val="43137"/>
                  </a:srgbClr>
                </a:outerShdw>
              </a:effectLst>
            </a:endParaRPr>
          </a:p>
          <a:p>
            <a:pPr marL="0" indent="0" algn="ctr" eaLnBrk="1" hangingPunct="1">
              <a:lnSpc>
                <a:spcPct val="90000"/>
              </a:lnSpc>
              <a:buFontTx/>
              <a:buNone/>
              <a:defRPr/>
            </a:pPr>
            <a:r>
              <a:rPr lang="pl-PL" sz="4000" i="1" dirty="0" err="1" smtClean="0">
                <a:solidFill>
                  <a:srgbClr val="333399"/>
                </a:solidFill>
                <a:effectLst>
                  <a:outerShdw blurRad="38100" dist="38100" dir="2700000" algn="tl">
                    <a:srgbClr val="000000">
                      <a:alpha val="43137"/>
                    </a:srgbClr>
                  </a:outerShdw>
                </a:effectLst>
              </a:rPr>
              <a:t>Questions</a:t>
            </a:r>
            <a:r>
              <a:rPr lang="pl-PL" sz="4000" i="1" dirty="0" smtClean="0">
                <a:solidFill>
                  <a:srgbClr val="333399"/>
                </a:solidFill>
                <a:effectLst>
                  <a:outerShdw blurRad="38100" dist="38100" dir="2700000" algn="tl">
                    <a:srgbClr val="000000">
                      <a:alpha val="43137"/>
                    </a:srgbClr>
                  </a:outerShdw>
                </a:effectLst>
              </a:rPr>
              <a:t>?</a:t>
            </a:r>
            <a:endParaRPr lang="en-GB" sz="4000" i="1" dirty="0">
              <a:solidFill>
                <a:srgbClr val="29292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 calcmode="lin" valueType="num">
                                      <p:cBhvr>
                                        <p:cTn id="7" dur="500" fill="hold"/>
                                        <p:tgtEl>
                                          <p:spTgt spid="2805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05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0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0579">
                                            <p:txEl>
                                              <p:pRg st="2" end="2"/>
                                            </p:txEl>
                                          </p:spTgt>
                                        </p:tgtEl>
                                        <p:attrNameLst>
                                          <p:attrName>style.visibility</p:attrName>
                                        </p:attrNameLst>
                                      </p:cBhvr>
                                      <p:to>
                                        <p:strVal val="visible"/>
                                      </p:to>
                                    </p:set>
                                    <p:anim calcmode="lin" valueType="num">
                                      <p:cBhvr>
                                        <p:cTn id="14" dur="500" fill="hold"/>
                                        <p:tgtEl>
                                          <p:spTgt spid="28057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8057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80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0"/>
          </p:nvPr>
        </p:nvSpPr>
        <p:spPr>
          <a:noFill/>
        </p:spPr>
        <p:txBody>
          <a:bodyPr/>
          <a:lstStyle/>
          <a:p>
            <a:fld id="{81BB6733-804C-4720-A49B-93852783AC9E}" type="slidenum">
              <a:rPr lang="en-US" smtClean="0">
                <a:cs typeface="Arial" charset="0"/>
              </a:rPr>
              <a:pPr/>
              <a:t>5</a:t>
            </a:fld>
            <a:endParaRPr lang="en-US" smtClean="0">
              <a:cs typeface="Arial" charset="0"/>
            </a:endParaRPr>
          </a:p>
        </p:txBody>
      </p:sp>
      <p:sp>
        <p:nvSpPr>
          <p:cNvPr id="253954" name="Rectangle 2"/>
          <p:cNvSpPr>
            <a:spLocks noGrp="1" noChangeArrowheads="1"/>
          </p:cNvSpPr>
          <p:nvPr>
            <p:ph type="title"/>
          </p:nvPr>
        </p:nvSpPr>
        <p:spPr/>
        <p:txBody>
          <a:bodyPr/>
          <a:lstStyle/>
          <a:p>
            <a:pPr eaLnBrk="1" hangingPunct="1">
              <a:defRPr/>
            </a:pPr>
            <a:r>
              <a:rPr lang="en-GB"/>
              <a:t>Background on Peer Review</a:t>
            </a:r>
          </a:p>
        </p:txBody>
      </p:sp>
      <p:sp>
        <p:nvSpPr>
          <p:cNvPr id="253955" name="Rectangle 3"/>
          <p:cNvSpPr>
            <a:spLocks noGrp="1" noChangeArrowheads="1"/>
          </p:cNvSpPr>
          <p:nvPr>
            <p:ph type="body" idx="1"/>
          </p:nvPr>
        </p:nvSpPr>
        <p:spPr>
          <a:xfrm>
            <a:off x="533400" y="1524000"/>
            <a:ext cx="8077200" cy="4724400"/>
          </a:xfrm>
        </p:spPr>
        <p:txBody>
          <a:bodyPr/>
          <a:lstStyle/>
          <a:p>
            <a:pPr eaLnBrk="1" hangingPunct="1">
              <a:lnSpc>
                <a:spcPct val="90000"/>
              </a:lnSpc>
            </a:pPr>
            <a:r>
              <a:rPr lang="en-GB" sz="2400" smtClean="0">
                <a:solidFill>
                  <a:srgbClr val="333399"/>
                </a:solidFill>
              </a:rPr>
              <a:t>Cornerstone of the whole scholarly publication system</a:t>
            </a:r>
          </a:p>
          <a:p>
            <a:pPr eaLnBrk="1" hangingPunct="1">
              <a:lnSpc>
                <a:spcPct val="90000"/>
              </a:lnSpc>
            </a:pPr>
            <a:r>
              <a:rPr lang="en-US" sz="2400" smtClean="0">
                <a:solidFill>
                  <a:srgbClr val="333399"/>
                </a:solidFill>
              </a:rPr>
              <a:t>Maintains integrity in the advancement of science</a:t>
            </a:r>
            <a:endParaRPr lang="en-GB" sz="2400" smtClean="0">
              <a:solidFill>
                <a:srgbClr val="333399"/>
              </a:solidFill>
            </a:endParaRPr>
          </a:p>
          <a:p>
            <a:pPr eaLnBrk="1" hangingPunct="1">
              <a:lnSpc>
                <a:spcPct val="90000"/>
              </a:lnSpc>
            </a:pPr>
            <a:r>
              <a:rPr lang="en-GB" sz="2400" smtClean="0">
                <a:solidFill>
                  <a:srgbClr val="333399"/>
                </a:solidFill>
              </a:rPr>
              <a:t>Well-established process over 300 years old</a:t>
            </a:r>
          </a:p>
        </p:txBody>
      </p:sp>
      <p:pic>
        <p:nvPicPr>
          <p:cNvPr id="253958" name="Picture 6"/>
          <p:cNvPicPr>
            <a:picLocks noChangeAspect="1" noChangeArrowheads="1"/>
          </p:cNvPicPr>
          <p:nvPr/>
        </p:nvPicPr>
        <p:blipFill>
          <a:blip r:embed="rId3"/>
          <a:srcRect/>
          <a:stretch>
            <a:fillRect/>
          </a:stretch>
        </p:blipFill>
        <p:spPr bwMode="auto">
          <a:xfrm>
            <a:off x="1049338" y="2971800"/>
            <a:ext cx="2479675" cy="3373438"/>
          </a:xfrm>
          <a:prstGeom prst="rect">
            <a:avLst/>
          </a:prstGeom>
          <a:noFill/>
          <a:ln w="28575">
            <a:solidFill>
              <a:srgbClr val="808080"/>
            </a:solidFill>
            <a:miter lim="800000"/>
            <a:headEnd/>
            <a:tailEnd/>
          </a:ln>
        </p:spPr>
      </p:pic>
      <p:pic>
        <p:nvPicPr>
          <p:cNvPr id="253959" name="Picture 7" descr="Cell Stem Cell  cvr 1"/>
          <p:cNvPicPr>
            <a:picLocks noChangeAspect="1" noChangeArrowheads="1"/>
          </p:cNvPicPr>
          <p:nvPr/>
        </p:nvPicPr>
        <p:blipFill>
          <a:blip r:embed="rId4"/>
          <a:srcRect/>
          <a:stretch>
            <a:fillRect/>
          </a:stretch>
        </p:blipFill>
        <p:spPr bwMode="auto">
          <a:xfrm>
            <a:off x="5327650" y="2971800"/>
            <a:ext cx="2566988" cy="3352800"/>
          </a:xfrm>
          <a:prstGeom prst="rect">
            <a:avLst/>
          </a:prstGeom>
          <a:noFill/>
          <a:ln w="28575">
            <a:solidFill>
              <a:schemeClr val="bg2"/>
            </a:solidFill>
            <a:miter lim="800000"/>
            <a:headEnd/>
            <a:tailEnd/>
          </a:ln>
        </p:spPr>
      </p:pic>
      <p:sp>
        <p:nvSpPr>
          <p:cNvPr id="253962" name="AutoShape 10"/>
          <p:cNvSpPr>
            <a:spLocks noChangeArrowheads="1"/>
          </p:cNvSpPr>
          <p:nvPr/>
        </p:nvSpPr>
        <p:spPr bwMode="auto">
          <a:xfrm>
            <a:off x="3873500" y="4343400"/>
            <a:ext cx="1143000" cy="568325"/>
          </a:xfrm>
          <a:prstGeom prst="rightArrow">
            <a:avLst>
              <a:gd name="adj1" fmla="val 50000"/>
              <a:gd name="adj2" fmla="val 50279"/>
            </a:avLst>
          </a:prstGeom>
          <a:solidFill>
            <a:srgbClr val="FF9900"/>
          </a:solidFill>
          <a:ln w="28575">
            <a:solidFill>
              <a:srgbClr val="808080"/>
            </a:solidFill>
            <a:miter lim="800000"/>
            <a:headEnd/>
            <a:tailEnd/>
          </a:ln>
        </p:spPr>
        <p:txBody>
          <a:bodyPr wrap="none" anchor="ctr">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 calcmode="lin" valueType="num">
                                      <p:cBhvr>
                                        <p:cTn id="7" dur="500" fill="hold"/>
                                        <p:tgtEl>
                                          <p:spTgt spid="253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395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53955">
                                            <p:txEl>
                                              <p:pRg st="1" end="1"/>
                                            </p:txEl>
                                          </p:spTgt>
                                        </p:tgtEl>
                                        <p:attrNameLst>
                                          <p:attrName>style.visibility</p:attrName>
                                        </p:attrNameLst>
                                      </p:cBhvr>
                                      <p:to>
                                        <p:strVal val="visible"/>
                                      </p:to>
                                    </p:set>
                                    <p:anim calcmode="lin" valueType="num">
                                      <p:cBhvr>
                                        <p:cTn id="11" dur="500" fill="hold"/>
                                        <p:tgtEl>
                                          <p:spTgt spid="25395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53955">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53955">
                                            <p:txEl>
                                              <p:pRg st="2" end="2"/>
                                            </p:txEl>
                                          </p:spTgt>
                                        </p:tgtEl>
                                        <p:attrNameLst>
                                          <p:attrName>style.visibility</p:attrName>
                                        </p:attrNameLst>
                                      </p:cBhvr>
                                      <p:to>
                                        <p:strVal val="visible"/>
                                      </p:to>
                                    </p:set>
                                    <p:anim calcmode="lin" valueType="num">
                                      <p:cBhvr>
                                        <p:cTn id="15" dur="500" fill="hold"/>
                                        <p:tgtEl>
                                          <p:spTgt spid="25395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53955">
                                            <p:txEl>
                                              <p:pRg st="2" end="2"/>
                                            </p:txEl>
                                          </p:spTgt>
                                        </p:tgtEl>
                                        <p:attrNameLst>
                                          <p:attrName>ppt_h</p:attrName>
                                        </p:attrNameLst>
                                      </p:cBhvr>
                                      <p:tavLst>
                                        <p:tav tm="0">
                                          <p:val>
                                            <p:fltVal val="0"/>
                                          </p:val>
                                        </p:tav>
                                        <p:tav tm="100000">
                                          <p:val>
                                            <p:strVal val="#ppt_h"/>
                                          </p:val>
                                        </p:tav>
                                      </p:tavLst>
                                    </p:anim>
                                  </p:childTnLst>
                                </p:cTn>
                              </p:par>
                              <p:par>
                                <p:cTn id="17" presetID="53" presetClass="entr" presetSubtype="0" fill="hold" nodeType="withEffect">
                                  <p:stCondLst>
                                    <p:cond delay="0"/>
                                  </p:stCondLst>
                                  <p:childTnLst>
                                    <p:set>
                                      <p:cBhvr>
                                        <p:cTn id="18" dur="1" fill="hold">
                                          <p:stCondLst>
                                            <p:cond delay="0"/>
                                          </p:stCondLst>
                                        </p:cTn>
                                        <p:tgtEl>
                                          <p:spTgt spid="253958"/>
                                        </p:tgtEl>
                                        <p:attrNameLst>
                                          <p:attrName>style.visibility</p:attrName>
                                        </p:attrNameLst>
                                      </p:cBhvr>
                                      <p:to>
                                        <p:strVal val="visible"/>
                                      </p:to>
                                    </p:set>
                                    <p:anim calcmode="lin" valueType="num">
                                      <p:cBhvr>
                                        <p:cTn id="19" dur="500" fill="hold"/>
                                        <p:tgtEl>
                                          <p:spTgt spid="253958"/>
                                        </p:tgtEl>
                                        <p:attrNameLst>
                                          <p:attrName>ppt_w</p:attrName>
                                        </p:attrNameLst>
                                      </p:cBhvr>
                                      <p:tavLst>
                                        <p:tav tm="0">
                                          <p:val>
                                            <p:fltVal val="0"/>
                                          </p:val>
                                        </p:tav>
                                        <p:tav tm="100000">
                                          <p:val>
                                            <p:strVal val="#ppt_w"/>
                                          </p:val>
                                        </p:tav>
                                      </p:tavLst>
                                    </p:anim>
                                    <p:anim calcmode="lin" valueType="num">
                                      <p:cBhvr>
                                        <p:cTn id="20" dur="500" fill="hold"/>
                                        <p:tgtEl>
                                          <p:spTgt spid="253958"/>
                                        </p:tgtEl>
                                        <p:attrNameLst>
                                          <p:attrName>ppt_h</p:attrName>
                                        </p:attrNameLst>
                                      </p:cBhvr>
                                      <p:tavLst>
                                        <p:tav tm="0">
                                          <p:val>
                                            <p:fltVal val="0"/>
                                          </p:val>
                                        </p:tav>
                                        <p:tav tm="100000">
                                          <p:val>
                                            <p:strVal val="#ppt_h"/>
                                          </p:val>
                                        </p:tav>
                                      </p:tavLst>
                                    </p:anim>
                                    <p:animEffect transition="in" filter="fade">
                                      <p:cBhvr>
                                        <p:cTn id="21" dur="500"/>
                                        <p:tgtEl>
                                          <p:spTgt spid="25395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53962"/>
                                        </p:tgtEl>
                                        <p:attrNameLst>
                                          <p:attrName>style.visibility</p:attrName>
                                        </p:attrNameLst>
                                      </p:cBhvr>
                                      <p:to>
                                        <p:strVal val="visible"/>
                                      </p:to>
                                    </p:set>
                                    <p:anim calcmode="lin" valueType="num">
                                      <p:cBhvr>
                                        <p:cTn id="24" dur="500" fill="hold"/>
                                        <p:tgtEl>
                                          <p:spTgt spid="253962"/>
                                        </p:tgtEl>
                                        <p:attrNameLst>
                                          <p:attrName>ppt_w</p:attrName>
                                        </p:attrNameLst>
                                      </p:cBhvr>
                                      <p:tavLst>
                                        <p:tav tm="0">
                                          <p:val>
                                            <p:fltVal val="0"/>
                                          </p:val>
                                        </p:tav>
                                        <p:tav tm="100000">
                                          <p:val>
                                            <p:strVal val="#ppt_w"/>
                                          </p:val>
                                        </p:tav>
                                      </p:tavLst>
                                    </p:anim>
                                    <p:anim calcmode="lin" valueType="num">
                                      <p:cBhvr>
                                        <p:cTn id="25" dur="500" fill="hold"/>
                                        <p:tgtEl>
                                          <p:spTgt spid="253962"/>
                                        </p:tgtEl>
                                        <p:attrNameLst>
                                          <p:attrName>ppt_h</p:attrName>
                                        </p:attrNameLst>
                                      </p:cBhvr>
                                      <p:tavLst>
                                        <p:tav tm="0">
                                          <p:val>
                                            <p:fltVal val="0"/>
                                          </p:val>
                                        </p:tav>
                                        <p:tav tm="100000">
                                          <p:val>
                                            <p:strVal val="#ppt_h"/>
                                          </p:val>
                                        </p:tav>
                                      </p:tavLst>
                                    </p:anim>
                                    <p:animEffect transition="in" filter="fade">
                                      <p:cBhvr>
                                        <p:cTn id="26" dur="500"/>
                                        <p:tgtEl>
                                          <p:spTgt spid="253962"/>
                                        </p:tgtEl>
                                      </p:cBhvr>
                                    </p:animEffect>
                                  </p:childTnLst>
                                </p:cTn>
                              </p:par>
                              <p:par>
                                <p:cTn id="27" presetID="53" presetClass="entr" presetSubtype="0" fill="hold" nodeType="withEffect">
                                  <p:stCondLst>
                                    <p:cond delay="0"/>
                                  </p:stCondLst>
                                  <p:childTnLst>
                                    <p:set>
                                      <p:cBhvr>
                                        <p:cTn id="28" dur="1" fill="hold">
                                          <p:stCondLst>
                                            <p:cond delay="0"/>
                                          </p:stCondLst>
                                        </p:cTn>
                                        <p:tgtEl>
                                          <p:spTgt spid="253959"/>
                                        </p:tgtEl>
                                        <p:attrNameLst>
                                          <p:attrName>style.visibility</p:attrName>
                                        </p:attrNameLst>
                                      </p:cBhvr>
                                      <p:to>
                                        <p:strVal val="visible"/>
                                      </p:to>
                                    </p:set>
                                    <p:anim calcmode="lin" valueType="num">
                                      <p:cBhvr>
                                        <p:cTn id="29" dur="500" fill="hold"/>
                                        <p:tgtEl>
                                          <p:spTgt spid="253959"/>
                                        </p:tgtEl>
                                        <p:attrNameLst>
                                          <p:attrName>ppt_w</p:attrName>
                                        </p:attrNameLst>
                                      </p:cBhvr>
                                      <p:tavLst>
                                        <p:tav tm="0">
                                          <p:val>
                                            <p:fltVal val="0"/>
                                          </p:val>
                                        </p:tav>
                                        <p:tav tm="100000">
                                          <p:val>
                                            <p:strVal val="#ppt_w"/>
                                          </p:val>
                                        </p:tav>
                                      </p:tavLst>
                                    </p:anim>
                                    <p:anim calcmode="lin" valueType="num">
                                      <p:cBhvr>
                                        <p:cTn id="30" dur="500" fill="hold"/>
                                        <p:tgtEl>
                                          <p:spTgt spid="253959"/>
                                        </p:tgtEl>
                                        <p:attrNameLst>
                                          <p:attrName>ppt_h</p:attrName>
                                        </p:attrNameLst>
                                      </p:cBhvr>
                                      <p:tavLst>
                                        <p:tav tm="0">
                                          <p:val>
                                            <p:fltVal val="0"/>
                                          </p:val>
                                        </p:tav>
                                        <p:tav tm="100000">
                                          <p:val>
                                            <p:strVal val="#ppt_h"/>
                                          </p:val>
                                        </p:tav>
                                      </p:tavLst>
                                    </p:anim>
                                    <p:animEffect transition="in" filter="fade">
                                      <p:cBhvr>
                                        <p:cTn id="31" dur="500"/>
                                        <p:tgtEl>
                                          <p:spTgt spid="25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uiExpand="1" build="p"/>
      <p:bldP spid="2539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0"/>
          </p:nvPr>
        </p:nvSpPr>
        <p:spPr>
          <a:noFill/>
        </p:spPr>
        <p:txBody>
          <a:bodyPr/>
          <a:lstStyle/>
          <a:p>
            <a:fld id="{42EC918B-49D8-4577-AADC-034A57D7A5C2}" type="slidenum">
              <a:rPr lang="en-US" smtClean="0">
                <a:cs typeface="Arial" charset="0"/>
              </a:rPr>
              <a:pPr/>
              <a:t>6</a:t>
            </a:fld>
            <a:endParaRPr lang="en-US" smtClean="0">
              <a:cs typeface="Arial" charset="0"/>
            </a:endParaRPr>
          </a:p>
        </p:txBody>
      </p:sp>
      <p:sp>
        <p:nvSpPr>
          <p:cNvPr id="256002" name="Rectangle 2"/>
          <p:cNvSpPr>
            <a:spLocks noGrp="1" noChangeArrowheads="1"/>
          </p:cNvSpPr>
          <p:nvPr>
            <p:ph type="title"/>
          </p:nvPr>
        </p:nvSpPr>
        <p:spPr/>
        <p:txBody>
          <a:bodyPr/>
          <a:lstStyle/>
          <a:p>
            <a:pPr eaLnBrk="1" hangingPunct="1">
              <a:defRPr/>
            </a:pPr>
            <a:r>
              <a:rPr lang="en-GB"/>
              <a:t>What is Peer Review?</a:t>
            </a:r>
          </a:p>
        </p:txBody>
      </p:sp>
      <p:grpSp>
        <p:nvGrpSpPr>
          <p:cNvPr id="256018" name="Group 18"/>
          <p:cNvGrpSpPr>
            <a:grpSpLocks/>
          </p:cNvGrpSpPr>
          <p:nvPr/>
        </p:nvGrpSpPr>
        <p:grpSpPr bwMode="auto">
          <a:xfrm>
            <a:off x="4267200" y="1543050"/>
            <a:ext cx="4800600" cy="4095750"/>
            <a:chOff x="2688" y="972"/>
            <a:chExt cx="3024" cy="2580"/>
          </a:xfrm>
        </p:grpSpPr>
        <p:pic>
          <p:nvPicPr>
            <p:cNvPr id="24581" name="Picture 4"/>
            <p:cNvPicPr>
              <a:picLocks noChangeAspect="1" noChangeArrowheads="1"/>
            </p:cNvPicPr>
            <p:nvPr/>
          </p:nvPicPr>
          <p:blipFill>
            <a:blip r:embed="rId3"/>
            <a:srcRect/>
            <a:stretch>
              <a:fillRect/>
            </a:stretch>
          </p:blipFill>
          <p:spPr bwMode="auto">
            <a:xfrm>
              <a:off x="3141" y="1056"/>
              <a:ext cx="2571" cy="2496"/>
            </a:xfrm>
            <a:prstGeom prst="rect">
              <a:avLst/>
            </a:prstGeom>
            <a:noFill/>
            <a:ln w="9525">
              <a:noFill/>
              <a:miter lim="800000"/>
              <a:headEnd/>
              <a:tailEnd/>
            </a:ln>
          </p:spPr>
        </p:pic>
        <p:sp>
          <p:nvSpPr>
            <p:cNvPr id="24582" name="Text Box 5"/>
            <p:cNvSpPr txBox="1">
              <a:spLocks noChangeArrowheads="1"/>
            </p:cNvSpPr>
            <p:nvPr/>
          </p:nvSpPr>
          <p:spPr bwMode="auto">
            <a:xfrm>
              <a:off x="3216" y="1248"/>
              <a:ext cx="1516" cy="192"/>
            </a:xfrm>
            <a:prstGeom prst="rect">
              <a:avLst/>
            </a:prstGeom>
            <a:noFill/>
            <a:ln w="9525">
              <a:noFill/>
              <a:miter lim="800000"/>
              <a:headEnd/>
              <a:tailEnd/>
            </a:ln>
          </p:spPr>
          <p:txBody>
            <a:bodyPr lIns="90000" tIns="46800" rIns="90000" bIns="46800">
              <a:spAutoFit/>
            </a:bodyPr>
            <a:lstStyle/>
            <a:p>
              <a:pPr eaLnBrk="0" hangingPunct="0">
                <a:spcBef>
                  <a:spcPct val="50000"/>
                </a:spcBef>
              </a:pPr>
              <a:r>
                <a:rPr lang="en-GB" sz="1400">
                  <a:solidFill>
                    <a:schemeClr val="bg1"/>
                  </a:solidFill>
                </a:rPr>
                <a:t>Pre-Submission</a:t>
              </a:r>
            </a:p>
          </p:txBody>
        </p:sp>
        <p:sp>
          <p:nvSpPr>
            <p:cNvPr id="24583" name="Text Box 6"/>
            <p:cNvSpPr txBox="1">
              <a:spLocks noChangeArrowheads="1"/>
            </p:cNvSpPr>
            <p:nvPr/>
          </p:nvSpPr>
          <p:spPr bwMode="auto">
            <a:xfrm>
              <a:off x="4433" y="1398"/>
              <a:ext cx="872" cy="192"/>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en-GB" sz="1400">
                  <a:solidFill>
                    <a:schemeClr val="bg1"/>
                  </a:solidFill>
                </a:rPr>
                <a:t>Peer Review</a:t>
              </a:r>
            </a:p>
          </p:txBody>
        </p:sp>
        <p:sp>
          <p:nvSpPr>
            <p:cNvPr id="24584" name="Text Box 7"/>
            <p:cNvSpPr txBox="1">
              <a:spLocks noChangeArrowheads="1"/>
            </p:cNvSpPr>
            <p:nvPr/>
          </p:nvSpPr>
          <p:spPr bwMode="auto">
            <a:xfrm rot="-3389593">
              <a:off x="4856" y="2414"/>
              <a:ext cx="795" cy="192"/>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en-GB" sz="1400">
                  <a:solidFill>
                    <a:schemeClr val="bg1"/>
                  </a:solidFill>
                </a:rPr>
                <a:t>Production</a:t>
              </a:r>
            </a:p>
          </p:txBody>
        </p:sp>
        <p:sp>
          <p:nvSpPr>
            <p:cNvPr id="24585" name="Text Box 8"/>
            <p:cNvSpPr txBox="1">
              <a:spLocks noChangeArrowheads="1"/>
            </p:cNvSpPr>
            <p:nvPr/>
          </p:nvSpPr>
          <p:spPr bwMode="auto">
            <a:xfrm>
              <a:off x="3985" y="3066"/>
              <a:ext cx="920" cy="192"/>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en-GB" sz="1400">
                  <a:solidFill>
                    <a:schemeClr val="bg1"/>
                  </a:solidFill>
                </a:rPr>
                <a:t>Publication</a:t>
              </a:r>
            </a:p>
          </p:txBody>
        </p:sp>
        <p:sp>
          <p:nvSpPr>
            <p:cNvPr id="24586" name="Text Box 9"/>
            <p:cNvSpPr txBox="1">
              <a:spLocks noChangeArrowheads="1"/>
            </p:cNvSpPr>
            <p:nvPr/>
          </p:nvSpPr>
          <p:spPr bwMode="auto">
            <a:xfrm rot="4149800">
              <a:off x="3182" y="2382"/>
              <a:ext cx="785" cy="326"/>
            </a:xfrm>
            <a:prstGeom prst="rect">
              <a:avLst/>
            </a:prstGeom>
            <a:noFill/>
            <a:ln w="9525">
              <a:noFill/>
              <a:miter lim="800000"/>
              <a:headEnd/>
              <a:tailEnd/>
            </a:ln>
          </p:spPr>
          <p:txBody>
            <a:bodyPr lIns="90000" tIns="46800" rIns="90000" bIns="46800">
              <a:spAutoFit/>
            </a:bodyPr>
            <a:lstStyle/>
            <a:p>
              <a:pPr algn="ctr" eaLnBrk="0" hangingPunct="0">
                <a:spcBef>
                  <a:spcPct val="50000"/>
                </a:spcBef>
              </a:pPr>
              <a:r>
                <a:rPr lang="en-GB" sz="1400">
                  <a:solidFill>
                    <a:schemeClr val="bg1"/>
                  </a:solidFill>
                </a:rPr>
                <a:t>Post Publication</a:t>
              </a:r>
            </a:p>
          </p:txBody>
        </p:sp>
        <p:sp>
          <p:nvSpPr>
            <p:cNvPr id="24587" name="Line 11"/>
            <p:cNvSpPr>
              <a:spLocks noChangeShapeType="1"/>
            </p:cNvSpPr>
            <p:nvPr/>
          </p:nvSpPr>
          <p:spPr bwMode="auto">
            <a:xfrm flipH="1">
              <a:off x="4416" y="1680"/>
              <a:ext cx="0" cy="1152"/>
            </a:xfrm>
            <a:prstGeom prst="line">
              <a:avLst/>
            </a:prstGeom>
            <a:noFill/>
            <a:ln w="25400">
              <a:solidFill>
                <a:schemeClr val="bg1"/>
              </a:solidFill>
              <a:round/>
              <a:headEnd/>
              <a:tailEnd/>
            </a:ln>
          </p:spPr>
          <p:txBody>
            <a:bodyPr/>
            <a:lstStyle/>
            <a:p>
              <a:endParaRPr lang="ru-RU"/>
            </a:p>
          </p:txBody>
        </p:sp>
        <p:sp>
          <p:nvSpPr>
            <p:cNvPr id="24588" name="Line 12"/>
            <p:cNvSpPr>
              <a:spLocks noChangeShapeType="1"/>
            </p:cNvSpPr>
            <p:nvPr/>
          </p:nvSpPr>
          <p:spPr bwMode="auto">
            <a:xfrm>
              <a:off x="3840" y="2304"/>
              <a:ext cx="1200" cy="0"/>
            </a:xfrm>
            <a:prstGeom prst="line">
              <a:avLst/>
            </a:prstGeom>
            <a:noFill/>
            <a:ln w="25400">
              <a:solidFill>
                <a:schemeClr val="bg1"/>
              </a:solidFill>
              <a:round/>
              <a:headEnd/>
              <a:tailEnd/>
            </a:ln>
          </p:spPr>
          <p:txBody>
            <a:bodyPr/>
            <a:lstStyle/>
            <a:p>
              <a:endParaRPr lang="ru-RU"/>
            </a:p>
          </p:txBody>
        </p:sp>
        <p:sp>
          <p:nvSpPr>
            <p:cNvPr id="24589" name="AutoShape 13"/>
            <p:cNvSpPr>
              <a:spLocks noChangeArrowheads="1"/>
            </p:cNvSpPr>
            <p:nvPr/>
          </p:nvSpPr>
          <p:spPr bwMode="auto">
            <a:xfrm rot="-5400000">
              <a:off x="1685" y="2107"/>
              <a:ext cx="2400" cy="393"/>
            </a:xfrm>
            <a:prstGeom prst="roundRect">
              <a:avLst>
                <a:gd name="adj" fmla="val 16667"/>
              </a:avLst>
            </a:prstGeom>
            <a:solidFill>
              <a:srgbClr val="FF9900"/>
            </a:solidFill>
            <a:ln w="28575" algn="ctr">
              <a:solidFill>
                <a:srgbClr val="333333"/>
              </a:solidFill>
              <a:round/>
              <a:headEnd/>
              <a:tailEnd/>
            </a:ln>
          </p:spPr>
          <p:txBody>
            <a:bodyPr wrap="none" anchor="ctr"/>
            <a:lstStyle/>
            <a:p>
              <a:pPr algn="ctr" eaLnBrk="0" hangingPunct="0"/>
              <a:r>
                <a:rPr lang="en-GB" sz="1400"/>
                <a:t> </a:t>
              </a:r>
              <a:r>
                <a:rPr lang="en-GB" sz="1600"/>
                <a:t>Authors</a:t>
              </a:r>
            </a:p>
          </p:txBody>
        </p:sp>
        <p:sp>
          <p:nvSpPr>
            <p:cNvPr id="24590" name="AutoShape 14"/>
            <p:cNvSpPr>
              <a:spLocks noChangeArrowheads="1"/>
            </p:cNvSpPr>
            <p:nvPr/>
          </p:nvSpPr>
          <p:spPr bwMode="auto">
            <a:xfrm>
              <a:off x="4512" y="972"/>
              <a:ext cx="953" cy="345"/>
            </a:xfrm>
            <a:prstGeom prst="roundRect">
              <a:avLst>
                <a:gd name="adj" fmla="val 16667"/>
              </a:avLst>
            </a:prstGeom>
            <a:solidFill>
              <a:srgbClr val="FF9900"/>
            </a:solidFill>
            <a:ln w="9525" algn="ctr">
              <a:solidFill>
                <a:schemeClr val="bg1"/>
              </a:solidFill>
              <a:round/>
              <a:headEnd/>
              <a:tailEnd/>
            </a:ln>
          </p:spPr>
          <p:txBody>
            <a:bodyPr wrap="none" anchor="ctr"/>
            <a:lstStyle/>
            <a:p>
              <a:pPr algn="ctr" eaLnBrk="0" hangingPunct="0"/>
              <a:r>
                <a:rPr lang="en-GB" sz="1400"/>
                <a:t>Reviewers</a:t>
              </a:r>
            </a:p>
          </p:txBody>
        </p:sp>
        <p:sp>
          <p:nvSpPr>
            <p:cNvPr id="24591" name="Oval 15"/>
            <p:cNvSpPr>
              <a:spLocks noChangeArrowheads="1"/>
            </p:cNvSpPr>
            <p:nvPr/>
          </p:nvSpPr>
          <p:spPr bwMode="auto">
            <a:xfrm>
              <a:off x="3936" y="1824"/>
              <a:ext cx="960" cy="960"/>
            </a:xfrm>
            <a:prstGeom prst="ellipse">
              <a:avLst/>
            </a:prstGeom>
            <a:solidFill>
              <a:srgbClr val="FF9900"/>
            </a:solidFill>
            <a:ln w="28575">
              <a:solidFill>
                <a:srgbClr val="292929"/>
              </a:solidFill>
              <a:round/>
              <a:headEnd/>
              <a:tailEnd/>
            </a:ln>
          </p:spPr>
          <p:txBody>
            <a:bodyPr wrap="none" anchor="ctr"/>
            <a:lstStyle/>
            <a:p>
              <a:pPr algn="ctr" eaLnBrk="0" hangingPunct="0"/>
              <a:r>
                <a:rPr lang="en-GB" sz="3200">
                  <a:solidFill>
                    <a:srgbClr val="292929"/>
                  </a:solidFill>
                  <a:latin typeface="Arial Narrow" pitchFamily="34" charset="0"/>
                </a:rPr>
                <a:t>Editor</a:t>
              </a:r>
            </a:p>
          </p:txBody>
        </p:sp>
      </p:grpSp>
      <p:sp>
        <p:nvSpPr>
          <p:cNvPr id="256016" name="Rectangle 16"/>
          <p:cNvSpPr>
            <a:spLocks noChangeArrowheads="1"/>
          </p:cNvSpPr>
          <p:nvPr/>
        </p:nvSpPr>
        <p:spPr bwMode="auto">
          <a:xfrm>
            <a:off x="228600" y="1219200"/>
            <a:ext cx="3962400" cy="5389563"/>
          </a:xfrm>
          <a:prstGeom prst="rect">
            <a:avLst/>
          </a:prstGeom>
          <a:noFill/>
          <a:ln w="9525">
            <a:noFill/>
            <a:miter lim="800000"/>
            <a:headEnd/>
            <a:tailEnd/>
          </a:ln>
        </p:spPr>
        <p:txBody>
          <a:bodyPr>
            <a:spAutoFit/>
          </a:bodyPr>
          <a:lstStyle/>
          <a:p>
            <a:pPr eaLnBrk="0" hangingPunct="0">
              <a:buClr>
                <a:srgbClr val="FF9900"/>
              </a:buClr>
            </a:pPr>
            <a:r>
              <a:rPr lang="en-GB" sz="2800">
                <a:solidFill>
                  <a:schemeClr val="accent2"/>
                </a:solidFill>
                <a:latin typeface="Arial Narrow" pitchFamily="34" charset="0"/>
              </a:rPr>
              <a:t>Peer Review has two key functions:</a:t>
            </a:r>
          </a:p>
          <a:p>
            <a:pPr eaLnBrk="0" hangingPunct="0">
              <a:buClr>
                <a:srgbClr val="FF9900"/>
              </a:buClr>
              <a:buFontTx/>
              <a:buChar char="•"/>
            </a:pPr>
            <a:endParaRPr lang="en-US" sz="2800">
              <a:solidFill>
                <a:schemeClr val="accent2"/>
              </a:solidFill>
              <a:latin typeface="Arial Narrow" pitchFamily="34" charset="0"/>
            </a:endParaRPr>
          </a:p>
          <a:p>
            <a:pPr marL="465138" lvl="2" indent="-174625" eaLnBrk="0" hangingPunct="0">
              <a:buClr>
                <a:srgbClr val="FF9900"/>
              </a:buClr>
              <a:buFontTx/>
              <a:buChar char="•"/>
            </a:pPr>
            <a:r>
              <a:rPr lang="en-GB" sz="2400">
                <a:solidFill>
                  <a:srgbClr val="292929"/>
                </a:solidFill>
                <a:latin typeface="Arial Narrow" pitchFamily="34" charset="0"/>
              </a:rPr>
              <a:t>Acts as a filter by ensuring only good research is published.  Helps to determine validity, significance and originality</a:t>
            </a:r>
          </a:p>
          <a:p>
            <a:pPr marL="465138" lvl="2" indent="-174625" eaLnBrk="0" hangingPunct="0">
              <a:buClr>
                <a:srgbClr val="FF9900"/>
              </a:buClr>
              <a:buFontTx/>
              <a:buChar char="•"/>
            </a:pPr>
            <a:endParaRPr lang="en-GB" sz="2400">
              <a:solidFill>
                <a:srgbClr val="292929"/>
              </a:solidFill>
              <a:latin typeface="Arial Narrow" pitchFamily="34" charset="0"/>
            </a:endParaRPr>
          </a:p>
          <a:p>
            <a:pPr marL="465138" lvl="2" indent="-174625" eaLnBrk="0" hangingPunct="0">
              <a:buClr>
                <a:srgbClr val="FF9900"/>
              </a:buClr>
              <a:buFontTx/>
              <a:buChar char="•"/>
            </a:pPr>
            <a:r>
              <a:rPr lang="en-GB" sz="2400">
                <a:solidFill>
                  <a:srgbClr val="292929"/>
                </a:solidFill>
                <a:latin typeface="Arial Narrow" pitchFamily="34" charset="0"/>
              </a:rPr>
              <a:t>Improves the quality of the research submitted for publication by giving reviewers the opportunity to suggest improvements</a:t>
            </a:r>
            <a:endParaRPr lang="en-US" sz="2400">
              <a:solidFill>
                <a:srgbClr val="292929"/>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6016">
                                            <p:txEl>
                                              <p:pRg st="0" end="0"/>
                                            </p:txEl>
                                          </p:spTgt>
                                        </p:tgtEl>
                                        <p:attrNameLst>
                                          <p:attrName>style.visibility</p:attrName>
                                        </p:attrNameLst>
                                      </p:cBhvr>
                                      <p:to>
                                        <p:strVal val="visible"/>
                                      </p:to>
                                    </p:set>
                                    <p:anim calcmode="lin" valueType="num">
                                      <p:cBhvr>
                                        <p:cTn id="7" dur="500" fill="hold"/>
                                        <p:tgtEl>
                                          <p:spTgt spid="2560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56016">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6016">
                                            <p:txEl>
                                              <p:pRg st="2" end="2"/>
                                            </p:txEl>
                                          </p:spTgt>
                                        </p:tgtEl>
                                        <p:attrNameLst>
                                          <p:attrName>style.visibility</p:attrName>
                                        </p:attrNameLst>
                                      </p:cBhvr>
                                      <p:to>
                                        <p:strVal val="visible"/>
                                      </p:to>
                                    </p:set>
                                    <p:anim calcmode="lin" valueType="num">
                                      <p:cBhvr>
                                        <p:cTn id="12" dur="500" fill="hold"/>
                                        <p:tgtEl>
                                          <p:spTgt spid="25601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5601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56016">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16">
                                            <p:txEl>
                                              <p:pRg st="4" end="4"/>
                                            </p:txEl>
                                          </p:spTgt>
                                        </p:tgtEl>
                                        <p:attrNameLst>
                                          <p:attrName>style.visibility</p:attrName>
                                        </p:attrNameLst>
                                      </p:cBhvr>
                                      <p:to>
                                        <p:strVal val="visible"/>
                                      </p:to>
                                    </p:set>
                                    <p:anim calcmode="lin" valueType="num">
                                      <p:cBhvr>
                                        <p:cTn id="17" dur="500" fill="hold"/>
                                        <p:tgtEl>
                                          <p:spTgt spid="256016">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256016">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256016">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56018"/>
                                        </p:tgtEl>
                                        <p:attrNameLst>
                                          <p:attrName>style.visibility</p:attrName>
                                        </p:attrNameLst>
                                      </p:cBhvr>
                                      <p:to>
                                        <p:strVal val="visible"/>
                                      </p:to>
                                    </p:set>
                                    <p:anim calcmode="lin" valueType="num">
                                      <p:cBhvr>
                                        <p:cTn id="22" dur="500" fill="hold"/>
                                        <p:tgtEl>
                                          <p:spTgt spid="256018"/>
                                        </p:tgtEl>
                                        <p:attrNameLst>
                                          <p:attrName>ppt_w</p:attrName>
                                        </p:attrNameLst>
                                      </p:cBhvr>
                                      <p:tavLst>
                                        <p:tav tm="0">
                                          <p:val>
                                            <p:fltVal val="0"/>
                                          </p:val>
                                        </p:tav>
                                        <p:tav tm="100000">
                                          <p:val>
                                            <p:strVal val="#ppt_w"/>
                                          </p:val>
                                        </p:tav>
                                      </p:tavLst>
                                    </p:anim>
                                    <p:anim calcmode="lin" valueType="num">
                                      <p:cBhvr>
                                        <p:cTn id="23" dur="500" fill="hold"/>
                                        <p:tgtEl>
                                          <p:spTgt spid="256018"/>
                                        </p:tgtEl>
                                        <p:attrNameLst>
                                          <p:attrName>ppt_h</p:attrName>
                                        </p:attrNameLst>
                                      </p:cBhvr>
                                      <p:tavLst>
                                        <p:tav tm="0">
                                          <p:val>
                                            <p:fltVal val="0"/>
                                          </p:val>
                                        </p:tav>
                                        <p:tav tm="100000">
                                          <p:val>
                                            <p:strVal val="#ppt_h"/>
                                          </p:val>
                                        </p:tav>
                                      </p:tavLst>
                                    </p:anim>
                                    <p:animEffect transition="in" filter="fade">
                                      <p:cBhvr>
                                        <p:cTn id="24" dur="500"/>
                                        <p:tgtEl>
                                          <p:spTgt spid="25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0"/>
          </p:nvPr>
        </p:nvSpPr>
        <p:spPr>
          <a:noFill/>
        </p:spPr>
        <p:txBody>
          <a:bodyPr/>
          <a:lstStyle/>
          <a:p>
            <a:fld id="{FBF81CAD-F629-4F8C-B622-CC826841EB00}" type="slidenum">
              <a:rPr lang="en-US" smtClean="0">
                <a:cs typeface="Arial" charset="0"/>
              </a:rPr>
              <a:pPr/>
              <a:t>7</a:t>
            </a:fld>
            <a:endParaRPr lang="en-US" smtClean="0">
              <a:cs typeface="Arial" charset="0"/>
            </a:endParaRPr>
          </a:p>
        </p:txBody>
      </p:sp>
      <p:sp>
        <p:nvSpPr>
          <p:cNvPr id="281614" name="AutoShape 14"/>
          <p:cNvSpPr>
            <a:spLocks noChangeArrowheads="1"/>
          </p:cNvSpPr>
          <p:nvPr/>
        </p:nvSpPr>
        <p:spPr bwMode="auto">
          <a:xfrm rot="10800000">
            <a:off x="6096000" y="4800600"/>
            <a:ext cx="1574800" cy="1676400"/>
          </a:xfrm>
          <a:custGeom>
            <a:avLst/>
            <a:gdLst>
              <a:gd name="T0" fmla="*/ 1102797 w 21600"/>
              <a:gd name="T1" fmla="*/ 0 h 21600"/>
              <a:gd name="T2" fmla="*/ 1102797 w 21600"/>
              <a:gd name="T3" fmla="*/ 943596 h 21600"/>
              <a:gd name="T4" fmla="*/ 236001 w 21600"/>
              <a:gd name="T5" fmla="*/ 1676400 h 21600"/>
              <a:gd name="T6" fmla="*/ 1574800 w 21600"/>
              <a:gd name="T7" fmla="*/ 47179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1"/>
          </a:solidFill>
          <a:ln w="28575">
            <a:solidFill>
              <a:srgbClr val="333399"/>
            </a:solidFill>
            <a:miter lim="800000"/>
            <a:headEnd/>
            <a:tailEnd/>
          </a:ln>
        </p:spPr>
        <p:txBody>
          <a:bodyPr wrap="none" anchor="ctr">
            <a:spAutoFit/>
          </a:bodyPr>
          <a:lstStyle/>
          <a:p>
            <a:endParaRPr lang="ru-RU"/>
          </a:p>
        </p:txBody>
      </p:sp>
      <p:sp>
        <p:nvSpPr>
          <p:cNvPr id="281602" name="Rectangle 2"/>
          <p:cNvSpPr>
            <a:spLocks noGrp="1" noChangeArrowheads="1"/>
          </p:cNvSpPr>
          <p:nvPr>
            <p:ph type="title"/>
          </p:nvPr>
        </p:nvSpPr>
        <p:spPr/>
        <p:txBody>
          <a:bodyPr/>
          <a:lstStyle/>
          <a:p>
            <a:pPr eaLnBrk="1" hangingPunct="1">
              <a:defRPr/>
            </a:pPr>
            <a:r>
              <a:rPr lang="en-US"/>
              <a:t>Different Types of Peer Review</a:t>
            </a:r>
            <a:endParaRPr lang="en-GB"/>
          </a:p>
        </p:txBody>
      </p:sp>
      <p:sp>
        <p:nvSpPr>
          <p:cNvPr id="281603" name="Rectangle 3"/>
          <p:cNvSpPr>
            <a:spLocks noGrp="1" noChangeArrowheads="1"/>
          </p:cNvSpPr>
          <p:nvPr>
            <p:ph type="body" idx="1"/>
          </p:nvPr>
        </p:nvSpPr>
        <p:spPr>
          <a:xfrm>
            <a:off x="457200" y="1528763"/>
            <a:ext cx="8229600" cy="4525962"/>
          </a:xfrm>
        </p:spPr>
        <p:txBody>
          <a:bodyPr/>
          <a:lstStyle/>
          <a:p>
            <a:pPr marL="609600" indent="-609600" eaLnBrk="1" hangingPunct="1">
              <a:buFontTx/>
              <a:buAutoNum type="arabicPeriod"/>
            </a:pPr>
            <a:r>
              <a:rPr lang="en-US" smtClean="0"/>
              <a:t>“Single blind” peer review</a:t>
            </a:r>
          </a:p>
          <a:p>
            <a:pPr marL="609600" indent="-609600" eaLnBrk="1" hangingPunct="1">
              <a:buFontTx/>
              <a:buAutoNum type="arabicPeriod"/>
            </a:pPr>
            <a:r>
              <a:rPr lang="en-US" smtClean="0"/>
              <a:t>“Double blind” peer review</a:t>
            </a:r>
          </a:p>
          <a:p>
            <a:pPr marL="609600" indent="-609600" eaLnBrk="1" hangingPunct="1">
              <a:buFontTx/>
              <a:buAutoNum type="arabicPeriod"/>
            </a:pPr>
            <a:r>
              <a:rPr lang="en-US" smtClean="0">
                <a:solidFill>
                  <a:srgbClr val="333399"/>
                </a:solidFill>
              </a:rPr>
              <a:t>Open peer review</a:t>
            </a:r>
          </a:p>
          <a:p>
            <a:pPr marL="609600" indent="-609600" eaLnBrk="1" hangingPunct="1">
              <a:buFontTx/>
              <a:buNone/>
            </a:pPr>
            <a:r>
              <a:rPr lang="en-US" smtClean="0">
                <a:solidFill>
                  <a:srgbClr val="FF9900"/>
                </a:solidFill>
              </a:rPr>
              <a:t>Experimental</a:t>
            </a:r>
            <a:endParaRPr lang="en-US" smtClean="0">
              <a:solidFill>
                <a:schemeClr val="bg2"/>
              </a:solidFill>
            </a:endParaRPr>
          </a:p>
          <a:p>
            <a:pPr marL="609600" indent="-609600" eaLnBrk="1" hangingPunct="1">
              <a:buFontTx/>
              <a:buAutoNum type="arabicPeriod"/>
            </a:pPr>
            <a:r>
              <a:rPr lang="en-US" smtClean="0">
                <a:solidFill>
                  <a:schemeClr val="bg2"/>
                </a:solidFill>
              </a:rPr>
              <a:t>Post-publication peer review</a:t>
            </a:r>
          </a:p>
          <a:p>
            <a:pPr marL="609600" indent="-609600" eaLnBrk="1" hangingPunct="1">
              <a:buFontTx/>
              <a:buAutoNum type="arabicPeriod"/>
            </a:pPr>
            <a:r>
              <a:rPr lang="en-US" smtClean="0">
                <a:solidFill>
                  <a:schemeClr val="bg2"/>
                </a:solidFill>
              </a:rPr>
              <a:t>Dynamic peer review</a:t>
            </a:r>
            <a:endParaRPr lang="en-GB" smtClean="0">
              <a:solidFill>
                <a:schemeClr val="bg2"/>
              </a:solidFill>
            </a:endParaRPr>
          </a:p>
        </p:txBody>
      </p:sp>
      <p:pic>
        <p:nvPicPr>
          <p:cNvPr id="281604" name="Picture 4"/>
          <p:cNvPicPr>
            <a:picLocks noChangeAspect="1" noChangeArrowheads="1"/>
          </p:cNvPicPr>
          <p:nvPr/>
        </p:nvPicPr>
        <p:blipFill>
          <a:blip r:embed="rId3"/>
          <a:srcRect/>
          <a:stretch>
            <a:fillRect/>
          </a:stretch>
        </p:blipFill>
        <p:spPr bwMode="auto">
          <a:xfrm>
            <a:off x="5791200" y="1665288"/>
            <a:ext cx="3276600" cy="2819400"/>
          </a:xfrm>
          <a:prstGeom prst="rect">
            <a:avLst/>
          </a:prstGeom>
          <a:noFill/>
          <a:ln w="28575">
            <a:solidFill>
              <a:srgbClr val="808080"/>
            </a:solidFill>
            <a:miter lim="800000"/>
            <a:headEnd/>
            <a:tailEnd/>
          </a:ln>
        </p:spPr>
      </p:pic>
      <p:sp>
        <p:nvSpPr>
          <p:cNvPr id="281606" name="Text Box 6"/>
          <p:cNvSpPr txBox="1">
            <a:spLocks noChangeArrowheads="1"/>
          </p:cNvSpPr>
          <p:nvPr/>
        </p:nvSpPr>
        <p:spPr bwMode="auto">
          <a:xfrm rot="-292100">
            <a:off x="6550025" y="2757488"/>
            <a:ext cx="1897063" cy="333375"/>
          </a:xfrm>
          <a:prstGeom prst="rect">
            <a:avLst/>
          </a:prstGeom>
          <a:solidFill>
            <a:schemeClr val="bg1"/>
          </a:solidFill>
          <a:ln w="28575">
            <a:solidFill>
              <a:srgbClr val="FF0000"/>
            </a:solidFill>
            <a:miter lim="800000"/>
            <a:headEnd/>
            <a:tailEnd/>
          </a:ln>
        </p:spPr>
        <p:txBody>
          <a:bodyPr>
            <a:spAutoFit/>
          </a:bodyPr>
          <a:lstStyle/>
          <a:p>
            <a:pPr algn="ctr">
              <a:spcBef>
                <a:spcPct val="50000"/>
              </a:spcBef>
            </a:pPr>
            <a:r>
              <a:rPr lang="en-US" sz="1400">
                <a:solidFill>
                  <a:srgbClr val="FF0000"/>
                </a:solidFill>
                <a:latin typeface="Arial Black" pitchFamily="34" charset="0"/>
              </a:rPr>
              <a:t>NOT DISCLOSED</a:t>
            </a:r>
          </a:p>
        </p:txBody>
      </p:sp>
      <p:grpSp>
        <p:nvGrpSpPr>
          <p:cNvPr id="281611" name="Group 11"/>
          <p:cNvGrpSpPr>
            <a:grpSpLocks/>
          </p:cNvGrpSpPr>
          <p:nvPr/>
        </p:nvGrpSpPr>
        <p:grpSpPr bwMode="auto">
          <a:xfrm>
            <a:off x="5900738" y="4500563"/>
            <a:ext cx="3048000" cy="854075"/>
            <a:chOff x="3600" y="2583"/>
            <a:chExt cx="1920" cy="538"/>
          </a:xfrm>
        </p:grpSpPr>
        <p:grpSp>
          <p:nvGrpSpPr>
            <p:cNvPr id="26642" name="Group 10"/>
            <p:cNvGrpSpPr>
              <a:grpSpLocks/>
            </p:cNvGrpSpPr>
            <p:nvPr/>
          </p:nvGrpSpPr>
          <p:grpSpPr bwMode="auto">
            <a:xfrm>
              <a:off x="3600" y="2583"/>
              <a:ext cx="1920" cy="288"/>
              <a:chOff x="3600" y="2592"/>
              <a:chExt cx="1920" cy="288"/>
            </a:xfrm>
          </p:grpSpPr>
          <p:sp>
            <p:nvSpPr>
              <p:cNvPr id="26644" name="Line 8"/>
              <p:cNvSpPr>
                <a:spLocks noChangeShapeType="1"/>
              </p:cNvSpPr>
              <p:nvPr/>
            </p:nvSpPr>
            <p:spPr bwMode="auto">
              <a:xfrm flipV="1">
                <a:off x="3600" y="2592"/>
                <a:ext cx="960" cy="288"/>
              </a:xfrm>
              <a:prstGeom prst="line">
                <a:avLst/>
              </a:prstGeom>
              <a:noFill/>
              <a:ln w="28575">
                <a:solidFill>
                  <a:srgbClr val="808080"/>
                </a:solidFill>
                <a:round/>
                <a:headEnd/>
                <a:tailEnd/>
              </a:ln>
            </p:spPr>
            <p:txBody>
              <a:bodyPr>
                <a:spAutoFit/>
              </a:bodyPr>
              <a:lstStyle/>
              <a:p>
                <a:endParaRPr lang="ru-RU"/>
              </a:p>
            </p:txBody>
          </p:sp>
          <p:sp>
            <p:nvSpPr>
              <p:cNvPr id="26645" name="Line 9"/>
              <p:cNvSpPr>
                <a:spLocks noChangeShapeType="1"/>
              </p:cNvSpPr>
              <p:nvPr/>
            </p:nvSpPr>
            <p:spPr bwMode="auto">
              <a:xfrm flipH="1" flipV="1">
                <a:off x="4560" y="2592"/>
                <a:ext cx="960" cy="288"/>
              </a:xfrm>
              <a:prstGeom prst="line">
                <a:avLst/>
              </a:prstGeom>
              <a:noFill/>
              <a:ln w="28575">
                <a:solidFill>
                  <a:srgbClr val="808080"/>
                </a:solidFill>
                <a:round/>
                <a:headEnd/>
                <a:tailEnd/>
              </a:ln>
            </p:spPr>
            <p:txBody>
              <a:bodyPr>
                <a:spAutoFit/>
              </a:bodyPr>
              <a:lstStyle/>
              <a:p>
                <a:endParaRPr lang="ru-RU"/>
              </a:p>
            </p:txBody>
          </p:sp>
        </p:grpSp>
        <p:sp>
          <p:nvSpPr>
            <p:cNvPr id="26643" name="Text Box 7"/>
            <p:cNvSpPr txBox="1">
              <a:spLocks noChangeArrowheads="1"/>
            </p:cNvSpPr>
            <p:nvPr/>
          </p:nvSpPr>
          <p:spPr bwMode="auto">
            <a:xfrm>
              <a:off x="3600" y="2853"/>
              <a:ext cx="1920" cy="268"/>
            </a:xfrm>
            <a:prstGeom prst="rect">
              <a:avLst/>
            </a:prstGeom>
            <a:solidFill>
              <a:schemeClr val="bg1"/>
            </a:solidFill>
            <a:ln w="28575">
              <a:solidFill>
                <a:srgbClr val="FF9900"/>
              </a:solidFill>
              <a:miter lim="800000"/>
              <a:headEnd/>
              <a:tailEnd/>
            </a:ln>
          </p:spPr>
          <p:txBody>
            <a:bodyPr>
              <a:spAutoFit/>
            </a:bodyPr>
            <a:lstStyle/>
            <a:p>
              <a:pPr algn="ctr">
                <a:spcBef>
                  <a:spcPct val="50000"/>
                </a:spcBef>
              </a:pPr>
              <a:r>
                <a:rPr lang="en-US" sz="2000">
                  <a:solidFill>
                    <a:srgbClr val="292929"/>
                  </a:solidFill>
                  <a:latin typeface="Arial Narrow" pitchFamily="34" charset="0"/>
                </a:rPr>
                <a:t>“ And the reviewer is…  ”</a:t>
              </a:r>
            </a:p>
          </p:txBody>
        </p:sp>
      </p:grpSp>
      <p:sp>
        <p:nvSpPr>
          <p:cNvPr id="281612" name="Text Box 12"/>
          <p:cNvSpPr txBox="1">
            <a:spLocks noChangeArrowheads="1"/>
          </p:cNvSpPr>
          <p:nvPr/>
        </p:nvSpPr>
        <p:spPr bwMode="auto">
          <a:xfrm>
            <a:off x="6096000" y="1366838"/>
            <a:ext cx="2743200" cy="395287"/>
          </a:xfrm>
          <a:prstGeom prst="rect">
            <a:avLst/>
          </a:prstGeom>
          <a:solidFill>
            <a:schemeClr val="bg1"/>
          </a:solidFill>
          <a:ln w="28575">
            <a:solidFill>
              <a:srgbClr val="333399"/>
            </a:solidFill>
            <a:miter lim="800000"/>
            <a:headEnd/>
            <a:tailEnd/>
          </a:ln>
        </p:spPr>
        <p:txBody>
          <a:bodyPr>
            <a:spAutoFit/>
          </a:bodyPr>
          <a:lstStyle/>
          <a:p>
            <a:pPr algn="ctr">
              <a:spcBef>
                <a:spcPct val="50000"/>
              </a:spcBef>
            </a:pPr>
            <a:r>
              <a:rPr lang="en-US" b="0">
                <a:solidFill>
                  <a:srgbClr val="333399"/>
                </a:solidFill>
                <a:latin typeface="Arial Black" pitchFamily="34" charset="0"/>
              </a:rPr>
              <a:t>POST-PUBLICATION</a:t>
            </a:r>
          </a:p>
        </p:txBody>
      </p:sp>
      <p:grpSp>
        <p:nvGrpSpPr>
          <p:cNvPr id="281620" name="Group 20"/>
          <p:cNvGrpSpPr>
            <a:grpSpLocks/>
          </p:cNvGrpSpPr>
          <p:nvPr/>
        </p:nvGrpSpPr>
        <p:grpSpPr bwMode="auto">
          <a:xfrm>
            <a:off x="152400" y="5029200"/>
            <a:ext cx="5638800" cy="1587500"/>
            <a:chOff x="96" y="3168"/>
            <a:chExt cx="3552" cy="1000"/>
          </a:xfrm>
        </p:grpSpPr>
        <p:pic>
          <p:nvPicPr>
            <p:cNvPr id="26639" name="Picture 15"/>
            <p:cNvPicPr>
              <a:picLocks noChangeAspect="1" noChangeArrowheads="1"/>
            </p:cNvPicPr>
            <p:nvPr/>
          </p:nvPicPr>
          <p:blipFill>
            <a:blip r:embed="rId4"/>
            <a:srcRect/>
            <a:stretch>
              <a:fillRect/>
            </a:stretch>
          </p:blipFill>
          <p:spPr bwMode="auto">
            <a:xfrm>
              <a:off x="816" y="3168"/>
              <a:ext cx="1167" cy="875"/>
            </a:xfrm>
            <a:prstGeom prst="rect">
              <a:avLst/>
            </a:prstGeom>
            <a:noFill/>
            <a:ln w="28575">
              <a:solidFill>
                <a:srgbClr val="808080"/>
              </a:solidFill>
              <a:miter lim="800000"/>
              <a:headEnd/>
              <a:tailEnd/>
            </a:ln>
          </p:spPr>
        </p:pic>
        <p:pic>
          <p:nvPicPr>
            <p:cNvPr id="26640" name="Picture 16"/>
            <p:cNvPicPr>
              <a:picLocks noChangeAspect="1" noChangeArrowheads="1"/>
            </p:cNvPicPr>
            <p:nvPr/>
          </p:nvPicPr>
          <p:blipFill>
            <a:blip r:embed="rId5"/>
            <a:srcRect t="25009" r="72211" b="66653"/>
            <a:stretch>
              <a:fillRect/>
            </a:stretch>
          </p:blipFill>
          <p:spPr bwMode="auto">
            <a:xfrm>
              <a:off x="96" y="3888"/>
              <a:ext cx="1248" cy="280"/>
            </a:xfrm>
            <a:prstGeom prst="rect">
              <a:avLst/>
            </a:prstGeom>
            <a:noFill/>
            <a:ln w="28575">
              <a:solidFill>
                <a:srgbClr val="808080"/>
              </a:solidFill>
              <a:miter lim="800000"/>
              <a:headEnd/>
              <a:tailEnd/>
            </a:ln>
          </p:spPr>
        </p:pic>
        <p:sp>
          <p:nvSpPr>
            <p:cNvPr id="26641" name="Text Box 19"/>
            <p:cNvSpPr txBox="1">
              <a:spLocks noChangeArrowheads="1"/>
            </p:cNvSpPr>
            <p:nvPr/>
          </p:nvSpPr>
          <p:spPr bwMode="auto">
            <a:xfrm>
              <a:off x="1920" y="3648"/>
              <a:ext cx="1728" cy="249"/>
            </a:xfrm>
            <a:prstGeom prst="rect">
              <a:avLst/>
            </a:prstGeom>
            <a:solidFill>
              <a:srgbClr val="008080"/>
            </a:solidFill>
            <a:ln w="28575">
              <a:solidFill>
                <a:srgbClr val="C0C0C0"/>
              </a:solidFill>
              <a:miter lim="800000"/>
              <a:headEnd/>
              <a:tailEnd/>
            </a:ln>
          </p:spPr>
          <p:txBody>
            <a:bodyPr>
              <a:spAutoFit/>
            </a:bodyPr>
            <a:lstStyle/>
            <a:p>
              <a:pPr algn="ctr">
                <a:spcBef>
                  <a:spcPct val="50000"/>
                </a:spcBef>
              </a:pPr>
              <a:r>
                <a:rPr lang="en-US" b="0">
                  <a:solidFill>
                    <a:schemeClr val="bg1"/>
                  </a:solidFill>
                  <a:latin typeface="Arial Black" pitchFamily="34" charset="0"/>
                </a:rPr>
                <a:t>www.naboj.com</a:t>
              </a:r>
            </a:p>
          </p:txBody>
        </p:sp>
      </p:grpSp>
      <p:sp>
        <p:nvSpPr>
          <p:cNvPr id="281621" name="Text Box 21"/>
          <p:cNvSpPr txBox="1">
            <a:spLocks noChangeArrowheads="1"/>
          </p:cNvSpPr>
          <p:nvPr/>
        </p:nvSpPr>
        <p:spPr bwMode="auto">
          <a:xfrm>
            <a:off x="5791200" y="4572000"/>
            <a:ext cx="3200400" cy="1630363"/>
          </a:xfrm>
          <a:prstGeom prst="rect">
            <a:avLst/>
          </a:prstGeom>
          <a:noFill/>
          <a:ln w="25400">
            <a:solidFill>
              <a:srgbClr val="000080"/>
            </a:solidFill>
            <a:miter lim="800000"/>
            <a:headEnd/>
            <a:tailEnd/>
          </a:ln>
        </p:spPr>
        <p:txBody>
          <a:bodyPr>
            <a:spAutoFit/>
          </a:bodyPr>
          <a:lstStyle/>
          <a:p>
            <a:pPr marL="342900" indent="-342900">
              <a:spcBef>
                <a:spcPct val="50000"/>
              </a:spcBef>
            </a:pPr>
            <a:r>
              <a:rPr lang="en-US"/>
              <a:t>Comments:</a:t>
            </a:r>
          </a:p>
          <a:p>
            <a:pPr marL="342900" indent="-342900">
              <a:spcBef>
                <a:spcPct val="50000"/>
              </a:spcBef>
              <a:buFontTx/>
              <a:buAutoNum type="arabicPeriod"/>
            </a:pPr>
            <a:r>
              <a:rPr lang="en-US"/>
              <a:t>“………”   5 star rating</a:t>
            </a:r>
          </a:p>
          <a:p>
            <a:pPr marL="342900" indent="-342900">
              <a:spcBef>
                <a:spcPct val="50000"/>
              </a:spcBef>
              <a:buFontTx/>
              <a:buAutoNum type="arabicPeriod"/>
            </a:pPr>
            <a:r>
              <a:rPr lang="en-US"/>
              <a:t>“………”   3.5 star rating</a:t>
            </a:r>
          </a:p>
          <a:p>
            <a:pPr marL="342900" indent="-342900">
              <a:spcBef>
                <a:spcPct val="50000"/>
              </a:spcBef>
            </a:pPr>
            <a:r>
              <a:rPr lang="en-US"/>
              <a:t>Etc.</a:t>
            </a:r>
            <a:endParaRPr lang="en-GB"/>
          </a:p>
        </p:txBody>
      </p:sp>
      <p:sp>
        <p:nvSpPr>
          <p:cNvPr id="281622" name="Text Box 22"/>
          <p:cNvSpPr txBox="1">
            <a:spLocks noChangeArrowheads="1"/>
          </p:cNvSpPr>
          <p:nvPr/>
        </p:nvSpPr>
        <p:spPr bwMode="auto">
          <a:xfrm>
            <a:off x="5781675" y="1676400"/>
            <a:ext cx="3276600" cy="1685925"/>
          </a:xfrm>
          <a:prstGeom prst="rect">
            <a:avLst/>
          </a:prstGeom>
          <a:solidFill>
            <a:schemeClr val="bg1"/>
          </a:solidFill>
          <a:ln w="12700">
            <a:solidFill>
              <a:srgbClr val="969696"/>
            </a:solidFill>
            <a:miter lim="800000"/>
            <a:headEnd/>
            <a:tailEnd/>
          </a:ln>
        </p:spPr>
        <p:txBody>
          <a:bodyPr>
            <a:spAutoFit/>
          </a:bodyPr>
          <a:lstStyle/>
          <a:p>
            <a:pPr algn="ctr"/>
            <a:endParaRPr lang="en-US" sz="1200"/>
          </a:p>
          <a:p>
            <a:pPr algn="ctr"/>
            <a:endParaRPr lang="en-US" sz="1200"/>
          </a:p>
          <a:p>
            <a:pPr algn="ctr"/>
            <a:endParaRPr lang="en-US" sz="1200"/>
          </a:p>
          <a:p>
            <a:pPr algn="ctr"/>
            <a:r>
              <a:rPr lang="en-US" sz="2000">
                <a:solidFill>
                  <a:srgbClr val="292929"/>
                </a:solidFill>
              </a:rPr>
              <a:t>PRE-PRINT</a:t>
            </a:r>
          </a:p>
          <a:p>
            <a:pPr algn="ctr"/>
            <a:endParaRPr lang="en-US" sz="900">
              <a:solidFill>
                <a:srgbClr val="292929"/>
              </a:solidFill>
            </a:endParaRPr>
          </a:p>
          <a:p>
            <a:pPr algn="ctr"/>
            <a:endParaRPr lang="en-US" sz="900"/>
          </a:p>
          <a:p>
            <a:pPr algn="ctr"/>
            <a:endParaRPr lang="en-US" sz="900"/>
          </a:p>
          <a:p>
            <a:pPr algn="ctr"/>
            <a:endParaRPr lang="en-US" sz="900"/>
          </a:p>
          <a:p>
            <a:pPr algn="ctr"/>
            <a:endParaRPr lang="en-US" sz="1200"/>
          </a:p>
        </p:txBody>
      </p:sp>
      <p:grpSp>
        <p:nvGrpSpPr>
          <p:cNvPr id="281625" name="Group 25"/>
          <p:cNvGrpSpPr>
            <a:grpSpLocks/>
          </p:cNvGrpSpPr>
          <p:nvPr/>
        </p:nvGrpSpPr>
        <p:grpSpPr bwMode="auto">
          <a:xfrm>
            <a:off x="1066800" y="3203575"/>
            <a:ext cx="5867400" cy="3578225"/>
            <a:chOff x="672" y="2018"/>
            <a:chExt cx="3696" cy="2254"/>
          </a:xfrm>
        </p:grpSpPr>
        <p:pic>
          <p:nvPicPr>
            <p:cNvPr id="26637" name="Picture 23"/>
            <p:cNvPicPr>
              <a:picLocks noChangeAspect="1" noChangeArrowheads="1"/>
            </p:cNvPicPr>
            <p:nvPr/>
          </p:nvPicPr>
          <p:blipFill>
            <a:blip r:embed="rId6"/>
            <a:srcRect/>
            <a:stretch>
              <a:fillRect/>
            </a:stretch>
          </p:blipFill>
          <p:spPr bwMode="auto">
            <a:xfrm>
              <a:off x="672" y="2018"/>
              <a:ext cx="3696" cy="2254"/>
            </a:xfrm>
            <a:prstGeom prst="rect">
              <a:avLst/>
            </a:prstGeom>
            <a:noFill/>
            <a:ln w="28575">
              <a:noFill/>
              <a:miter lim="800000"/>
              <a:headEnd/>
              <a:tailEnd/>
            </a:ln>
          </p:spPr>
        </p:pic>
        <p:sp>
          <p:nvSpPr>
            <p:cNvPr id="26638" name="Text Box 24"/>
            <p:cNvSpPr txBox="1">
              <a:spLocks noChangeArrowheads="1"/>
            </p:cNvSpPr>
            <p:nvPr/>
          </p:nvSpPr>
          <p:spPr bwMode="auto">
            <a:xfrm>
              <a:off x="717" y="4087"/>
              <a:ext cx="1392" cy="154"/>
            </a:xfrm>
            <a:prstGeom prst="rect">
              <a:avLst/>
            </a:prstGeom>
            <a:noFill/>
            <a:ln w="28575">
              <a:noFill/>
              <a:miter lim="800000"/>
              <a:headEnd/>
              <a:tailEnd/>
            </a:ln>
          </p:spPr>
          <p:txBody>
            <a:bodyPr>
              <a:spAutoFit/>
            </a:bodyPr>
            <a:lstStyle/>
            <a:p>
              <a:pPr>
                <a:spcBef>
                  <a:spcPct val="50000"/>
                </a:spcBef>
              </a:pPr>
              <a:r>
                <a:rPr lang="en-US" sz="1000">
                  <a:latin typeface="Arial Narrow" pitchFamily="34" charset="0"/>
                </a:rPr>
                <a:t>Publishing Research Consortium</a:t>
              </a:r>
              <a:endParaRPr lang="en-GB" sz="1000">
                <a:latin typeface="Arial Narrow"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p:cTn id="7" dur="500" fill="hold"/>
                                        <p:tgtEl>
                                          <p:spTgt spid="2816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16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1603">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81604"/>
                                        </p:tgtEl>
                                        <p:attrNameLst>
                                          <p:attrName>style.visibility</p:attrName>
                                        </p:attrNameLst>
                                      </p:cBhvr>
                                      <p:to>
                                        <p:strVal val="visible"/>
                                      </p:to>
                                    </p:set>
                                    <p:anim calcmode="lin" valueType="num">
                                      <p:cBhvr>
                                        <p:cTn id="12" dur="500" fill="hold"/>
                                        <p:tgtEl>
                                          <p:spTgt spid="281604"/>
                                        </p:tgtEl>
                                        <p:attrNameLst>
                                          <p:attrName>ppt_w</p:attrName>
                                        </p:attrNameLst>
                                      </p:cBhvr>
                                      <p:tavLst>
                                        <p:tav tm="0">
                                          <p:val>
                                            <p:fltVal val="0"/>
                                          </p:val>
                                        </p:tav>
                                        <p:tav tm="100000">
                                          <p:val>
                                            <p:strVal val="#ppt_w"/>
                                          </p:val>
                                        </p:tav>
                                      </p:tavLst>
                                    </p:anim>
                                    <p:anim calcmode="lin" valueType="num">
                                      <p:cBhvr>
                                        <p:cTn id="13" dur="500" fill="hold"/>
                                        <p:tgtEl>
                                          <p:spTgt spid="281604"/>
                                        </p:tgtEl>
                                        <p:attrNameLst>
                                          <p:attrName>ppt_h</p:attrName>
                                        </p:attrNameLst>
                                      </p:cBhvr>
                                      <p:tavLst>
                                        <p:tav tm="0">
                                          <p:val>
                                            <p:fltVal val="0"/>
                                          </p:val>
                                        </p:tav>
                                        <p:tav tm="100000">
                                          <p:val>
                                            <p:strVal val="#ppt_h"/>
                                          </p:val>
                                        </p:tav>
                                      </p:tavLst>
                                    </p:anim>
                                    <p:animEffect transition="in" filter="fade">
                                      <p:cBhvr>
                                        <p:cTn id="14" dur="500"/>
                                        <p:tgtEl>
                                          <p:spTgt spid="28160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81603">
                                            <p:txEl>
                                              <p:pRg st="1" end="1"/>
                                            </p:txEl>
                                          </p:spTgt>
                                        </p:tgtEl>
                                        <p:attrNameLst>
                                          <p:attrName>style.visibility</p:attrName>
                                        </p:attrNameLst>
                                      </p:cBhvr>
                                      <p:to>
                                        <p:strVal val="visible"/>
                                      </p:to>
                                    </p:set>
                                    <p:anim calcmode="lin" valueType="num">
                                      <p:cBhvr>
                                        <p:cTn id="19" dur="500" fill="hold"/>
                                        <p:tgtEl>
                                          <p:spTgt spid="28160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8160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81603">
                                            <p:txEl>
                                              <p:pRg st="1" end="1"/>
                                            </p:txEl>
                                          </p:spTgt>
                                        </p:tgtEl>
                                      </p:cBhvr>
                                    </p:animEffect>
                                  </p:childTnLst>
                                </p:cTn>
                              </p:par>
                              <p:par>
                                <p:cTn id="22" presetID="23" presetClass="entr" presetSubtype="36" fill="hold" grpId="0" nodeType="withEffect">
                                  <p:stCondLst>
                                    <p:cond delay="0"/>
                                  </p:stCondLst>
                                  <p:childTnLst>
                                    <p:set>
                                      <p:cBhvr>
                                        <p:cTn id="23" dur="1" fill="hold">
                                          <p:stCondLst>
                                            <p:cond delay="0"/>
                                          </p:stCondLst>
                                        </p:cTn>
                                        <p:tgtEl>
                                          <p:spTgt spid="281606"/>
                                        </p:tgtEl>
                                        <p:attrNameLst>
                                          <p:attrName>style.visibility</p:attrName>
                                        </p:attrNameLst>
                                      </p:cBhvr>
                                      <p:to>
                                        <p:strVal val="visible"/>
                                      </p:to>
                                    </p:set>
                                    <p:anim calcmode="lin" valueType="num">
                                      <p:cBhvr>
                                        <p:cTn id="24" dur="500" fill="hold"/>
                                        <p:tgtEl>
                                          <p:spTgt spid="281606"/>
                                        </p:tgtEl>
                                        <p:attrNameLst>
                                          <p:attrName>ppt_w</p:attrName>
                                        </p:attrNameLst>
                                      </p:cBhvr>
                                      <p:tavLst>
                                        <p:tav tm="0">
                                          <p:val>
                                            <p:strVal val="(6*min(max(#ppt_w*#ppt_h,.3),1)-7.4)/-.7*#ppt_w"/>
                                          </p:val>
                                        </p:tav>
                                        <p:tav tm="100000">
                                          <p:val>
                                            <p:strVal val="#ppt_w"/>
                                          </p:val>
                                        </p:tav>
                                      </p:tavLst>
                                    </p:anim>
                                    <p:anim calcmode="lin" valueType="num">
                                      <p:cBhvr>
                                        <p:cTn id="25" dur="500" fill="hold"/>
                                        <p:tgtEl>
                                          <p:spTgt spid="281606"/>
                                        </p:tgtEl>
                                        <p:attrNameLst>
                                          <p:attrName>ppt_h</p:attrName>
                                        </p:attrNameLst>
                                      </p:cBhvr>
                                      <p:tavLst>
                                        <p:tav tm="0">
                                          <p:val>
                                            <p:strVal val="(6*min(max(#ppt_w*#ppt_h,.3),1)-7.4)/-.7*#ppt_h"/>
                                          </p:val>
                                        </p:tav>
                                        <p:tav tm="100000">
                                          <p:val>
                                            <p:strVal val="#ppt_h"/>
                                          </p:val>
                                        </p:tav>
                                      </p:tavLst>
                                    </p:anim>
                                    <p:anim calcmode="lin" valueType="num">
                                      <p:cBhvr>
                                        <p:cTn id="26" dur="500" fill="hold"/>
                                        <p:tgtEl>
                                          <p:spTgt spid="281606"/>
                                        </p:tgtEl>
                                        <p:attrNameLst>
                                          <p:attrName>ppt_x</p:attrName>
                                        </p:attrNameLst>
                                      </p:cBhvr>
                                      <p:tavLst>
                                        <p:tav tm="0">
                                          <p:val>
                                            <p:fltVal val="0.5"/>
                                          </p:val>
                                        </p:tav>
                                        <p:tav tm="100000">
                                          <p:val>
                                            <p:strVal val="#ppt_x"/>
                                          </p:val>
                                        </p:tav>
                                      </p:tavLst>
                                    </p:anim>
                                    <p:anim calcmode="lin" valueType="num">
                                      <p:cBhvr>
                                        <p:cTn id="27" dur="500" fill="hold"/>
                                        <p:tgtEl>
                                          <p:spTgt spid="281606"/>
                                        </p:tgtEl>
                                        <p:attrNameLst>
                                          <p:attrName>ppt_y</p:attrName>
                                        </p:attrNameLst>
                                      </p:cBhvr>
                                      <p:tavLst>
                                        <p:tav tm="0">
                                          <p:val>
                                            <p:strVal val="1+(6*min(max(#ppt_w*#ppt_h,.3),1)-7.4)/-.7*#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81603">
                                            <p:txEl>
                                              <p:pRg st="2" end="2"/>
                                            </p:txEl>
                                          </p:spTgt>
                                        </p:tgtEl>
                                        <p:attrNameLst>
                                          <p:attrName>style.visibility</p:attrName>
                                        </p:attrNameLst>
                                      </p:cBhvr>
                                      <p:to>
                                        <p:strVal val="visible"/>
                                      </p:to>
                                    </p:set>
                                    <p:anim calcmode="lin" valueType="num">
                                      <p:cBhvr>
                                        <p:cTn id="32" dur="500" fill="hold"/>
                                        <p:tgtEl>
                                          <p:spTgt spid="28160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28160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281603">
                                            <p:txEl>
                                              <p:pRg st="2" end="2"/>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281611"/>
                                        </p:tgtEl>
                                        <p:attrNameLst>
                                          <p:attrName>style.visibility</p:attrName>
                                        </p:attrNameLst>
                                      </p:cBhvr>
                                      <p:to>
                                        <p:strVal val="visible"/>
                                      </p:to>
                                    </p:set>
                                    <p:anim calcmode="lin" valueType="num">
                                      <p:cBhvr>
                                        <p:cTn id="37" dur="500" fill="hold"/>
                                        <p:tgtEl>
                                          <p:spTgt spid="281611"/>
                                        </p:tgtEl>
                                        <p:attrNameLst>
                                          <p:attrName>ppt_w</p:attrName>
                                        </p:attrNameLst>
                                      </p:cBhvr>
                                      <p:tavLst>
                                        <p:tav tm="0">
                                          <p:val>
                                            <p:fltVal val="0"/>
                                          </p:val>
                                        </p:tav>
                                        <p:tav tm="100000">
                                          <p:val>
                                            <p:strVal val="#ppt_w"/>
                                          </p:val>
                                        </p:tav>
                                      </p:tavLst>
                                    </p:anim>
                                    <p:anim calcmode="lin" valueType="num">
                                      <p:cBhvr>
                                        <p:cTn id="38" dur="500" fill="hold"/>
                                        <p:tgtEl>
                                          <p:spTgt spid="281611"/>
                                        </p:tgtEl>
                                        <p:attrNameLst>
                                          <p:attrName>ppt_h</p:attrName>
                                        </p:attrNameLst>
                                      </p:cBhvr>
                                      <p:tavLst>
                                        <p:tav tm="0">
                                          <p:val>
                                            <p:fltVal val="0"/>
                                          </p:val>
                                        </p:tav>
                                        <p:tav tm="100000">
                                          <p:val>
                                            <p:strVal val="#ppt_h"/>
                                          </p:val>
                                        </p:tav>
                                      </p:tavLst>
                                    </p:anim>
                                    <p:animEffect transition="in" filter="fade">
                                      <p:cBhvr>
                                        <p:cTn id="39" dur="500"/>
                                        <p:tgtEl>
                                          <p:spTgt spid="281611"/>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28160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281625"/>
                                        </p:tgtEl>
                                        <p:attrNameLst>
                                          <p:attrName>style.visibility</p:attrName>
                                        </p:attrNameLst>
                                      </p:cBhvr>
                                      <p:to>
                                        <p:strVal val="visible"/>
                                      </p:to>
                                    </p:set>
                                    <p:anim calcmode="lin" valueType="num">
                                      <p:cBhvr>
                                        <p:cTn id="46" dur="500" fill="hold"/>
                                        <p:tgtEl>
                                          <p:spTgt spid="281625"/>
                                        </p:tgtEl>
                                        <p:attrNameLst>
                                          <p:attrName>ppt_w</p:attrName>
                                        </p:attrNameLst>
                                      </p:cBhvr>
                                      <p:tavLst>
                                        <p:tav tm="0">
                                          <p:val>
                                            <p:fltVal val="0"/>
                                          </p:val>
                                        </p:tav>
                                        <p:tav tm="100000">
                                          <p:val>
                                            <p:strVal val="#ppt_w"/>
                                          </p:val>
                                        </p:tav>
                                      </p:tavLst>
                                    </p:anim>
                                    <p:anim calcmode="lin" valueType="num">
                                      <p:cBhvr>
                                        <p:cTn id="47" dur="500" fill="hold"/>
                                        <p:tgtEl>
                                          <p:spTgt spid="281625"/>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281603">
                                            <p:txEl>
                                              <p:pRg st="3" end="3"/>
                                            </p:txEl>
                                          </p:spTgt>
                                        </p:tgtEl>
                                        <p:attrNameLst>
                                          <p:attrName>style.visibility</p:attrName>
                                        </p:attrNameLst>
                                      </p:cBhvr>
                                      <p:to>
                                        <p:strVal val="visible"/>
                                      </p:to>
                                    </p:set>
                                    <p:anim calcmode="lin" valueType="num">
                                      <p:cBhvr>
                                        <p:cTn id="52" dur="500" fill="hold"/>
                                        <p:tgtEl>
                                          <p:spTgt spid="281603">
                                            <p:txEl>
                                              <p:pRg st="3" end="3"/>
                                            </p:txEl>
                                          </p:spTgt>
                                        </p:tgtEl>
                                        <p:attrNameLst>
                                          <p:attrName>ppt_w</p:attrName>
                                        </p:attrNameLst>
                                      </p:cBhvr>
                                      <p:tavLst>
                                        <p:tav tm="0">
                                          <p:val>
                                            <p:fltVal val="0"/>
                                          </p:val>
                                        </p:tav>
                                        <p:tav tm="100000">
                                          <p:val>
                                            <p:strVal val="#ppt_w"/>
                                          </p:val>
                                        </p:tav>
                                      </p:tavLst>
                                    </p:anim>
                                    <p:anim calcmode="lin" valueType="num">
                                      <p:cBhvr>
                                        <p:cTn id="53" dur="500" fill="hold"/>
                                        <p:tgtEl>
                                          <p:spTgt spid="281603">
                                            <p:txEl>
                                              <p:pRg st="3" end="3"/>
                                            </p:txEl>
                                          </p:spTgt>
                                        </p:tgtEl>
                                        <p:attrNameLst>
                                          <p:attrName>ppt_h</p:attrName>
                                        </p:attrNameLst>
                                      </p:cBhvr>
                                      <p:tavLst>
                                        <p:tav tm="0">
                                          <p:val>
                                            <p:fltVal val="0"/>
                                          </p:val>
                                        </p:tav>
                                        <p:tav tm="100000">
                                          <p:val>
                                            <p:strVal val="#ppt_h"/>
                                          </p:val>
                                        </p:tav>
                                      </p:tavLst>
                                    </p:anim>
                                    <p:animEffect transition="in" filter="fade">
                                      <p:cBhvr>
                                        <p:cTn id="54" dur="500"/>
                                        <p:tgtEl>
                                          <p:spTgt spid="281603">
                                            <p:txEl>
                                              <p:pRg st="3" end="3"/>
                                            </p:txEl>
                                          </p:spTgt>
                                        </p:tgtEl>
                                      </p:cBhvr>
                                    </p:animEffect>
                                  </p:childTnLst>
                                </p:cTn>
                              </p:par>
                              <p:par>
                                <p:cTn id="55" presetID="1" presetClass="exit" presetSubtype="0" fill="hold" nodeType="withEffect">
                                  <p:stCondLst>
                                    <p:cond delay="0"/>
                                  </p:stCondLst>
                                  <p:childTnLst>
                                    <p:set>
                                      <p:cBhvr>
                                        <p:cTn id="56" dur="1" fill="hold">
                                          <p:stCondLst>
                                            <p:cond delay="0"/>
                                          </p:stCondLst>
                                        </p:cTn>
                                        <p:tgtEl>
                                          <p:spTgt spid="28162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81611"/>
                                        </p:tgtEl>
                                        <p:attrNameLst>
                                          <p:attrName>style.visibility</p:attrName>
                                        </p:attrNameLst>
                                      </p:cBhvr>
                                      <p:to>
                                        <p:strVal val="hidden"/>
                                      </p:to>
                                    </p:set>
                                  </p:childTnLst>
                                </p:cTn>
                              </p:par>
                            </p:childTnLst>
                          </p:cTn>
                        </p:par>
                        <p:par>
                          <p:cTn id="59" fill="hold">
                            <p:stCondLst>
                              <p:cond delay="500"/>
                            </p:stCondLst>
                            <p:childTnLst>
                              <p:par>
                                <p:cTn id="60" presetID="53" presetClass="entr" presetSubtype="0" fill="hold" grpId="0" nodeType="afterEffect">
                                  <p:stCondLst>
                                    <p:cond delay="0"/>
                                  </p:stCondLst>
                                  <p:childTnLst>
                                    <p:set>
                                      <p:cBhvr>
                                        <p:cTn id="61" dur="1" fill="hold">
                                          <p:stCondLst>
                                            <p:cond delay="0"/>
                                          </p:stCondLst>
                                        </p:cTn>
                                        <p:tgtEl>
                                          <p:spTgt spid="281603">
                                            <p:txEl>
                                              <p:pRg st="4" end="4"/>
                                            </p:txEl>
                                          </p:spTgt>
                                        </p:tgtEl>
                                        <p:attrNameLst>
                                          <p:attrName>style.visibility</p:attrName>
                                        </p:attrNameLst>
                                      </p:cBhvr>
                                      <p:to>
                                        <p:strVal val="visible"/>
                                      </p:to>
                                    </p:set>
                                    <p:anim calcmode="lin" valueType="num">
                                      <p:cBhvr>
                                        <p:cTn id="62" dur="500" fill="hold"/>
                                        <p:tgtEl>
                                          <p:spTgt spid="281603">
                                            <p:txEl>
                                              <p:pRg st="4" end="4"/>
                                            </p:txEl>
                                          </p:spTgt>
                                        </p:tgtEl>
                                        <p:attrNameLst>
                                          <p:attrName>ppt_w</p:attrName>
                                        </p:attrNameLst>
                                      </p:cBhvr>
                                      <p:tavLst>
                                        <p:tav tm="0">
                                          <p:val>
                                            <p:fltVal val="0"/>
                                          </p:val>
                                        </p:tav>
                                        <p:tav tm="100000">
                                          <p:val>
                                            <p:strVal val="#ppt_w"/>
                                          </p:val>
                                        </p:tav>
                                      </p:tavLst>
                                    </p:anim>
                                    <p:anim calcmode="lin" valueType="num">
                                      <p:cBhvr>
                                        <p:cTn id="63" dur="500" fill="hold"/>
                                        <p:tgtEl>
                                          <p:spTgt spid="281603">
                                            <p:txEl>
                                              <p:pRg st="4" end="4"/>
                                            </p:txEl>
                                          </p:spTgt>
                                        </p:tgtEl>
                                        <p:attrNameLst>
                                          <p:attrName>ppt_h</p:attrName>
                                        </p:attrNameLst>
                                      </p:cBhvr>
                                      <p:tavLst>
                                        <p:tav tm="0">
                                          <p:val>
                                            <p:fltVal val="0"/>
                                          </p:val>
                                        </p:tav>
                                        <p:tav tm="100000">
                                          <p:val>
                                            <p:strVal val="#ppt_h"/>
                                          </p:val>
                                        </p:tav>
                                      </p:tavLst>
                                    </p:anim>
                                    <p:animEffect transition="in" filter="fade">
                                      <p:cBhvr>
                                        <p:cTn id="64" dur="500"/>
                                        <p:tgtEl>
                                          <p:spTgt spid="281603">
                                            <p:txEl>
                                              <p:pRg st="4" end="4"/>
                                            </p:txEl>
                                          </p:spTgt>
                                        </p:tgtEl>
                                      </p:cBhvr>
                                    </p:animEffect>
                                  </p:childTnLst>
                                </p:cTn>
                              </p:par>
                              <p:par>
                                <p:cTn id="65" presetID="23" presetClass="entr" presetSubtype="16" fill="hold" grpId="0" nodeType="withEffect">
                                  <p:stCondLst>
                                    <p:cond delay="0"/>
                                  </p:stCondLst>
                                  <p:childTnLst>
                                    <p:set>
                                      <p:cBhvr>
                                        <p:cTn id="66" dur="1" fill="hold">
                                          <p:stCondLst>
                                            <p:cond delay="0"/>
                                          </p:stCondLst>
                                        </p:cTn>
                                        <p:tgtEl>
                                          <p:spTgt spid="281621"/>
                                        </p:tgtEl>
                                        <p:attrNameLst>
                                          <p:attrName>style.visibility</p:attrName>
                                        </p:attrNameLst>
                                      </p:cBhvr>
                                      <p:to>
                                        <p:strVal val="visible"/>
                                      </p:to>
                                    </p:set>
                                    <p:anim calcmode="lin" valueType="num">
                                      <p:cBhvr>
                                        <p:cTn id="67" dur="500" fill="hold"/>
                                        <p:tgtEl>
                                          <p:spTgt spid="281621"/>
                                        </p:tgtEl>
                                        <p:attrNameLst>
                                          <p:attrName>ppt_w</p:attrName>
                                        </p:attrNameLst>
                                      </p:cBhvr>
                                      <p:tavLst>
                                        <p:tav tm="0">
                                          <p:val>
                                            <p:fltVal val="0"/>
                                          </p:val>
                                        </p:tav>
                                        <p:tav tm="100000">
                                          <p:val>
                                            <p:strVal val="#ppt_w"/>
                                          </p:val>
                                        </p:tav>
                                      </p:tavLst>
                                    </p:anim>
                                    <p:anim calcmode="lin" valueType="num">
                                      <p:cBhvr>
                                        <p:cTn id="68" dur="500" fill="hold"/>
                                        <p:tgtEl>
                                          <p:spTgt spid="281621"/>
                                        </p:tgtEl>
                                        <p:attrNameLst>
                                          <p:attrName>ppt_h</p:attrName>
                                        </p:attrNameLst>
                                      </p:cBhvr>
                                      <p:tavLst>
                                        <p:tav tm="0">
                                          <p:val>
                                            <p:fltVal val="0"/>
                                          </p:val>
                                        </p:tav>
                                        <p:tav tm="100000">
                                          <p:val>
                                            <p:strVal val="#ppt_h"/>
                                          </p:val>
                                        </p:tav>
                                      </p:tavLst>
                                    </p:anim>
                                  </p:childTnLst>
                                </p:cTn>
                              </p:par>
                              <p:par>
                                <p:cTn id="69" presetID="53" presetClass="entr" presetSubtype="0" fill="hold" grpId="0" nodeType="withEffect">
                                  <p:stCondLst>
                                    <p:cond delay="0"/>
                                  </p:stCondLst>
                                  <p:childTnLst>
                                    <p:set>
                                      <p:cBhvr>
                                        <p:cTn id="70" dur="1" fill="hold">
                                          <p:stCondLst>
                                            <p:cond delay="0"/>
                                          </p:stCondLst>
                                        </p:cTn>
                                        <p:tgtEl>
                                          <p:spTgt spid="281612"/>
                                        </p:tgtEl>
                                        <p:attrNameLst>
                                          <p:attrName>style.visibility</p:attrName>
                                        </p:attrNameLst>
                                      </p:cBhvr>
                                      <p:to>
                                        <p:strVal val="visible"/>
                                      </p:to>
                                    </p:set>
                                    <p:anim calcmode="lin" valueType="num">
                                      <p:cBhvr>
                                        <p:cTn id="71" dur="500" fill="hold"/>
                                        <p:tgtEl>
                                          <p:spTgt spid="281612"/>
                                        </p:tgtEl>
                                        <p:attrNameLst>
                                          <p:attrName>ppt_w</p:attrName>
                                        </p:attrNameLst>
                                      </p:cBhvr>
                                      <p:tavLst>
                                        <p:tav tm="0">
                                          <p:val>
                                            <p:fltVal val="0"/>
                                          </p:val>
                                        </p:tav>
                                        <p:tav tm="100000">
                                          <p:val>
                                            <p:strVal val="#ppt_w"/>
                                          </p:val>
                                        </p:tav>
                                      </p:tavLst>
                                    </p:anim>
                                    <p:anim calcmode="lin" valueType="num">
                                      <p:cBhvr>
                                        <p:cTn id="72" dur="500" fill="hold"/>
                                        <p:tgtEl>
                                          <p:spTgt spid="281612"/>
                                        </p:tgtEl>
                                        <p:attrNameLst>
                                          <p:attrName>ppt_h</p:attrName>
                                        </p:attrNameLst>
                                      </p:cBhvr>
                                      <p:tavLst>
                                        <p:tav tm="0">
                                          <p:val>
                                            <p:fltVal val="0"/>
                                          </p:val>
                                        </p:tav>
                                        <p:tav tm="100000">
                                          <p:val>
                                            <p:strVal val="#ppt_h"/>
                                          </p:val>
                                        </p:tav>
                                      </p:tavLst>
                                    </p:anim>
                                    <p:animEffect transition="in" filter="fade">
                                      <p:cBhvr>
                                        <p:cTn id="73" dur="500"/>
                                        <p:tgtEl>
                                          <p:spTgt spid="2816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81603">
                                            <p:txEl>
                                              <p:pRg st="5" end="5"/>
                                            </p:txEl>
                                          </p:spTgt>
                                        </p:tgtEl>
                                        <p:attrNameLst>
                                          <p:attrName>style.visibility</p:attrName>
                                        </p:attrNameLst>
                                      </p:cBhvr>
                                      <p:to>
                                        <p:strVal val="visible"/>
                                      </p:to>
                                    </p:set>
                                    <p:anim calcmode="lin" valueType="num">
                                      <p:cBhvr>
                                        <p:cTn id="78" dur="500" fill="hold"/>
                                        <p:tgtEl>
                                          <p:spTgt spid="281603">
                                            <p:txEl>
                                              <p:pRg st="5" end="5"/>
                                            </p:txEl>
                                          </p:spTgt>
                                        </p:tgtEl>
                                        <p:attrNameLst>
                                          <p:attrName>ppt_w</p:attrName>
                                        </p:attrNameLst>
                                      </p:cBhvr>
                                      <p:tavLst>
                                        <p:tav tm="0">
                                          <p:val>
                                            <p:fltVal val="0"/>
                                          </p:val>
                                        </p:tav>
                                        <p:tav tm="100000">
                                          <p:val>
                                            <p:strVal val="#ppt_w"/>
                                          </p:val>
                                        </p:tav>
                                      </p:tavLst>
                                    </p:anim>
                                    <p:anim calcmode="lin" valueType="num">
                                      <p:cBhvr>
                                        <p:cTn id="79" dur="500" fill="hold"/>
                                        <p:tgtEl>
                                          <p:spTgt spid="281603">
                                            <p:txEl>
                                              <p:pRg st="5" end="5"/>
                                            </p:txEl>
                                          </p:spTgt>
                                        </p:tgtEl>
                                        <p:attrNameLst>
                                          <p:attrName>ppt_h</p:attrName>
                                        </p:attrNameLst>
                                      </p:cBhvr>
                                      <p:tavLst>
                                        <p:tav tm="0">
                                          <p:val>
                                            <p:fltVal val="0"/>
                                          </p:val>
                                        </p:tav>
                                        <p:tav tm="100000">
                                          <p:val>
                                            <p:strVal val="#ppt_h"/>
                                          </p:val>
                                        </p:tav>
                                      </p:tavLst>
                                    </p:anim>
                                    <p:animEffect transition="in" filter="fade">
                                      <p:cBhvr>
                                        <p:cTn id="80" dur="500"/>
                                        <p:tgtEl>
                                          <p:spTgt spid="281603">
                                            <p:txEl>
                                              <p:pRg st="5" end="5"/>
                                            </p:txEl>
                                          </p:spTgt>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281614"/>
                                        </p:tgtEl>
                                        <p:attrNameLst>
                                          <p:attrName>style.visibility</p:attrName>
                                        </p:attrNameLst>
                                      </p:cBhvr>
                                      <p:to>
                                        <p:strVal val="visible"/>
                                      </p:to>
                                    </p:set>
                                    <p:anim calcmode="lin" valueType="num">
                                      <p:cBhvr>
                                        <p:cTn id="83" dur="500" fill="hold"/>
                                        <p:tgtEl>
                                          <p:spTgt spid="281614"/>
                                        </p:tgtEl>
                                        <p:attrNameLst>
                                          <p:attrName>ppt_w</p:attrName>
                                        </p:attrNameLst>
                                      </p:cBhvr>
                                      <p:tavLst>
                                        <p:tav tm="0">
                                          <p:val>
                                            <p:fltVal val="0"/>
                                          </p:val>
                                        </p:tav>
                                        <p:tav tm="100000">
                                          <p:val>
                                            <p:strVal val="#ppt_w"/>
                                          </p:val>
                                        </p:tav>
                                      </p:tavLst>
                                    </p:anim>
                                    <p:anim calcmode="lin" valueType="num">
                                      <p:cBhvr>
                                        <p:cTn id="84" dur="500" fill="hold"/>
                                        <p:tgtEl>
                                          <p:spTgt spid="281614"/>
                                        </p:tgtEl>
                                        <p:attrNameLst>
                                          <p:attrName>ppt_h</p:attrName>
                                        </p:attrNameLst>
                                      </p:cBhvr>
                                      <p:tavLst>
                                        <p:tav tm="0">
                                          <p:val>
                                            <p:fltVal val="0"/>
                                          </p:val>
                                        </p:tav>
                                        <p:tav tm="100000">
                                          <p:val>
                                            <p:strVal val="#ppt_h"/>
                                          </p:val>
                                        </p:tav>
                                      </p:tavLst>
                                    </p:anim>
                                    <p:animEffect transition="in" filter="fade">
                                      <p:cBhvr>
                                        <p:cTn id="85" dur="500"/>
                                        <p:tgtEl>
                                          <p:spTgt spid="281614"/>
                                        </p:tgtEl>
                                      </p:cBhvr>
                                    </p:animEffect>
                                  </p:childTnLst>
                                </p:cTn>
                              </p:par>
                              <p:par>
                                <p:cTn id="86" presetID="1" presetClass="exit" presetSubtype="0" fill="hold" grpId="1" nodeType="withEffect">
                                  <p:stCondLst>
                                    <p:cond delay="0"/>
                                  </p:stCondLst>
                                  <p:childTnLst>
                                    <p:set>
                                      <p:cBhvr>
                                        <p:cTn id="87" dur="1" fill="hold">
                                          <p:stCondLst>
                                            <p:cond delay="0"/>
                                          </p:stCondLst>
                                        </p:cTn>
                                        <p:tgtEl>
                                          <p:spTgt spid="28162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281612"/>
                                        </p:tgtEl>
                                        <p:attrNameLst>
                                          <p:attrName>style.visibility</p:attrName>
                                        </p:attrNameLst>
                                      </p:cBhvr>
                                      <p:to>
                                        <p:strVal val="hidden"/>
                                      </p:to>
                                    </p:set>
                                  </p:childTnLst>
                                </p:cTn>
                              </p:par>
                              <p:par>
                                <p:cTn id="90" presetID="53" presetClass="entr" presetSubtype="0" fill="hold" nodeType="withEffect">
                                  <p:stCondLst>
                                    <p:cond delay="0"/>
                                  </p:stCondLst>
                                  <p:childTnLst>
                                    <p:set>
                                      <p:cBhvr>
                                        <p:cTn id="91" dur="1" fill="hold">
                                          <p:stCondLst>
                                            <p:cond delay="0"/>
                                          </p:stCondLst>
                                        </p:cTn>
                                        <p:tgtEl>
                                          <p:spTgt spid="281620"/>
                                        </p:tgtEl>
                                        <p:attrNameLst>
                                          <p:attrName>style.visibility</p:attrName>
                                        </p:attrNameLst>
                                      </p:cBhvr>
                                      <p:to>
                                        <p:strVal val="visible"/>
                                      </p:to>
                                    </p:set>
                                    <p:anim calcmode="lin" valueType="num">
                                      <p:cBhvr>
                                        <p:cTn id="92" dur="500" fill="hold"/>
                                        <p:tgtEl>
                                          <p:spTgt spid="281620"/>
                                        </p:tgtEl>
                                        <p:attrNameLst>
                                          <p:attrName>ppt_w</p:attrName>
                                        </p:attrNameLst>
                                      </p:cBhvr>
                                      <p:tavLst>
                                        <p:tav tm="0">
                                          <p:val>
                                            <p:fltVal val="0"/>
                                          </p:val>
                                        </p:tav>
                                        <p:tav tm="100000">
                                          <p:val>
                                            <p:strVal val="#ppt_w"/>
                                          </p:val>
                                        </p:tav>
                                      </p:tavLst>
                                    </p:anim>
                                    <p:anim calcmode="lin" valueType="num">
                                      <p:cBhvr>
                                        <p:cTn id="93" dur="500" fill="hold"/>
                                        <p:tgtEl>
                                          <p:spTgt spid="281620"/>
                                        </p:tgtEl>
                                        <p:attrNameLst>
                                          <p:attrName>ppt_h</p:attrName>
                                        </p:attrNameLst>
                                      </p:cBhvr>
                                      <p:tavLst>
                                        <p:tav tm="0">
                                          <p:val>
                                            <p:fltVal val="0"/>
                                          </p:val>
                                        </p:tav>
                                        <p:tav tm="100000">
                                          <p:val>
                                            <p:strVal val="#ppt_h"/>
                                          </p:val>
                                        </p:tav>
                                      </p:tavLst>
                                    </p:anim>
                                    <p:animEffect transition="in" filter="fade">
                                      <p:cBhvr>
                                        <p:cTn id="94" dur="500"/>
                                        <p:tgtEl>
                                          <p:spTgt spid="281620"/>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28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4" grpId="0" animBg="1"/>
      <p:bldP spid="281603" grpId="0" uiExpand="1" build="p"/>
      <p:bldP spid="281606" grpId="0" animBg="1"/>
      <p:bldP spid="281606" grpId="1" animBg="1"/>
      <p:bldP spid="281612" grpId="0" animBg="1"/>
      <p:bldP spid="281612" grpId="1" animBg="1"/>
      <p:bldP spid="281621" grpId="0" animBg="1"/>
      <p:bldP spid="281621" grpId="1" animBg="1"/>
      <p:bldP spid="2816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ctrTitle"/>
          </p:nvPr>
        </p:nvSpPr>
        <p:spPr/>
        <p:txBody>
          <a:bodyPr/>
          <a:lstStyle/>
          <a:p>
            <a:pPr eaLnBrk="1" hangingPunct="1">
              <a:defRPr/>
            </a:pPr>
            <a:r>
              <a:rPr lang="en-US" altLang="en-US"/>
              <a:t>Who conducts reviews and why</a:t>
            </a:r>
            <a:r>
              <a:rPr lang="en-GB" altLang="en-US">
                <a:latin typeface="Arial" charset="0"/>
              </a:rPr>
              <a:t> do they do it</a:t>
            </a:r>
            <a:r>
              <a:rPr lang="en-US" altLang="en-US">
                <a:latin typeface="Arial" charset="0"/>
              </a:rPr>
              <a:t>?</a:t>
            </a:r>
            <a:endParaRPr lang="en-GB">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4436"/>
                                        </p:tgtEl>
                                        <p:attrNameLst>
                                          <p:attrName>style.visibility</p:attrName>
                                        </p:attrNameLst>
                                      </p:cBhvr>
                                      <p:to>
                                        <p:strVal val="visible"/>
                                      </p:to>
                                    </p:set>
                                    <p:anim calcmode="lin" valueType="num">
                                      <p:cBhvr>
                                        <p:cTn id="7" dur="500" fill="hold"/>
                                        <p:tgtEl>
                                          <p:spTgt spid="274436"/>
                                        </p:tgtEl>
                                        <p:attrNameLst>
                                          <p:attrName>ppt_w</p:attrName>
                                        </p:attrNameLst>
                                      </p:cBhvr>
                                      <p:tavLst>
                                        <p:tav tm="0">
                                          <p:val>
                                            <p:fltVal val="0"/>
                                          </p:val>
                                        </p:tav>
                                        <p:tav tm="100000">
                                          <p:val>
                                            <p:strVal val="#ppt_w"/>
                                          </p:val>
                                        </p:tav>
                                      </p:tavLst>
                                    </p:anim>
                                    <p:anim calcmode="lin" valueType="num">
                                      <p:cBhvr>
                                        <p:cTn id="8" dur="500" fill="hold"/>
                                        <p:tgtEl>
                                          <p:spTgt spid="274436"/>
                                        </p:tgtEl>
                                        <p:attrNameLst>
                                          <p:attrName>ppt_h</p:attrName>
                                        </p:attrNameLst>
                                      </p:cBhvr>
                                      <p:tavLst>
                                        <p:tav tm="0">
                                          <p:val>
                                            <p:fltVal val="0"/>
                                          </p:val>
                                        </p:tav>
                                        <p:tav tm="100000">
                                          <p:val>
                                            <p:strVal val="#ppt_h"/>
                                          </p:val>
                                        </p:tav>
                                      </p:tavLst>
                                    </p:anim>
                                    <p:animEffect transition="in" filter="fade">
                                      <p:cBhvr>
                                        <p:cTn id="9" dur="500"/>
                                        <p:tgtEl>
                                          <p:spTgt spid="274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0"/>
          </p:nvPr>
        </p:nvSpPr>
        <p:spPr>
          <a:noFill/>
        </p:spPr>
        <p:txBody>
          <a:bodyPr/>
          <a:lstStyle/>
          <a:p>
            <a:fld id="{125E78A8-8C4A-49A9-B7DD-5E0EDAA436B4}" type="slidenum">
              <a:rPr lang="en-US" smtClean="0">
                <a:cs typeface="Arial" charset="0"/>
              </a:rPr>
              <a:pPr/>
              <a:t>9</a:t>
            </a:fld>
            <a:endParaRPr lang="en-US" smtClean="0">
              <a:cs typeface="Arial" charset="0"/>
            </a:endParaRPr>
          </a:p>
        </p:txBody>
      </p:sp>
      <p:sp>
        <p:nvSpPr>
          <p:cNvPr id="282626" name="Rectangle 2"/>
          <p:cNvSpPr>
            <a:spLocks noGrp="1" noChangeArrowheads="1"/>
          </p:cNvSpPr>
          <p:nvPr>
            <p:ph type="title"/>
          </p:nvPr>
        </p:nvSpPr>
        <p:spPr/>
        <p:txBody>
          <a:bodyPr/>
          <a:lstStyle/>
          <a:p>
            <a:pPr eaLnBrk="1" hangingPunct="1">
              <a:defRPr/>
            </a:pPr>
            <a:r>
              <a:rPr lang="en-US"/>
              <a:t>Who Conducts Reviews?</a:t>
            </a:r>
            <a:endParaRPr lang="en-GB"/>
          </a:p>
        </p:txBody>
      </p:sp>
      <p:sp>
        <p:nvSpPr>
          <p:cNvPr id="282627" name="Rectangle 3"/>
          <p:cNvSpPr>
            <a:spLocks noGrp="1" noChangeArrowheads="1"/>
          </p:cNvSpPr>
          <p:nvPr>
            <p:ph type="body" idx="1"/>
          </p:nvPr>
        </p:nvSpPr>
        <p:spPr/>
        <p:txBody>
          <a:bodyPr/>
          <a:lstStyle/>
          <a:p>
            <a:pPr eaLnBrk="1" hangingPunct="1"/>
            <a:r>
              <a:rPr lang="en-US" smtClean="0">
                <a:solidFill>
                  <a:srgbClr val="333399"/>
                </a:solidFill>
              </a:rPr>
              <a:t>Scientific experts in specific fields and topics</a:t>
            </a:r>
            <a:endParaRPr lang="en-GB" smtClean="0">
              <a:solidFill>
                <a:srgbClr val="333399"/>
              </a:solidFill>
            </a:endParaRPr>
          </a:p>
          <a:p>
            <a:pPr eaLnBrk="1" hangingPunct="1"/>
            <a:r>
              <a:rPr lang="en-GB" smtClean="0">
                <a:solidFill>
                  <a:srgbClr val="333399"/>
                </a:solidFill>
              </a:rPr>
              <a:t>Young, old, and mid-career</a:t>
            </a:r>
          </a:p>
          <a:p>
            <a:pPr eaLnBrk="1" hangingPunct="1"/>
            <a:r>
              <a:rPr lang="en-GB" smtClean="0">
                <a:solidFill>
                  <a:srgbClr val="333399"/>
                </a:solidFill>
              </a:rPr>
              <a:t>Average number of completed reviews is 8 per year</a:t>
            </a:r>
            <a:r>
              <a:rPr lang="en-GB" baseline="30000" smtClean="0">
                <a:solidFill>
                  <a:srgbClr val="333399"/>
                </a:solidFill>
              </a:rPr>
              <a:t>*</a:t>
            </a:r>
            <a:endParaRPr lang="en-GB" smtClean="0">
              <a:solidFill>
                <a:srgbClr val="333399"/>
              </a:solidFill>
            </a:endParaRPr>
          </a:p>
        </p:txBody>
      </p:sp>
      <p:sp>
        <p:nvSpPr>
          <p:cNvPr id="30724" name="Text Box 4"/>
          <p:cNvSpPr txBox="1">
            <a:spLocks noChangeArrowheads="1"/>
          </p:cNvSpPr>
          <p:nvPr/>
        </p:nvSpPr>
        <p:spPr bwMode="auto">
          <a:xfrm>
            <a:off x="228600" y="6376988"/>
            <a:ext cx="5105400" cy="457200"/>
          </a:xfrm>
          <a:prstGeom prst="rect">
            <a:avLst/>
          </a:prstGeom>
          <a:noFill/>
          <a:ln w="28575">
            <a:noFill/>
            <a:miter lim="800000"/>
            <a:headEnd/>
            <a:tailEnd/>
          </a:ln>
        </p:spPr>
        <p:txBody>
          <a:bodyPr>
            <a:spAutoFit/>
          </a:bodyPr>
          <a:lstStyle/>
          <a:p>
            <a:pPr>
              <a:spcBef>
                <a:spcPct val="50000"/>
              </a:spcBef>
            </a:pPr>
            <a:r>
              <a:rPr lang="en-US" sz="1200" b="0">
                <a:latin typeface="Arial Narrow" pitchFamily="34" charset="0"/>
              </a:rPr>
              <a:t>* “Peer Review in Scholarly Journals – perspective on the scholarly community: an international study”. M Ware and M Monkman. Publishing Research Consortium</a:t>
            </a:r>
            <a:endParaRPr lang="en-GB" sz="1200" b="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p:cTn id="7" dur="500" fill="hold"/>
                                        <p:tgtEl>
                                          <p:spTgt spid="282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26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262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2627">
                                            <p:txEl>
                                              <p:pRg st="1" end="1"/>
                                            </p:txEl>
                                          </p:spTgt>
                                        </p:tgtEl>
                                        <p:attrNameLst>
                                          <p:attrName>style.visibility</p:attrName>
                                        </p:attrNameLst>
                                      </p:cBhvr>
                                      <p:to>
                                        <p:strVal val="visible"/>
                                      </p:to>
                                    </p:set>
                                    <p:anim calcmode="lin" valueType="num">
                                      <p:cBhvr>
                                        <p:cTn id="12" dur="500" fill="hold"/>
                                        <p:tgtEl>
                                          <p:spTgt spid="2826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8262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8262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82627">
                                            <p:txEl>
                                              <p:pRg st="2" end="2"/>
                                            </p:txEl>
                                          </p:spTgt>
                                        </p:tgtEl>
                                        <p:attrNameLst>
                                          <p:attrName>style.visibility</p:attrName>
                                        </p:attrNameLst>
                                      </p:cBhvr>
                                      <p:to>
                                        <p:strVal val="visible"/>
                                      </p:to>
                                    </p:set>
                                    <p:anim calcmode="lin" valueType="num">
                                      <p:cBhvr>
                                        <p:cTn id="17" dur="500" fill="hold"/>
                                        <p:tgtEl>
                                          <p:spTgt spid="28262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8262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8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tuxNPeG0a0ylxl.WtC6o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znCAmopSQECmiwj7SOJjh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u65LMI90w0ihNn.BaTIzM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9gWus4CWkO9Z4wjcf.L5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KsxWwHxPB0WcXLIekE7UPQ"/>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urulent Sans"/>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28575"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10052</TotalTime>
  <Words>5352</Words>
  <Application>Microsoft Office PowerPoint</Application>
  <PresentationFormat>Экран (4:3)</PresentationFormat>
  <Paragraphs>537</Paragraphs>
  <Slides>43</Slides>
  <Notes>37</Notes>
  <HiddenSlides>0</HiddenSlides>
  <MMClips>0</MMClips>
  <ScaleCrop>false</ScaleCrop>
  <HeadingPairs>
    <vt:vector size="6" baseType="variant">
      <vt:variant>
        <vt:lpstr>Использованные шрифты</vt:lpstr>
      </vt:variant>
      <vt:variant>
        <vt:i4>9</vt:i4>
      </vt:variant>
      <vt:variant>
        <vt:lpstr>Шаблон оформления</vt:lpstr>
      </vt:variant>
      <vt:variant>
        <vt:i4>2</vt:i4>
      </vt:variant>
      <vt:variant>
        <vt:lpstr>Заголовки слайдов</vt:lpstr>
      </vt:variant>
      <vt:variant>
        <vt:i4>43</vt:i4>
      </vt:variant>
    </vt:vector>
  </HeadingPairs>
  <TitlesOfParts>
    <vt:vector size="54" baseType="lpstr">
      <vt:lpstr>Arial</vt:lpstr>
      <vt:lpstr>Aurulent Sans</vt:lpstr>
      <vt:lpstr>Arial Narrow</vt:lpstr>
      <vt:lpstr>Arial Black</vt:lpstr>
      <vt:lpstr>Times New Roman</vt:lpstr>
      <vt:lpstr>Tahoma</vt:lpstr>
      <vt:lpstr>Symbol</vt:lpstr>
      <vt:lpstr>SimSun</vt:lpstr>
      <vt:lpstr>Wingdings</vt:lpstr>
      <vt:lpstr>Default Design</vt:lpstr>
      <vt:lpstr>Default Design</vt:lpstr>
      <vt:lpstr>How to Review a Paper </vt:lpstr>
      <vt:lpstr>Opening Question</vt:lpstr>
      <vt:lpstr>Objectives</vt:lpstr>
      <vt:lpstr>What is the history of peer review and what role does it serve?</vt:lpstr>
      <vt:lpstr>Background on Peer Review</vt:lpstr>
      <vt:lpstr>What is Peer Review?</vt:lpstr>
      <vt:lpstr>Different Types of Peer Review</vt:lpstr>
      <vt:lpstr>Who conducts reviews and why do they do it?</vt:lpstr>
      <vt:lpstr>Who Conducts Reviews?</vt:lpstr>
      <vt:lpstr>Why Do Reviewers Review?</vt:lpstr>
      <vt:lpstr>Reasons for Reviewing</vt:lpstr>
      <vt:lpstr>Reviewing Generally</vt:lpstr>
      <vt:lpstr>Reasons for Declining to Review</vt:lpstr>
      <vt:lpstr>Purpose of Peer Review</vt:lpstr>
      <vt:lpstr>Time taken to review</vt:lpstr>
      <vt:lpstr>Collaboration during Review</vt:lpstr>
      <vt:lpstr>Considerations upon being asked to review</vt:lpstr>
      <vt:lpstr>How do I carry out a proper and thorough review?</vt:lpstr>
      <vt:lpstr>Overview of Peer Review Process</vt:lpstr>
      <vt:lpstr>Conducting the Review – General Points</vt:lpstr>
      <vt:lpstr>Conducting the Review - Originality</vt:lpstr>
      <vt:lpstr>Conducting the Review - Structure</vt:lpstr>
      <vt:lpstr>Conducting the Review – Tables &amp; Figures</vt:lpstr>
      <vt:lpstr>Conducting the Review – Ethical Issues</vt:lpstr>
      <vt:lpstr>Review Process (i)</vt:lpstr>
      <vt:lpstr>Review Process (ii)</vt:lpstr>
      <vt:lpstr>Review Process (iii)</vt:lpstr>
      <vt:lpstr>Role of the Reviewer – General impression and Abstract</vt:lpstr>
      <vt:lpstr>Role of Reviewer: Introduction</vt:lpstr>
      <vt:lpstr>Role of Reviewer: Methods</vt:lpstr>
      <vt:lpstr>Role of the Reviewer – Results and Discussion (i)</vt:lpstr>
      <vt:lpstr>Слайд 32</vt:lpstr>
      <vt:lpstr>Role of Reviewer: Conclusions</vt:lpstr>
      <vt:lpstr>Role of Reviewer: References, Tables, Figures</vt:lpstr>
      <vt:lpstr>Sending Your Report to the Editor</vt:lpstr>
      <vt:lpstr>Editors’ View:  What makes a good reviewer?</vt:lpstr>
      <vt:lpstr>Sample Paper</vt:lpstr>
      <vt:lpstr>Reviewer’s Submission</vt:lpstr>
      <vt:lpstr>Editor’s Letter to Authors</vt:lpstr>
      <vt:lpstr>Author’s Revisions to Detailed Comments</vt:lpstr>
      <vt:lpstr>Final Article</vt:lpstr>
      <vt:lpstr>Summary</vt:lpstr>
      <vt:lpstr>Слайд 43</vt:lpstr>
    </vt:vector>
  </TitlesOfParts>
  <Company>Reed Elsevier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Elsevier</dc:creator>
  <cp:lastModifiedBy>Olga</cp:lastModifiedBy>
  <cp:revision>564</cp:revision>
  <dcterms:created xsi:type="dcterms:W3CDTF">2008-03-06T22:48:59Z</dcterms:created>
  <dcterms:modified xsi:type="dcterms:W3CDTF">2013-09-20T18:11:49Z</dcterms:modified>
</cp:coreProperties>
</file>